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99" r:id="rId6"/>
    <p:sldId id="292" r:id="rId7"/>
    <p:sldId id="294" r:id="rId8"/>
    <p:sldId id="300" r:id="rId9"/>
    <p:sldId id="301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C950C6-0886-A760-B1A6-F2693C795198}" name="Matthew" initials="M" userId="Matthew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EE5612"/>
    <a:srgbClr val="0000B0"/>
    <a:srgbClr val="F25416"/>
    <a:srgbClr val="FF9933"/>
    <a:srgbClr val="0308F0"/>
    <a:srgbClr val="0000FF"/>
    <a:srgbClr val="060DF0"/>
    <a:srgbClr val="272481"/>
    <a:srgbClr val="5BB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84" autoAdjust="0"/>
    <p:restoredTop sz="94615"/>
  </p:normalViewPr>
  <p:slideViewPr>
    <p:cSldViewPr snapToGrid="0">
      <p:cViewPr varScale="1">
        <p:scale>
          <a:sx n="106" d="100"/>
          <a:sy n="106" d="100"/>
        </p:scale>
        <p:origin x="7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DB4D139-7C6C-42BA-8F3B-A528E7833E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402E98E-6F58-4A5B-8039-95415275A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4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2370F-47AF-4C0A-90D9-3235FF204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26BDD-B20E-4DD3-B319-6E753ABA0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CC650-FEDC-4EAC-A9BA-FAEEFBBBB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2FFCF-5F84-4241-8A82-A539AC294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47998-3AFB-4EAC-ACB1-4347D7FC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6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8D0EF-868F-435D-88ED-6926B61C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48525-DE08-43CB-A068-5E58F4A89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7DB05-B406-4C81-BB73-02935EDCA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B8C4E-E510-4C82-9B47-BC9A08F1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E9E61-3018-4FB9-8C15-A181D097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62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F2ADF-6551-4396-A2AE-E9456F6E3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462C1-59FE-4994-83FA-7C7F6FBEC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1390-3B12-4A88-9EF6-5A17F13E8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B1CB2-A48F-4070-9192-8A02950E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E5F8F-72B0-426B-AD92-C07B2FA11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24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A7FDD-F9C4-4167-B78E-355F9C298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C99DA-5F6D-464D-9AE9-E91AA50C0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375347-1881-4AC7-9E92-E2E152D5A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D8A711-11D8-4855-A406-F85F4DE59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D3DD9-AA35-4D2E-8B30-7315E6E23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1864A-F5D2-43D9-B3BA-E4B04C3F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48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42F4E-0538-4A8D-8462-84EFEAB6D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A48C5-DBCC-48D7-ACD5-77DCDDF31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7B5AB-C1CE-49D1-95BF-0364F5C58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12582-EC6E-4583-8FE5-FD6DDAE44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83701F-DB88-4AE1-9998-1360D27566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BA1172-D760-457F-B359-5190A992F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5CEF91-D648-4586-8C95-E9B9EB69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704211-C7E6-4A49-91AF-0FEB323CB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2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7EA01-35D7-4770-800D-93547328A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133261-A7A3-4532-97A9-002B469ED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834FA-EF4F-47AC-9FBB-6A88DCA51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FF968-B10D-4630-8592-6785E513C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44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CA1704-9D30-4088-8E20-5BDB1A673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37C05-A5F2-46E6-BD33-E7DB8A592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DCBA2-3E11-4BB7-91F0-C9C7EDFE5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1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F01FC-A063-48C4-94D2-EEF3E25F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C6D1C-67FD-4198-B72A-B6D99A45A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E5B48-B92F-4E0F-A0B0-E3A129AD8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E8425-9D99-410E-85C2-51FF91034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C585A-1292-4538-BBE8-C2D39CF2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E2EC2-204F-4DC9-A13C-64D957D2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DE637-373E-40D5-823C-A718D69A6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8CC038-6F88-436A-B89A-9E99EF75B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5A5E7-D4EA-44BC-9A0E-C28942186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AEA02-2052-44C5-B966-3916D6E4C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82533-B904-4742-BA4E-6328991BF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57DE74-DEA2-4852-9D94-702DD0BAF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FCF64-4C45-486A-99E4-B1057562C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91C34C-4963-47BA-9798-47A4407F3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1202B-0341-410E-8F65-55E7E68D5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039A2-DC5B-48A4-95C1-8EC7BDA1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3F6D6-0CC3-46CA-9989-AB0AF23B2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16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C17E06-506C-4F61-9EE0-02E3E5ED6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F9D7BA-C376-42BE-8EFE-EA5CFBE55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5C42-0A99-42E1-A55F-88B7F9C49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1CEE7-1510-4AEA-8615-2F9E5588F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E0126-9A70-485B-89DD-7CD31005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5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1B07CC-990D-4D34-985F-91E206B3E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0D5E0-AE69-4D6A-9E2F-E212909B2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82905-59F4-4FA3-8780-F15789E6C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E864A-D61E-4078-AB33-9D7F623BBF4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3F7BF-ACCA-4327-BC82-98A3FB6F41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68B17-030B-4A59-85C8-A896FE74E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36130-83C0-4C6F-8ED8-92E997087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6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8B913C-89A9-4418-806E-D2CD8D1E31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92355D-F645-4164-86F5-38FC66FC36A0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35634D-486D-88A1-1208-06FCB3567EF4}"/>
              </a:ext>
            </a:extLst>
          </p:cNvPr>
          <p:cNvSpPr txBox="1"/>
          <p:nvPr/>
        </p:nvSpPr>
        <p:spPr>
          <a:xfrm>
            <a:off x="1144523" y="705874"/>
            <a:ext cx="10194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What is MassNAHRO?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8CD1C5-3654-644A-8066-F0F8EF535158}"/>
              </a:ext>
            </a:extLst>
          </p:cNvPr>
          <p:cNvSpPr txBox="1"/>
          <p:nvPr/>
        </p:nvSpPr>
        <p:spPr>
          <a:xfrm>
            <a:off x="700903" y="1721537"/>
            <a:ext cx="662713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The Massachusetts Chapter of the National Association of Housing and Redevelopment Officials (MassNAHRO) is a membership association consisting of 240 local housing authorities (LHAs). Our membership includes over 1,500 publicly elected and appointed officials throughout the Commonwealth.</a:t>
            </a:r>
          </a:p>
          <a:p>
            <a:pPr algn="just"/>
            <a:endParaRPr lang="en-US" sz="2400" b="1" baseline="30000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Our mission is to educate, support, and advocate for member agencies, their staff, and their residents, to ensure the preservation, protection, and expansion of public and affordable housing. </a:t>
            </a:r>
          </a:p>
          <a:p>
            <a:pPr algn="just"/>
            <a:endParaRPr lang="en-US" sz="2400" b="1" baseline="30000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Our members own/manage: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43,000 State Public Housing Units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38,000 Federal Public Housing Units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3,500 State Rental Assistance Units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55,000 Federal Section 8 Vouchers</a:t>
            </a:r>
          </a:p>
          <a:p>
            <a:pPr algn="just"/>
            <a:endParaRPr lang="en-US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CF9762-7A50-4C3F-8B12-CFE3178E0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05" y="3429000"/>
            <a:ext cx="5879994" cy="24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1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DABF1D-75A8-AB1D-2A39-1562489B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CBFB0C-9210-5DB9-177D-EA5EB5143C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BB9686-7EFA-C823-786B-9E9055A900E7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4651F-5F19-5BB1-539C-6E3F715A4BD6}"/>
              </a:ext>
            </a:extLst>
          </p:cNvPr>
          <p:cNvSpPr txBox="1"/>
          <p:nvPr/>
        </p:nvSpPr>
        <p:spPr>
          <a:xfrm>
            <a:off x="1144523" y="705874"/>
            <a:ext cx="10194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Advocacy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A14F6A-403C-4032-013E-1B5EE0169294}"/>
              </a:ext>
            </a:extLst>
          </p:cNvPr>
          <p:cNvSpPr txBox="1"/>
          <p:nvPr/>
        </p:nvSpPr>
        <p:spPr>
          <a:xfrm>
            <a:off x="700903" y="1803018"/>
            <a:ext cx="662713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We work hand in hand with Mass Union, as well as CHAPA and others, to advocate for more state-funding.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This includes not only the operating subsidy but also funding for Resident Service Coordinators.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We also advocate for legislation that will provide for quality of life improvements and the ability to create more public and affordable housing.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8E1ED36D-0E46-1CE7-CDF3-2353D0AC7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704" y="5897563"/>
            <a:ext cx="1919066" cy="7806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F7EC07-6D22-7FAB-96F5-9E291CC6B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355" y="1933056"/>
            <a:ext cx="3428623" cy="257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263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06955-6269-8AF4-248E-A4C4993B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ACCC90-955D-557A-038B-3B631865B0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3A530A-B126-052C-5693-30F1D8060C50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029E179F-7CF0-509A-6B60-BF7CD7979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704" y="5897563"/>
            <a:ext cx="1919066" cy="780637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0B5B91F3-1C81-B5E7-60ED-1B546899F8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AF5971-6668-84D8-D2D9-217521F49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07" y="314540"/>
            <a:ext cx="7551983" cy="588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32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97E7C8-99FF-36ED-9153-4FA9235F7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DDC9A3-A2A8-A725-455B-F4C3C2BF76E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96926F-7B80-9F1E-53D8-E55A223D17F7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79AFB020-3940-54FC-5AFC-9FFFD4500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704" y="5897563"/>
            <a:ext cx="1919066" cy="780637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2EB89DD7-DD41-9F51-2038-5E8C3E45BB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EC247-805A-FBA5-A607-34F00A9F7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470" y="436712"/>
            <a:ext cx="7691057" cy="563849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88B97A-333D-E860-9B8A-38A255D701EC}"/>
              </a:ext>
            </a:extLst>
          </p:cNvPr>
          <p:cNvCxnSpPr/>
          <p:nvPr/>
        </p:nvCxnSpPr>
        <p:spPr>
          <a:xfrm>
            <a:off x="3703320" y="5641848"/>
            <a:ext cx="568756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4EADE09-9BCB-7248-6EA3-0C67617E0C94}"/>
              </a:ext>
            </a:extLst>
          </p:cNvPr>
          <p:cNvSpPr txBox="1"/>
          <p:nvPr/>
        </p:nvSpPr>
        <p:spPr>
          <a:xfrm>
            <a:off x="5413248" y="6133482"/>
            <a:ext cx="295351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Source: EOHLC 2025 LHA budget data</a:t>
            </a:r>
          </a:p>
        </p:txBody>
      </p:sp>
    </p:spTree>
    <p:extLst>
      <p:ext uri="{BB962C8B-B14F-4D97-AF65-F5344CB8AC3E}">
        <p14:creationId xmlns:p14="http://schemas.microsoft.com/office/powerpoint/2010/main" val="347526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A46F97-DEF5-0CF6-C8E7-20CC8E17A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08CD80A-9C13-015A-D9B0-A9E17AEA5B5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697E83-ADAE-F72B-3734-5809119A9D0E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21FA5-FDA1-A23F-EDB2-D8FDEDB89B82}"/>
              </a:ext>
            </a:extLst>
          </p:cNvPr>
          <p:cNvSpPr txBox="1"/>
          <p:nvPr/>
        </p:nvSpPr>
        <p:spPr>
          <a:xfrm>
            <a:off x="1144523" y="705874"/>
            <a:ext cx="10194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Trainings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17F785-45F3-B406-D574-E79DFB34CA73}"/>
              </a:ext>
            </a:extLst>
          </p:cNvPr>
          <p:cNvSpPr txBox="1"/>
          <p:nvPr/>
        </p:nvSpPr>
        <p:spPr>
          <a:xfrm>
            <a:off x="700903" y="1803018"/>
            <a:ext cx="11141030" cy="26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We also provide housing authority and their staff with the training they need to better serve residents.</a:t>
            </a:r>
          </a:p>
          <a:p>
            <a:pPr algn="just"/>
            <a:r>
              <a:rPr lang="en-US" sz="32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These trainings include: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Rent Calculation Trainings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Board Member Trainings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Reasonable Accommodations trainings, deescalation trainings, trainings on identifying and stopping bullying, and many more!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6407FBB-F386-4FEF-88EC-1419945D6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704" y="5897563"/>
            <a:ext cx="1919066" cy="7806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847F22-F608-E368-A570-C595AF3FD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472" y="3844485"/>
            <a:ext cx="4345892" cy="289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3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E4B13-0BC1-C23E-9CDF-AA3B1BA31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9E5346-8396-9994-21FE-55B6C69B48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DDD9CC-ECC1-F58C-FCBC-98761F53BC2D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A86376-3406-76EF-BC74-EF534E93C2BC}"/>
              </a:ext>
            </a:extLst>
          </p:cNvPr>
          <p:cNvSpPr txBox="1"/>
          <p:nvPr/>
        </p:nvSpPr>
        <p:spPr>
          <a:xfrm>
            <a:off x="1144523" y="705874"/>
            <a:ext cx="10194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rgbClr val="000099"/>
                </a:solidFill>
                <a:latin typeface="Bookman Old Style" panose="02050604050505020204" pitchFamily="18" charset="0"/>
              </a:rPr>
              <a:t>Contact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D549F3-7BFA-D818-E1A6-32C5D5F7B343}"/>
              </a:ext>
            </a:extLst>
          </p:cNvPr>
          <p:cNvSpPr txBox="1"/>
          <p:nvPr/>
        </p:nvSpPr>
        <p:spPr>
          <a:xfrm>
            <a:off x="700903" y="1803018"/>
            <a:ext cx="9855438" cy="2010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We will continue working with </a:t>
            </a:r>
            <a:r>
              <a:rPr lang="en-US" sz="3200" b="1" baseline="30000">
                <a:solidFill>
                  <a:srgbClr val="000099"/>
                </a:solidFill>
                <a:latin typeface="Calibri" panose="020F0502020204030204" pitchFamily="34" charset="0"/>
              </a:rPr>
              <a:t>our partners here </a:t>
            </a:r>
            <a:r>
              <a:rPr lang="en-US" sz="32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to ensure everyone has a safe, sanitary, and secure home. </a:t>
            </a:r>
          </a:p>
          <a:p>
            <a:pPr algn="just"/>
            <a:endParaRPr lang="en-US" sz="3200" b="1" baseline="30000" dirty="0">
              <a:solidFill>
                <a:srgbClr val="000099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b="1" baseline="30000" dirty="0">
                <a:solidFill>
                  <a:srgbClr val="000099"/>
                </a:solidFill>
                <a:latin typeface="Calibri" panose="020F0502020204030204" pitchFamily="34" charset="0"/>
              </a:rPr>
              <a:t>If you have any questions – please feel free to email Cylas Martell-Crawford at cmartellcrawford@massnahro.org</a:t>
            </a:r>
          </a:p>
          <a:p>
            <a:pPr algn="just"/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8ADDC642-0AD3-5AC0-59E1-F1607793C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704" y="5897563"/>
            <a:ext cx="1919066" cy="78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902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08F43F4311C248A43B7E7DC97B5C6A" ma:contentTypeVersion="16" ma:contentTypeDescription="Create a new document." ma:contentTypeScope="" ma:versionID="ed32b83d3c649ec9f21b078cf8a8f9e7">
  <xsd:schema xmlns:xsd="http://www.w3.org/2001/XMLSchema" xmlns:xs="http://www.w3.org/2001/XMLSchema" xmlns:p="http://schemas.microsoft.com/office/2006/metadata/properties" xmlns:ns2="25c80e6f-f754-49d6-955d-5c5539a86643" xmlns:ns3="63965529-2387-4859-8e01-6055136a058e" targetNamespace="http://schemas.microsoft.com/office/2006/metadata/properties" ma:root="true" ma:fieldsID="3b5fcc72c956b35ab6872e718d2a70ed" ns2:_="" ns3:_="">
    <xsd:import namespace="25c80e6f-f754-49d6-955d-5c5539a86643"/>
    <xsd:import namespace="63965529-2387-4859-8e01-6055136a05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c80e6f-f754-49d6-955d-5c5539a866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3428e4c9-7526-49ce-8b8c-691a1477fc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965529-2387-4859-8e01-6055136a058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0bf7fc70-bd2c-4f5d-9add-0ac7c71ffef7}" ma:internalName="TaxCatchAll" ma:showField="CatchAllData" ma:web="63965529-2387-4859-8e01-6055136a05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3965529-2387-4859-8e01-6055136a058e" xsi:nil="true"/>
    <lcf76f155ced4ddcb4097134ff3c332f xmlns="25c80e6f-f754-49d6-955d-5c5539a866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4F9C4FA-88D6-4D96-BFA4-E1AD97622F47}"/>
</file>

<file path=customXml/itemProps2.xml><?xml version="1.0" encoding="utf-8"?>
<ds:datastoreItem xmlns:ds="http://schemas.openxmlformats.org/officeDocument/2006/customXml" ds:itemID="{58E048B1-F848-481E-8408-C9EC280DFD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DE93CA-4EB8-4253-810A-FBE931C3DB4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9288</TotalTime>
  <Words>266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Bookman Old Style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Plenary Session – MassNAHRO Welcome</dc:title>
  <dc:creator>Donna Brown</dc:creator>
  <cp:lastModifiedBy>Cylas Martell-Crawford</cp:lastModifiedBy>
  <cp:revision>107</cp:revision>
  <cp:lastPrinted>2025-03-31T18:09:41Z</cp:lastPrinted>
  <dcterms:created xsi:type="dcterms:W3CDTF">2020-09-14T19:44:23Z</dcterms:created>
  <dcterms:modified xsi:type="dcterms:W3CDTF">2026-09-30T15:24:45Z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0x0101005A08F43F4311C248A43B7E7DC97B5C6A</vt:lpwstr>
  </property>
</Properties>
</file>