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commentAuthors.xml" ContentType="application/vnd.openxmlformats-officedocument.presentationml.commentAuthors+xml"/>
  <Override PartName="/ppt/comments/comment1.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y="5143500" cx="9144000"/>
  <p:notesSz cx="6858000" cy="9144000"/>
  <p:embeddedFontLst>
    <p:embeddedFont>
      <p:font typeface="Montserrat"/>
      <p:regular r:id="rId23"/>
      <p:bold r:id="rId24"/>
      <p:italic r:id="rId25"/>
      <p:boldItalic r:id="rId26"/>
    </p:embeddedFont>
    <p:embeddedFont>
      <p:font typeface="Montserrat ExtraBold"/>
      <p:bold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Carolyn Chou"/>
  <p:cmAuthor clrIdx="1" id="1" initials="" lastIdx="1" name="Andrea Park"/>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Montserrat-boldItalic.fntdata"/><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1" Type="http://schemas.openxmlformats.org/officeDocument/2006/relationships/slide" Target="slides/slide14.xml"/><Relationship Id="rId3" Type="http://schemas.openxmlformats.org/officeDocument/2006/relationships/presProps" Target="presProps.xml"/><Relationship Id="rId25" Type="http://schemas.openxmlformats.org/officeDocument/2006/relationships/font" Target="fonts/Montserrat-italic.fntdata"/><Relationship Id="rId7"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20" Type="http://schemas.openxmlformats.org/officeDocument/2006/relationships/slide" Target="slides/slide13.xml"/><Relationship Id="rId2" Type="http://schemas.openxmlformats.org/officeDocument/2006/relationships/viewProps" Target="viewProps.xml"/><Relationship Id="rId16" Type="http://schemas.openxmlformats.org/officeDocument/2006/relationships/slide" Target="slides/slide9.xml"/><Relationship Id="rId29" Type="http://schemas.openxmlformats.org/officeDocument/2006/relationships/customXml" Target="../customXml/item1.xml"/><Relationship Id="rId24" Type="http://schemas.openxmlformats.org/officeDocument/2006/relationships/font" Target="fonts/Montserrat-bold.fntdata"/><Relationship Id="rId1" Type="http://schemas.openxmlformats.org/officeDocument/2006/relationships/theme" Target="theme/theme2.xml"/><Relationship Id="rId6" Type="http://schemas.openxmlformats.org/officeDocument/2006/relationships/slideMaster" Target="slideMasters/slideMaster2.xml"/><Relationship Id="rId11" Type="http://schemas.openxmlformats.org/officeDocument/2006/relationships/slide" Target="slides/slide4.xml"/><Relationship Id="rId23" Type="http://schemas.openxmlformats.org/officeDocument/2006/relationships/font" Target="fonts/Montserrat-regular.fntdata"/><Relationship Id="rId28" Type="http://schemas.openxmlformats.org/officeDocument/2006/relationships/font" Target="fonts/MontserratExtraBold-boldItalic.fntdata"/><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ustomXml" Target="../customXml/item3.xml"/><Relationship Id="rId22" Type="http://schemas.openxmlformats.org/officeDocument/2006/relationships/slide" Target="slides/slide15.xml"/><Relationship Id="rId4" Type="http://schemas.openxmlformats.org/officeDocument/2006/relationships/commentAuthors" Target="commentAuthors.xml"/><Relationship Id="rId9" Type="http://schemas.openxmlformats.org/officeDocument/2006/relationships/slide" Target="slides/slide2.xml"/><Relationship Id="rId27" Type="http://schemas.openxmlformats.org/officeDocument/2006/relationships/font" Target="fonts/MontserratExtraBold-bold.fntdata"/><Relationship Id="rId14" Type="http://schemas.openxmlformats.org/officeDocument/2006/relationships/slide" Target="slides/slide7.xml"/><Relationship Id="rId30" Type="http://schemas.openxmlformats.org/officeDocument/2006/relationships/customXml" Target="../customXml/item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10-02T02:13:37.972">
    <p:pos x="0" y="0"/>
    <p:text>@andrea@homesforallmass.org this is from the most recent NLIHC report if we want</p:text>
  </p:cm>
  <p:cm authorId="1" idx="1" dt="2026-10-02T02:13:37.972">
    <p:pos x="0" y="0"/>
    <p:text>oh yeah this is good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91d4a780c1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91d4a780c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92c727ddac_0_1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92c727ddac_0_1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91d4a780c1_0_1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91d4a780c1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92c727dda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92c727dda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h13315ff4231649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h13315ff4231649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91d4a780c1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91d4a780c1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91d4a780c1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91d4a780c1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91d4a780c1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91d4a780c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h6e8b4fc23eee66a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h6e8b4fc23eee66a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92c727ddac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92c727ddac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92c727ddac_0_1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92c727ddac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1d4a780c1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1d4a780c1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91d4a780c1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91d4a780c1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92c727ddac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92c727ddac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b33d110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b33d110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5" name="Shape 95"/>
        <p:cNvGrpSpPr/>
        <p:nvPr/>
      </p:nvGrpSpPr>
      <p:grpSpPr>
        <a:xfrm>
          <a:off x="0" y="0"/>
          <a:ext cx="0" cy="0"/>
          <a:chOff x="0" y="0"/>
          <a:chExt cx="0" cy="0"/>
        </a:xfrm>
      </p:grpSpPr>
      <p:sp>
        <p:nvSpPr>
          <p:cNvPr id="96" name="Google Shape;96;p25"/>
          <p:cNvSpPr txBox="1"/>
          <p:nvPr>
            <p:ph type="title"/>
          </p:nvPr>
        </p:nvSpPr>
        <p:spPr>
          <a:xfrm>
            <a:off x="508001" y="1123953"/>
            <a:ext cx="2890800" cy="959100"/>
          </a:xfrm>
          <a:prstGeom prst="rect">
            <a:avLst/>
          </a:prstGeom>
          <a:noFill/>
          <a:ln>
            <a:noFill/>
          </a:ln>
        </p:spPr>
        <p:txBody>
          <a:bodyPr anchorCtr="0" anchor="b" bIns="34275" lIns="68575" spcFirstLastPara="1" rIns="68575" wrap="square" tIns="34275">
            <a:normAutofit/>
          </a:bodyPr>
          <a:lstStyle>
            <a:lvl1pPr lvl="0" algn="l">
              <a:lnSpc>
                <a:spcPct val="100000"/>
              </a:lnSpc>
              <a:spcBef>
                <a:spcPts val="0"/>
              </a:spcBef>
              <a:spcAft>
                <a:spcPts val="0"/>
              </a:spcAft>
              <a:buClr>
                <a:schemeClr val="accent1"/>
              </a:buClr>
              <a:buSzPts val="1500"/>
              <a:buFont typeface="Trebuchet MS"/>
              <a:buNone/>
              <a:defRPr sz="1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7" name="Google Shape;97;p25"/>
          <p:cNvSpPr txBox="1"/>
          <p:nvPr>
            <p:ph idx="1" type="body"/>
          </p:nvPr>
        </p:nvSpPr>
        <p:spPr>
          <a:xfrm>
            <a:off x="3570346" y="386193"/>
            <a:ext cx="3385200" cy="4144800"/>
          </a:xfrm>
          <a:prstGeom prst="rect">
            <a:avLst/>
          </a:prstGeom>
          <a:noFill/>
          <a:ln>
            <a:noFill/>
          </a:ln>
        </p:spPr>
        <p:txBody>
          <a:bodyPr anchorCtr="0" anchor="t" bIns="34275" lIns="68575" spcFirstLastPara="1" rIns="68575" wrap="square" tIns="34275">
            <a:norm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98" name="Google Shape;98;p25"/>
          <p:cNvSpPr txBox="1"/>
          <p:nvPr>
            <p:ph idx="2" type="body"/>
          </p:nvPr>
        </p:nvSpPr>
        <p:spPr>
          <a:xfrm>
            <a:off x="508001" y="2082802"/>
            <a:ext cx="2890800" cy="19383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SzPts val="800"/>
              <a:buNone/>
              <a:defRPr sz="1100"/>
            </a:lvl1pPr>
            <a:lvl2pPr indent="-228600" lvl="1" marL="914400" algn="l">
              <a:lnSpc>
                <a:spcPct val="100000"/>
              </a:lnSpc>
              <a:spcBef>
                <a:spcPts val="800"/>
              </a:spcBef>
              <a:spcAft>
                <a:spcPts val="0"/>
              </a:spcAft>
              <a:buSzPts val="800"/>
              <a:buNone/>
              <a:defRPr sz="1100"/>
            </a:lvl2pPr>
            <a:lvl3pPr indent="-228600" lvl="2" marL="1371600" algn="l">
              <a:lnSpc>
                <a:spcPct val="100000"/>
              </a:lnSpc>
              <a:spcBef>
                <a:spcPts val="800"/>
              </a:spcBef>
              <a:spcAft>
                <a:spcPts val="0"/>
              </a:spcAft>
              <a:buSzPts val="700"/>
              <a:buNone/>
              <a:defRPr sz="900"/>
            </a:lvl3pPr>
            <a:lvl4pPr indent="-228600" lvl="3" marL="1828800" algn="l">
              <a:lnSpc>
                <a:spcPct val="100000"/>
              </a:lnSpc>
              <a:spcBef>
                <a:spcPts val="800"/>
              </a:spcBef>
              <a:spcAft>
                <a:spcPts val="0"/>
              </a:spcAft>
              <a:buSzPts val="600"/>
              <a:buNone/>
              <a:defRPr sz="800"/>
            </a:lvl4pPr>
            <a:lvl5pPr indent="-228600" lvl="4" marL="2286000" algn="l">
              <a:lnSpc>
                <a:spcPct val="100000"/>
              </a:lnSpc>
              <a:spcBef>
                <a:spcPts val="800"/>
              </a:spcBef>
              <a:spcAft>
                <a:spcPts val="0"/>
              </a:spcAft>
              <a:buSzPts val="600"/>
              <a:buNone/>
              <a:defRPr sz="800"/>
            </a:lvl5pPr>
            <a:lvl6pPr indent="-228600" lvl="5" marL="2743200" algn="l">
              <a:lnSpc>
                <a:spcPct val="100000"/>
              </a:lnSpc>
              <a:spcBef>
                <a:spcPts val="800"/>
              </a:spcBef>
              <a:spcAft>
                <a:spcPts val="0"/>
              </a:spcAft>
              <a:buSzPts val="600"/>
              <a:buNone/>
              <a:defRPr sz="800"/>
            </a:lvl6pPr>
            <a:lvl7pPr indent="-228600" lvl="6" marL="3200400" algn="l">
              <a:lnSpc>
                <a:spcPct val="100000"/>
              </a:lnSpc>
              <a:spcBef>
                <a:spcPts val="800"/>
              </a:spcBef>
              <a:spcAft>
                <a:spcPts val="0"/>
              </a:spcAft>
              <a:buSzPts val="600"/>
              <a:buNone/>
              <a:defRPr sz="800"/>
            </a:lvl7pPr>
            <a:lvl8pPr indent="-228600" lvl="7" marL="3657600" algn="l">
              <a:lnSpc>
                <a:spcPct val="100000"/>
              </a:lnSpc>
              <a:spcBef>
                <a:spcPts val="800"/>
              </a:spcBef>
              <a:spcAft>
                <a:spcPts val="0"/>
              </a:spcAft>
              <a:buSzPts val="600"/>
              <a:buNone/>
              <a:defRPr sz="800"/>
            </a:lvl8pPr>
            <a:lvl9pPr indent="-228600" lvl="8" marL="4114800" algn="l">
              <a:lnSpc>
                <a:spcPct val="100000"/>
              </a:lnSpc>
              <a:spcBef>
                <a:spcPts val="800"/>
              </a:spcBef>
              <a:spcAft>
                <a:spcPts val="0"/>
              </a:spcAft>
              <a:buSzPts val="600"/>
              <a:buNone/>
              <a:defRPr sz="800"/>
            </a:lvl9pPr>
          </a:lstStyle>
          <a:p/>
        </p:txBody>
      </p:sp>
      <p:sp>
        <p:nvSpPr>
          <p:cNvPr id="99" name="Google Shape;99;p25"/>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algn="r">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sp>
        <p:nvSpPr>
          <p:cNvPr id="100" name="Google Shape;100;p25"/>
          <p:cNvSpPr txBox="1"/>
          <p:nvPr>
            <p:ph idx="11" type="ftr"/>
          </p:nvPr>
        </p:nvSpPr>
        <p:spPr>
          <a:xfrm>
            <a:off x="508001" y="4531022"/>
            <a:ext cx="47232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sp>
        <p:nvSpPr>
          <p:cNvPr id="101" name="Google Shape;101;p25"/>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26"/>
          <p:cNvSpPr txBox="1"/>
          <p:nvPr>
            <p:ph type="title"/>
          </p:nvPr>
        </p:nvSpPr>
        <p:spPr>
          <a:xfrm>
            <a:off x="802386" y="363474"/>
            <a:ext cx="7543800" cy="12069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26"/>
          <p:cNvSpPr txBox="1"/>
          <p:nvPr>
            <p:ph idx="1" type="body"/>
          </p:nvPr>
        </p:nvSpPr>
        <p:spPr>
          <a:xfrm>
            <a:off x="802386" y="1591056"/>
            <a:ext cx="7543800" cy="3038100"/>
          </a:xfrm>
          <a:prstGeom prst="rect">
            <a:avLst/>
          </a:prstGeom>
          <a:noFill/>
          <a:ln>
            <a:noFill/>
          </a:ln>
        </p:spPr>
        <p:txBody>
          <a:bodyPr anchorCtr="0" anchor="t" bIns="34275" lIns="68575" spcFirstLastPara="1" rIns="68575" wrap="square" tIns="34275">
            <a:normAutofit/>
          </a:bodyPr>
          <a:lstStyle>
            <a:lvl1pPr indent="-298450" lvl="0" marL="457200" algn="l">
              <a:lnSpc>
                <a:spcPct val="90000"/>
              </a:lnSpc>
              <a:spcBef>
                <a:spcPts val="900"/>
              </a:spcBef>
              <a:spcAft>
                <a:spcPts val="0"/>
              </a:spcAft>
              <a:buSzPts val="1100"/>
              <a:buChar char="●"/>
              <a:defRPr/>
            </a:lvl1pPr>
            <a:lvl2pPr indent="-298450" lvl="1" marL="914400" algn="l">
              <a:lnSpc>
                <a:spcPct val="90000"/>
              </a:lnSpc>
              <a:spcBef>
                <a:spcPts val="1200"/>
              </a:spcBef>
              <a:spcAft>
                <a:spcPts val="0"/>
              </a:spcAft>
              <a:buSzPts val="1100"/>
              <a:buChar char="○"/>
              <a:defRPr/>
            </a:lvl2pPr>
            <a:lvl3pPr indent="-298450" lvl="2" marL="1371600" algn="l">
              <a:lnSpc>
                <a:spcPct val="90000"/>
              </a:lnSpc>
              <a:spcBef>
                <a:spcPts val="300"/>
              </a:spcBef>
              <a:spcAft>
                <a:spcPts val="0"/>
              </a:spcAft>
              <a:buSzPts val="1100"/>
              <a:buChar char="■"/>
              <a:defRPr/>
            </a:lvl3pPr>
            <a:lvl4pPr indent="-298450" lvl="3" marL="1828800" algn="l">
              <a:lnSpc>
                <a:spcPct val="90000"/>
              </a:lnSpc>
              <a:spcBef>
                <a:spcPts val="300"/>
              </a:spcBef>
              <a:spcAft>
                <a:spcPts val="0"/>
              </a:spcAft>
              <a:buSzPts val="1100"/>
              <a:buChar char="●"/>
              <a:defRPr/>
            </a:lvl4pPr>
            <a:lvl5pPr indent="-298450" lvl="4" marL="2286000" algn="l">
              <a:lnSpc>
                <a:spcPct val="90000"/>
              </a:lnSpc>
              <a:spcBef>
                <a:spcPts val="300"/>
              </a:spcBef>
              <a:spcAft>
                <a:spcPts val="0"/>
              </a:spcAft>
              <a:buSzPts val="1100"/>
              <a:buChar char="○"/>
              <a:defRPr/>
            </a:lvl5pPr>
            <a:lvl6pPr indent="-298450" lvl="5" marL="2743200" algn="l">
              <a:lnSpc>
                <a:spcPct val="90000"/>
              </a:lnSpc>
              <a:spcBef>
                <a:spcPts val="300"/>
              </a:spcBef>
              <a:spcAft>
                <a:spcPts val="0"/>
              </a:spcAft>
              <a:buSzPts val="1100"/>
              <a:buChar char="■"/>
              <a:defRPr/>
            </a:lvl6pPr>
            <a:lvl7pPr indent="-298450" lvl="6" marL="3200400" algn="l">
              <a:lnSpc>
                <a:spcPct val="90000"/>
              </a:lnSpc>
              <a:spcBef>
                <a:spcPts val="300"/>
              </a:spcBef>
              <a:spcAft>
                <a:spcPts val="0"/>
              </a:spcAft>
              <a:buSzPts val="1100"/>
              <a:buChar char="●"/>
              <a:defRPr/>
            </a:lvl7pPr>
            <a:lvl8pPr indent="-298450" lvl="7" marL="3657600" algn="l">
              <a:lnSpc>
                <a:spcPct val="90000"/>
              </a:lnSpc>
              <a:spcBef>
                <a:spcPts val="300"/>
              </a:spcBef>
              <a:spcAft>
                <a:spcPts val="0"/>
              </a:spcAft>
              <a:buSzPts val="1100"/>
              <a:buChar char="○"/>
              <a:defRPr/>
            </a:lvl8pPr>
            <a:lvl9pPr indent="-298450" lvl="8" marL="4114800" algn="l">
              <a:lnSpc>
                <a:spcPct val="90000"/>
              </a:lnSpc>
              <a:spcBef>
                <a:spcPts val="300"/>
              </a:spcBef>
              <a:spcAft>
                <a:spcPts val="200"/>
              </a:spcAft>
              <a:buSzPts val="1100"/>
              <a:buChar char="■"/>
              <a:defRPr/>
            </a:lvl9pPr>
          </a:lstStyle>
          <a:p/>
        </p:txBody>
      </p:sp>
      <p:sp>
        <p:nvSpPr>
          <p:cNvPr id="105" name="Google Shape;105;p26"/>
          <p:cNvSpPr txBox="1"/>
          <p:nvPr>
            <p:ph idx="10" type="dt"/>
          </p:nvPr>
        </p:nvSpPr>
        <p:spPr>
          <a:xfrm>
            <a:off x="5973318" y="4704588"/>
            <a:ext cx="2455200" cy="273900"/>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06" name="Google Shape;106;p26"/>
          <p:cNvSpPr txBox="1"/>
          <p:nvPr>
            <p:ph idx="11" type="ftr"/>
          </p:nvPr>
        </p:nvSpPr>
        <p:spPr>
          <a:xfrm>
            <a:off x="816102" y="4704588"/>
            <a:ext cx="47457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07" name="Google Shape;107;p26"/>
          <p:cNvSpPr txBox="1"/>
          <p:nvPr>
            <p:ph idx="12" type="sldNum"/>
          </p:nvPr>
        </p:nvSpPr>
        <p:spPr>
          <a:xfrm>
            <a:off x="8483346" y="4704588"/>
            <a:ext cx="480300" cy="273900"/>
          </a:xfrm>
          <a:prstGeom prst="rect">
            <a:avLst/>
          </a:prstGeom>
          <a:noFill/>
          <a:ln>
            <a:noFill/>
          </a:ln>
        </p:spPr>
        <p:txBody>
          <a:bodyPr anchorCtr="0" anchor="ctr" bIns="34275" lIns="68575" spcFirstLastPara="1" rIns="68575" wrap="square" tIns="3427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sz="1400">
                <a:solidFill>
                  <a:schemeClr val="dk2"/>
                </a:solidFill>
              </a:defRPr>
            </a:lvl2pPr>
            <a:lvl3pPr indent="-317500" lvl="2" marL="1371600">
              <a:lnSpc>
                <a:spcPct val="115000"/>
              </a:lnSpc>
              <a:spcBef>
                <a:spcPts val="0"/>
              </a:spcBef>
              <a:spcAft>
                <a:spcPts val="0"/>
              </a:spcAft>
              <a:buClr>
                <a:schemeClr val="dk2"/>
              </a:buClr>
              <a:buSzPts val="1400"/>
              <a:buChar char="■"/>
              <a:defRPr sz="1400">
                <a:solidFill>
                  <a:schemeClr val="dk2"/>
                </a:solidFill>
              </a:defRPr>
            </a:lvl3pPr>
            <a:lvl4pPr indent="-317500" lvl="3" marL="1828800">
              <a:lnSpc>
                <a:spcPct val="115000"/>
              </a:lnSpc>
              <a:spcBef>
                <a:spcPts val="0"/>
              </a:spcBef>
              <a:spcAft>
                <a:spcPts val="0"/>
              </a:spcAft>
              <a:buClr>
                <a:schemeClr val="dk2"/>
              </a:buClr>
              <a:buSzPts val="1400"/>
              <a:buChar char="●"/>
              <a:defRPr sz="1400">
                <a:solidFill>
                  <a:schemeClr val="dk2"/>
                </a:solidFill>
              </a:defRPr>
            </a:lvl4pPr>
            <a:lvl5pPr indent="-317500" lvl="4" marL="2286000">
              <a:lnSpc>
                <a:spcPct val="115000"/>
              </a:lnSpc>
              <a:spcBef>
                <a:spcPts val="0"/>
              </a:spcBef>
              <a:spcAft>
                <a:spcPts val="0"/>
              </a:spcAft>
              <a:buClr>
                <a:schemeClr val="dk2"/>
              </a:buClr>
              <a:buSzPts val="1400"/>
              <a:buChar char="○"/>
              <a:defRPr sz="1400">
                <a:solidFill>
                  <a:schemeClr val="dk2"/>
                </a:solidFill>
              </a:defRPr>
            </a:lvl5pPr>
            <a:lvl6pPr indent="-317500" lvl="5" marL="2743200">
              <a:lnSpc>
                <a:spcPct val="115000"/>
              </a:lnSpc>
              <a:spcBef>
                <a:spcPts val="0"/>
              </a:spcBef>
              <a:spcAft>
                <a:spcPts val="0"/>
              </a:spcAft>
              <a:buClr>
                <a:schemeClr val="dk2"/>
              </a:buClr>
              <a:buSzPts val="1400"/>
              <a:buChar char="■"/>
              <a:defRPr sz="1400">
                <a:solidFill>
                  <a:schemeClr val="dk2"/>
                </a:solidFill>
              </a:defRPr>
            </a:lvl6pPr>
            <a:lvl7pPr indent="-317500" lvl="6" marL="3200400">
              <a:lnSpc>
                <a:spcPct val="115000"/>
              </a:lnSpc>
              <a:spcBef>
                <a:spcPts val="0"/>
              </a:spcBef>
              <a:spcAft>
                <a:spcPts val="0"/>
              </a:spcAft>
              <a:buClr>
                <a:schemeClr val="dk2"/>
              </a:buClr>
              <a:buSzPts val="1400"/>
              <a:buChar char="●"/>
              <a:defRPr sz="1400">
                <a:solidFill>
                  <a:schemeClr val="dk2"/>
                </a:solidFill>
              </a:defRPr>
            </a:lvl7pPr>
            <a:lvl8pPr indent="-317500" lvl="7" marL="3657600">
              <a:lnSpc>
                <a:spcPct val="115000"/>
              </a:lnSpc>
              <a:spcBef>
                <a:spcPts val="0"/>
              </a:spcBef>
              <a:spcAft>
                <a:spcPts val="0"/>
              </a:spcAft>
              <a:buClr>
                <a:schemeClr val="dk2"/>
              </a:buClr>
              <a:buSzPts val="1400"/>
              <a:buChar char="○"/>
              <a:defRPr sz="1400">
                <a:solidFill>
                  <a:schemeClr val="dk2"/>
                </a:solidFill>
              </a:defRPr>
            </a:lvl8pPr>
            <a:lvl9pPr indent="-317500" lvl="8" marL="4114800">
              <a:lnSpc>
                <a:spcPct val="115000"/>
              </a:lnSpc>
              <a:spcBef>
                <a:spcPts val="0"/>
              </a:spcBef>
              <a:spcAft>
                <a:spcPts val="0"/>
              </a:spcAft>
              <a:buClr>
                <a:schemeClr val="dk2"/>
              </a:buClr>
              <a:buSzPts val="1400"/>
              <a:buChar char="■"/>
              <a:defRPr sz="1400">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homesforallmass.org/policy" TargetMode="External"/><Relationship Id="rId4" Type="http://schemas.openxmlformats.org/officeDocument/2006/relationships/image" Target="../media/image2.png"/><Relationship Id="rId5"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2.png"/><Relationship Id="rId7" Type="http://schemas.openxmlformats.org/officeDocument/2006/relationships/image" Target="../media/image20.png"/><Relationship Id="rId8"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mailto:carolyn@homesforallmass.org" TargetMode="External"/><Relationship Id="rId4" Type="http://schemas.openxmlformats.org/officeDocument/2006/relationships/hyperlink" Target="mailto:andrea@homesforallmas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7"/>
          <p:cNvSpPr txBox="1"/>
          <p:nvPr>
            <p:ph type="title"/>
          </p:nvPr>
        </p:nvSpPr>
        <p:spPr>
          <a:xfrm>
            <a:off x="367688" y="337613"/>
            <a:ext cx="4775700" cy="3068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pic>
        <p:nvPicPr>
          <p:cNvPr id="113" name="Google Shape;113;p27"/>
          <p:cNvPicPr preferRelativeResize="0"/>
          <p:nvPr/>
        </p:nvPicPr>
        <p:blipFill>
          <a:blip r:embed="rId3">
            <a:alphaModFix/>
          </a:blip>
          <a:stretch>
            <a:fillRect/>
          </a:stretch>
        </p:blipFill>
        <p:spPr>
          <a:xfrm>
            <a:off x="-110152" y="0"/>
            <a:ext cx="9254149" cy="6167927"/>
          </a:xfrm>
          <a:prstGeom prst="rect">
            <a:avLst/>
          </a:prstGeom>
          <a:noFill/>
          <a:ln>
            <a:noFill/>
          </a:ln>
        </p:spPr>
      </p:pic>
      <p:sp>
        <p:nvSpPr>
          <p:cNvPr id="114" name="Google Shape;114;p27"/>
          <p:cNvSpPr txBox="1"/>
          <p:nvPr/>
        </p:nvSpPr>
        <p:spPr>
          <a:xfrm>
            <a:off x="627800" y="143175"/>
            <a:ext cx="7610700" cy="473700"/>
          </a:xfrm>
          <a:prstGeom prst="rect">
            <a:avLst/>
          </a:prstGeom>
          <a:noFill/>
          <a:ln>
            <a:noFill/>
          </a:ln>
          <a:effectLst>
            <a:outerShdw blurRad="42863" rotWithShape="0" algn="bl" dir="5400000" dist="14288">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4100">
                <a:solidFill>
                  <a:schemeClr val="lt1"/>
                </a:solidFill>
                <a:highlight>
                  <a:schemeClr val="dk1"/>
                </a:highlight>
                <a:latin typeface="Montserrat"/>
                <a:ea typeface="Montserrat"/>
                <a:cs typeface="Montserrat"/>
                <a:sym typeface="Montserrat"/>
              </a:rPr>
              <a:t>Housing justice is possible!</a:t>
            </a:r>
            <a:endParaRPr b="1" sz="4100">
              <a:solidFill>
                <a:schemeClr val="lt1"/>
              </a:solidFill>
              <a:highlight>
                <a:schemeClr val="dk1"/>
              </a:highlight>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8"/>
          <p:cNvSpPr txBox="1"/>
          <p:nvPr>
            <p:ph type="title"/>
          </p:nvPr>
        </p:nvSpPr>
        <p:spPr>
          <a:xfrm>
            <a:off x="272419" y="286350"/>
            <a:ext cx="7481400" cy="9129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000"/>
              <a:buNone/>
            </a:pPr>
            <a:r>
              <a:rPr b="1" lang="en" sz="3100">
                <a:latin typeface="Montserrat"/>
                <a:ea typeface="Montserrat"/>
                <a:cs typeface="Montserrat"/>
                <a:sym typeface="Montserrat"/>
              </a:rPr>
              <a:t>Homes for All Massachusetts</a:t>
            </a:r>
            <a:endParaRPr b="1" sz="3100">
              <a:latin typeface="Montserrat"/>
              <a:ea typeface="Montserrat"/>
              <a:cs typeface="Montserrat"/>
              <a:sym typeface="Montserrat"/>
            </a:endParaRPr>
          </a:p>
          <a:p>
            <a:pPr indent="0" lvl="0" marL="0" rtl="0" algn="l">
              <a:lnSpc>
                <a:spcPct val="90000"/>
              </a:lnSpc>
              <a:spcBef>
                <a:spcPts val="0"/>
              </a:spcBef>
              <a:spcAft>
                <a:spcPts val="0"/>
              </a:spcAft>
              <a:buSzPts val="1000"/>
              <a:buNone/>
            </a:pPr>
            <a:r>
              <a:t/>
            </a:r>
            <a:endParaRPr b="1" sz="500">
              <a:latin typeface="Montserrat"/>
              <a:ea typeface="Montserrat"/>
              <a:cs typeface="Montserrat"/>
              <a:sym typeface="Montserrat"/>
            </a:endParaRPr>
          </a:p>
          <a:p>
            <a:pPr indent="0" lvl="0" marL="0" rtl="0" algn="l">
              <a:lnSpc>
                <a:spcPct val="90000"/>
              </a:lnSpc>
              <a:spcBef>
                <a:spcPts val="0"/>
              </a:spcBef>
              <a:spcAft>
                <a:spcPts val="0"/>
              </a:spcAft>
              <a:buSzPts val="1000"/>
              <a:buNone/>
            </a:pPr>
            <a:r>
              <a:rPr i="1" lang="en" sz="2700">
                <a:latin typeface="Montserrat"/>
                <a:ea typeface="Montserrat"/>
                <a:cs typeface="Montserrat"/>
                <a:sym typeface="Montserrat"/>
              </a:rPr>
              <a:t>A coalition of tenant organizations</a:t>
            </a:r>
            <a:endParaRPr i="1" sz="2700">
              <a:latin typeface="Montserrat"/>
              <a:ea typeface="Montserrat"/>
              <a:cs typeface="Montserrat"/>
              <a:sym typeface="Montserrat"/>
            </a:endParaRPr>
          </a:p>
          <a:p>
            <a:pPr indent="0" lvl="0" marL="0" rtl="0" algn="l">
              <a:lnSpc>
                <a:spcPct val="90000"/>
              </a:lnSpc>
              <a:spcBef>
                <a:spcPts val="0"/>
              </a:spcBef>
              <a:spcAft>
                <a:spcPts val="0"/>
              </a:spcAft>
              <a:buSzPts val="1000"/>
              <a:buNone/>
            </a:pPr>
            <a:r>
              <a:t/>
            </a:r>
            <a:endParaRPr b="1" sz="3100">
              <a:latin typeface="Montserrat"/>
              <a:ea typeface="Montserrat"/>
              <a:cs typeface="Montserrat"/>
              <a:sym typeface="Montserrat"/>
            </a:endParaRPr>
          </a:p>
        </p:txBody>
      </p:sp>
      <p:sp>
        <p:nvSpPr>
          <p:cNvPr id="120" name="Google Shape;120;p28"/>
          <p:cNvSpPr txBox="1"/>
          <p:nvPr>
            <p:ph idx="1" type="body"/>
          </p:nvPr>
        </p:nvSpPr>
        <p:spPr>
          <a:xfrm>
            <a:off x="272419" y="1398750"/>
            <a:ext cx="4448700" cy="3570900"/>
          </a:xfrm>
          <a:prstGeom prst="rect">
            <a:avLst/>
          </a:prstGeom>
        </p:spPr>
        <p:txBody>
          <a:bodyPr anchorCtr="0" anchor="ctr" bIns="91425" lIns="91425" spcFirstLastPara="1" rIns="91425" wrap="square" tIns="91425">
            <a:noAutofit/>
          </a:bodyPr>
          <a:lstStyle/>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Providing support &amp; expanding tenant organizing across the state and supporting the grassroots housing justice ecosystem to grow</a:t>
            </a:r>
            <a:endParaRPr>
              <a:solidFill>
                <a:schemeClr val="dk1"/>
              </a:solidFill>
              <a:latin typeface="Montserrat"/>
              <a:ea typeface="Montserrat"/>
              <a:cs typeface="Montserrat"/>
              <a:sym typeface="Montserrat"/>
            </a:endParaRPr>
          </a:p>
          <a:p>
            <a:pPr indent="0" lvl="0" marL="457200" rtl="0" algn="l">
              <a:lnSpc>
                <a:spcPct val="90000"/>
              </a:lnSpc>
              <a:spcBef>
                <a:spcPts val="0"/>
              </a:spcBef>
              <a:spcAft>
                <a:spcPts val="0"/>
              </a:spcAft>
              <a:buNone/>
            </a:pPr>
            <a:r>
              <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The state policy vehicle for tenant organizing groups statewide (</a:t>
            </a:r>
            <a:r>
              <a:rPr lang="en" u="sng">
                <a:solidFill>
                  <a:schemeClr val="hlink"/>
                </a:solidFill>
                <a:latin typeface="Montserrat"/>
                <a:ea typeface="Montserrat"/>
                <a:cs typeface="Montserrat"/>
                <a:sym typeface="Montserrat"/>
                <a:hlinkClick r:id="rId3"/>
              </a:rPr>
              <a:t>homesforallmass.org/policy</a:t>
            </a:r>
            <a:r>
              <a:rPr lang="en">
                <a:solidFill>
                  <a:schemeClr val="dk1"/>
                </a:solidFill>
                <a:latin typeface="Montserrat"/>
                <a:ea typeface="Montserrat"/>
                <a:cs typeface="Montserrat"/>
                <a:sym typeface="Montserrat"/>
              </a:rPr>
              <a:t>)</a:t>
            </a:r>
            <a:endParaRPr>
              <a:solidFill>
                <a:schemeClr val="dk1"/>
              </a:solidFill>
              <a:latin typeface="Montserrat"/>
              <a:ea typeface="Montserrat"/>
              <a:cs typeface="Montserrat"/>
              <a:sym typeface="Montserrat"/>
            </a:endParaRPr>
          </a:p>
          <a:p>
            <a:pPr indent="0" lvl="0" marL="457200" rtl="0" algn="l">
              <a:lnSpc>
                <a:spcPct val="90000"/>
              </a:lnSpc>
              <a:spcBef>
                <a:spcPts val="0"/>
              </a:spcBef>
              <a:spcAft>
                <a:spcPts val="0"/>
              </a:spcAft>
              <a:buNone/>
            </a:pPr>
            <a:r>
              <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A coalition of 10 organizations, with growing work in Worcester, Brockton, and other key regions of the state</a:t>
            </a:r>
            <a:endParaRPr>
              <a:solidFill>
                <a:schemeClr val="dk1"/>
              </a:solidFill>
              <a:latin typeface="Montserrat"/>
              <a:ea typeface="Montserrat"/>
              <a:cs typeface="Montserrat"/>
              <a:sym typeface="Montserrat"/>
            </a:endParaRPr>
          </a:p>
        </p:txBody>
      </p:sp>
      <p:pic>
        <p:nvPicPr>
          <p:cNvPr id="121" name="Google Shape;121;p28"/>
          <p:cNvPicPr preferRelativeResize="0"/>
          <p:nvPr/>
        </p:nvPicPr>
        <p:blipFill>
          <a:blip r:embed="rId4">
            <a:alphaModFix/>
          </a:blip>
          <a:stretch>
            <a:fillRect/>
          </a:stretch>
        </p:blipFill>
        <p:spPr>
          <a:xfrm>
            <a:off x="7527850" y="78650"/>
            <a:ext cx="1565476" cy="542726"/>
          </a:xfrm>
          <a:prstGeom prst="rect">
            <a:avLst/>
          </a:prstGeom>
          <a:noFill/>
          <a:ln>
            <a:noFill/>
          </a:ln>
        </p:spPr>
      </p:pic>
      <p:pic>
        <p:nvPicPr>
          <p:cNvPr id="122" name="Google Shape;122;p28" title="54536101850_11af8507dc_o.jpg"/>
          <p:cNvPicPr preferRelativeResize="0"/>
          <p:nvPr/>
        </p:nvPicPr>
        <p:blipFill rotWithShape="1">
          <a:blip r:embed="rId5">
            <a:alphaModFix/>
          </a:blip>
          <a:srcRect b="0" l="11465" r="0" t="0"/>
          <a:stretch/>
        </p:blipFill>
        <p:spPr>
          <a:xfrm>
            <a:off x="4721125" y="1565050"/>
            <a:ext cx="4203075" cy="31641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28571"/>
              <a:buFont typeface="Arial"/>
              <a:buNone/>
            </a:pPr>
            <a:r>
              <a:rPr b="1" lang="en">
                <a:latin typeface="Montserrat"/>
                <a:ea typeface="Montserrat"/>
                <a:cs typeface="Montserrat"/>
                <a:sym typeface="Montserrat"/>
              </a:rPr>
              <a:t>The impact of rising rents in Massachusetts</a:t>
            </a:r>
            <a:endParaRPr b="1">
              <a:latin typeface="Montserrat"/>
              <a:ea typeface="Montserrat"/>
              <a:cs typeface="Montserrat"/>
              <a:sym typeface="Montserrat"/>
            </a:endParaRPr>
          </a:p>
          <a:p>
            <a:pPr indent="0" lvl="0" marL="0" rtl="0" algn="l">
              <a:spcBef>
                <a:spcPts val="0"/>
              </a:spcBef>
              <a:spcAft>
                <a:spcPts val="0"/>
              </a:spcAft>
              <a:buNone/>
            </a:pPr>
            <a:r>
              <a:t/>
            </a:r>
            <a:endParaRPr/>
          </a:p>
        </p:txBody>
      </p:sp>
      <p:pic>
        <p:nvPicPr>
          <p:cNvPr id="128" name="Google Shape;128;p29"/>
          <p:cNvPicPr preferRelativeResize="0"/>
          <p:nvPr/>
        </p:nvPicPr>
        <p:blipFill>
          <a:blip r:embed="rId3">
            <a:alphaModFix/>
          </a:blip>
          <a:stretch>
            <a:fillRect/>
          </a:stretch>
        </p:blipFill>
        <p:spPr>
          <a:xfrm>
            <a:off x="342900" y="1189106"/>
            <a:ext cx="8444846" cy="3388744"/>
          </a:xfrm>
          <a:prstGeom prst="rect">
            <a:avLst/>
          </a:prstGeom>
          <a:noFill/>
          <a:ln>
            <a:noFill/>
          </a:ln>
        </p:spPr>
      </p:pic>
      <p:pic>
        <p:nvPicPr>
          <p:cNvPr id="129" name="Google Shape;129;p29"/>
          <p:cNvPicPr preferRelativeResize="0"/>
          <p:nvPr/>
        </p:nvPicPr>
        <p:blipFill>
          <a:blip r:embed="rId4">
            <a:alphaModFix/>
          </a:blip>
          <a:stretch>
            <a:fillRect/>
          </a:stretch>
        </p:blipFill>
        <p:spPr>
          <a:xfrm>
            <a:off x="7630783" y="1"/>
            <a:ext cx="1443845" cy="5005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0"/>
          <p:cNvSpPr txBox="1"/>
          <p:nvPr>
            <p:ph idx="1" type="body"/>
          </p:nvPr>
        </p:nvSpPr>
        <p:spPr>
          <a:xfrm>
            <a:off x="249425" y="4595525"/>
            <a:ext cx="8520600" cy="4218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a:t>https://nationalequityatlas.org/rent-debt</a:t>
            </a:r>
            <a:endParaRPr/>
          </a:p>
        </p:txBody>
      </p:sp>
      <p:pic>
        <p:nvPicPr>
          <p:cNvPr id="135" name="Google Shape;135;p30"/>
          <p:cNvPicPr preferRelativeResize="0"/>
          <p:nvPr/>
        </p:nvPicPr>
        <p:blipFill rotWithShape="1">
          <a:blip r:embed="rId3">
            <a:alphaModFix/>
          </a:blip>
          <a:srcRect b="2695" l="0" r="0" t="0"/>
          <a:stretch/>
        </p:blipFill>
        <p:spPr>
          <a:xfrm>
            <a:off x="0" y="694100"/>
            <a:ext cx="9144003" cy="3340999"/>
          </a:xfrm>
          <a:prstGeom prst="rect">
            <a:avLst/>
          </a:prstGeom>
          <a:noFill/>
          <a:ln>
            <a:noFill/>
          </a:ln>
        </p:spPr>
      </p:pic>
      <p:sp>
        <p:nvSpPr>
          <p:cNvPr id="136" name="Google Shape;136;p30"/>
          <p:cNvSpPr txBox="1"/>
          <p:nvPr>
            <p:ph type="title"/>
          </p:nvPr>
        </p:nvSpPr>
        <p:spPr>
          <a:xfrm>
            <a:off x="63500" y="151575"/>
            <a:ext cx="9010800" cy="8520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990"/>
              <a:buNone/>
            </a:pPr>
            <a:r>
              <a:rPr b="1" lang="en" sz="3100">
                <a:latin typeface="Montserrat"/>
                <a:ea typeface="Montserrat"/>
                <a:cs typeface="Montserrat"/>
                <a:sym typeface="Montserrat"/>
              </a:rPr>
              <a:t>Housing justice is racial justice!</a:t>
            </a:r>
            <a:endParaRPr b="1" sz="3100">
              <a:solidFill>
                <a:schemeClr val="dk1"/>
              </a:solidFill>
              <a:latin typeface="Montserrat"/>
              <a:ea typeface="Montserrat"/>
              <a:cs typeface="Montserrat"/>
              <a:sym typeface="Montserrat"/>
            </a:endParaRPr>
          </a:p>
        </p:txBody>
      </p:sp>
      <p:pic>
        <p:nvPicPr>
          <p:cNvPr id="137" name="Google Shape;137;p30"/>
          <p:cNvPicPr preferRelativeResize="0"/>
          <p:nvPr/>
        </p:nvPicPr>
        <p:blipFill>
          <a:blip r:embed="rId4">
            <a:alphaModFix/>
          </a:blip>
          <a:stretch>
            <a:fillRect/>
          </a:stretch>
        </p:blipFill>
        <p:spPr>
          <a:xfrm>
            <a:off x="7294151" y="76950"/>
            <a:ext cx="1780152" cy="617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3" name="Google Shape;143;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4" name="Google Shape;144;p31" title="Screenshot 2026-10-01 at 9.42.52 AM.png"/>
          <p:cNvPicPr preferRelativeResize="0"/>
          <p:nvPr/>
        </p:nvPicPr>
        <p:blipFill>
          <a:blip r:embed="rId4">
            <a:alphaModFix/>
          </a:blip>
          <a:stretch>
            <a:fillRect/>
          </a:stretch>
        </p:blipFill>
        <p:spPr>
          <a:xfrm>
            <a:off x="0" y="-3"/>
            <a:ext cx="9144003" cy="39871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32"/>
          <p:cNvSpPr txBox="1"/>
          <p:nvPr>
            <p:ph type="title"/>
          </p:nvPr>
        </p:nvSpPr>
        <p:spPr>
          <a:xfrm>
            <a:off x="272419" y="286350"/>
            <a:ext cx="7481400" cy="9129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000"/>
              <a:buNone/>
            </a:pPr>
            <a:r>
              <a:rPr b="1" lang="en" sz="3100">
                <a:latin typeface="Montserrat"/>
                <a:ea typeface="Montserrat"/>
                <a:cs typeface="Montserrat"/>
                <a:sym typeface="Montserrat"/>
              </a:rPr>
              <a:t>The Housing Crisis…</a:t>
            </a:r>
            <a:endParaRPr b="1" sz="3100">
              <a:latin typeface="Montserrat"/>
              <a:ea typeface="Montserrat"/>
              <a:cs typeface="Montserrat"/>
              <a:sym typeface="Montserrat"/>
            </a:endParaRPr>
          </a:p>
          <a:p>
            <a:pPr indent="0" lvl="0" marL="0" rtl="0" algn="l">
              <a:lnSpc>
                <a:spcPct val="90000"/>
              </a:lnSpc>
              <a:spcBef>
                <a:spcPts val="0"/>
              </a:spcBef>
              <a:spcAft>
                <a:spcPts val="0"/>
              </a:spcAft>
              <a:buSzPts val="1000"/>
              <a:buNone/>
            </a:pPr>
            <a:r>
              <a:t/>
            </a:r>
            <a:endParaRPr b="1" sz="500">
              <a:latin typeface="Montserrat"/>
              <a:ea typeface="Montserrat"/>
              <a:cs typeface="Montserrat"/>
              <a:sym typeface="Montserrat"/>
            </a:endParaRPr>
          </a:p>
          <a:p>
            <a:pPr indent="0" lvl="0" marL="0" rtl="0" algn="l">
              <a:lnSpc>
                <a:spcPct val="90000"/>
              </a:lnSpc>
              <a:spcBef>
                <a:spcPts val="0"/>
              </a:spcBef>
              <a:spcAft>
                <a:spcPts val="0"/>
              </a:spcAft>
              <a:buSzPts val="1000"/>
              <a:buNone/>
            </a:pPr>
            <a:r>
              <a:rPr i="1" lang="en" sz="2700">
                <a:latin typeface="Montserrat"/>
                <a:ea typeface="Montserrat"/>
                <a:cs typeface="Montserrat"/>
                <a:sym typeface="Montserrat"/>
              </a:rPr>
              <a:t>is actually many interconnected crises. </a:t>
            </a:r>
            <a:endParaRPr i="1" sz="2700">
              <a:latin typeface="Montserrat"/>
              <a:ea typeface="Montserrat"/>
              <a:cs typeface="Montserrat"/>
              <a:sym typeface="Montserrat"/>
            </a:endParaRPr>
          </a:p>
          <a:p>
            <a:pPr indent="0" lvl="0" marL="0" rtl="0" algn="l">
              <a:lnSpc>
                <a:spcPct val="90000"/>
              </a:lnSpc>
              <a:spcBef>
                <a:spcPts val="0"/>
              </a:spcBef>
              <a:spcAft>
                <a:spcPts val="0"/>
              </a:spcAft>
              <a:buSzPts val="1000"/>
              <a:buNone/>
            </a:pPr>
            <a:r>
              <a:t/>
            </a:r>
            <a:endParaRPr b="1" sz="3100">
              <a:latin typeface="Montserrat"/>
              <a:ea typeface="Montserrat"/>
              <a:cs typeface="Montserrat"/>
              <a:sym typeface="Montserrat"/>
            </a:endParaRPr>
          </a:p>
        </p:txBody>
      </p:sp>
      <p:sp>
        <p:nvSpPr>
          <p:cNvPr id="150" name="Google Shape;150;p32"/>
          <p:cNvSpPr txBox="1"/>
          <p:nvPr>
            <p:ph idx="1" type="body"/>
          </p:nvPr>
        </p:nvSpPr>
        <p:spPr>
          <a:xfrm>
            <a:off x="272419" y="1398750"/>
            <a:ext cx="4448700" cy="3570900"/>
          </a:xfrm>
          <a:prstGeom prst="rect">
            <a:avLst/>
          </a:prstGeom>
        </p:spPr>
        <p:txBody>
          <a:bodyPr anchorCtr="0" anchor="ctr" bIns="91425" lIns="91425" spcFirstLastPara="1" rIns="91425" wrap="square" tIns="91425">
            <a:noAutofit/>
          </a:bodyPr>
          <a:lstStyle/>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Our shelter system is struggling to support families &amp; individuals facing homelessness</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We don’t have enough affordable housing across the state</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Exclusionary zoning laws make it easy for people to oppose new housing</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Tenants are facing high rent increases and no-fault evictions</a:t>
            </a:r>
            <a:endParaRPr>
              <a:solidFill>
                <a:schemeClr val="dk1"/>
              </a:solidFill>
              <a:latin typeface="Montserrat"/>
              <a:ea typeface="Montserrat"/>
              <a:cs typeface="Montserrat"/>
              <a:sym typeface="Montserrat"/>
            </a:endParaRPr>
          </a:p>
          <a:p>
            <a:pPr indent="-228600" lvl="0" marL="177800" rtl="0" algn="l">
              <a:lnSpc>
                <a:spcPct val="90000"/>
              </a:lnSpc>
              <a:spcBef>
                <a:spcPts val="0"/>
              </a:spcBef>
              <a:spcAft>
                <a:spcPts val="0"/>
              </a:spcAft>
              <a:buClr>
                <a:schemeClr val="dk1"/>
              </a:buClr>
              <a:buSzPts val="1800"/>
              <a:buFont typeface="Montserrat"/>
              <a:buChar char="●"/>
            </a:pPr>
            <a:r>
              <a:rPr lang="en">
                <a:solidFill>
                  <a:schemeClr val="dk1"/>
                </a:solidFill>
                <a:latin typeface="Montserrat"/>
                <a:ea typeface="Montserrat"/>
                <a:cs typeface="Montserrat"/>
                <a:sym typeface="Montserrat"/>
              </a:rPr>
              <a:t>Low-income homeowners are facing foreclosures</a:t>
            </a:r>
            <a:endParaRPr>
              <a:solidFill>
                <a:schemeClr val="dk1"/>
              </a:solidFill>
              <a:latin typeface="Montserrat"/>
              <a:ea typeface="Montserrat"/>
              <a:cs typeface="Montserrat"/>
              <a:sym typeface="Montserrat"/>
            </a:endParaRPr>
          </a:p>
        </p:txBody>
      </p:sp>
      <p:pic>
        <p:nvPicPr>
          <p:cNvPr id="151" name="Google Shape;151;p32"/>
          <p:cNvPicPr preferRelativeResize="0"/>
          <p:nvPr/>
        </p:nvPicPr>
        <p:blipFill>
          <a:blip r:embed="rId3">
            <a:alphaModFix/>
          </a:blip>
          <a:stretch>
            <a:fillRect/>
          </a:stretch>
        </p:blipFill>
        <p:spPr>
          <a:xfrm>
            <a:off x="5015025" y="1653487"/>
            <a:ext cx="4128974" cy="3490013"/>
          </a:xfrm>
          <a:prstGeom prst="rect">
            <a:avLst/>
          </a:prstGeom>
          <a:noFill/>
          <a:ln>
            <a:noFill/>
          </a:ln>
        </p:spPr>
      </p:pic>
      <p:pic>
        <p:nvPicPr>
          <p:cNvPr id="152" name="Google Shape;152;p32"/>
          <p:cNvPicPr preferRelativeResize="0"/>
          <p:nvPr/>
        </p:nvPicPr>
        <p:blipFill>
          <a:blip r:embed="rId4">
            <a:alphaModFix/>
          </a:blip>
          <a:stretch>
            <a:fillRect/>
          </a:stretch>
        </p:blipFill>
        <p:spPr>
          <a:xfrm>
            <a:off x="7527850" y="78650"/>
            <a:ext cx="1565476" cy="5427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3"/>
          <p:cNvSpPr txBox="1"/>
          <p:nvPr>
            <p:ph type="title"/>
          </p:nvPr>
        </p:nvSpPr>
        <p:spPr>
          <a:xfrm>
            <a:off x="311700" y="1035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Montserrat"/>
                <a:ea typeface="Montserrat"/>
                <a:cs typeface="Montserrat"/>
                <a:sym typeface="Montserrat"/>
              </a:rPr>
              <a:t>Pillars of Housing Justice</a:t>
            </a:r>
            <a:br>
              <a:rPr b="1" lang="en">
                <a:latin typeface="Montserrat"/>
                <a:ea typeface="Montserrat"/>
                <a:cs typeface="Montserrat"/>
                <a:sym typeface="Montserrat"/>
              </a:rPr>
            </a:br>
            <a:endParaRPr b="1" sz="1900">
              <a:latin typeface="Montserrat"/>
              <a:ea typeface="Montserrat"/>
              <a:cs typeface="Montserrat"/>
              <a:sym typeface="Montserrat"/>
            </a:endParaRPr>
          </a:p>
          <a:p>
            <a:pPr indent="0" lvl="0" marL="0" rtl="0" algn="l">
              <a:spcBef>
                <a:spcPts val="0"/>
              </a:spcBef>
              <a:spcAft>
                <a:spcPts val="0"/>
              </a:spcAft>
              <a:buNone/>
            </a:pPr>
            <a:r>
              <a:rPr lang="en" sz="1700">
                <a:latin typeface="Montserrat"/>
                <a:ea typeface="Montserrat"/>
                <a:cs typeface="Montserrat"/>
                <a:sym typeface="Montserrat"/>
              </a:rPr>
              <a:t>Housing justice means establishing a housing system in which housing is a human right, not a commodity to maximize profit. Everyone should have access to affordable, safe housing.</a:t>
            </a:r>
            <a:endParaRPr b="1" sz="1700">
              <a:latin typeface="Montserrat"/>
              <a:ea typeface="Montserrat"/>
              <a:cs typeface="Montserrat"/>
              <a:sym typeface="Montserrat"/>
            </a:endParaRPr>
          </a:p>
        </p:txBody>
      </p:sp>
      <p:pic>
        <p:nvPicPr>
          <p:cNvPr id="158" name="Google Shape;158;p33"/>
          <p:cNvPicPr preferRelativeResize="0"/>
          <p:nvPr/>
        </p:nvPicPr>
        <p:blipFill>
          <a:blip r:embed="rId3">
            <a:alphaModFix/>
          </a:blip>
          <a:stretch>
            <a:fillRect/>
          </a:stretch>
        </p:blipFill>
        <p:spPr>
          <a:xfrm>
            <a:off x="7651212" y="48500"/>
            <a:ext cx="1437036" cy="498200"/>
          </a:xfrm>
          <a:prstGeom prst="rect">
            <a:avLst/>
          </a:prstGeom>
          <a:noFill/>
          <a:ln>
            <a:noFill/>
          </a:ln>
        </p:spPr>
      </p:pic>
      <p:sp>
        <p:nvSpPr>
          <p:cNvPr id="159" name="Google Shape;159;p33"/>
          <p:cNvSpPr/>
          <p:nvPr/>
        </p:nvSpPr>
        <p:spPr>
          <a:xfrm rot="10800000">
            <a:off x="393056" y="1670454"/>
            <a:ext cx="1883044" cy="3158008"/>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60" name="Google Shape;160;p33"/>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PREVENT DISPLACEMENT</a:t>
            </a:r>
            <a:endParaRPr b="1" sz="1100">
              <a:solidFill>
                <a:schemeClr val="dk1"/>
              </a:solidFill>
              <a:latin typeface="Montserrat"/>
              <a:ea typeface="Montserrat"/>
              <a:cs typeface="Montserrat"/>
              <a:sym typeface="Montserrat"/>
            </a:endParaRPr>
          </a:p>
        </p:txBody>
      </p:sp>
      <p:sp>
        <p:nvSpPr>
          <p:cNvPr id="161" name="Google Shape;161;p33"/>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CREATE MORE AFFORDABLE HOUSING</a:t>
            </a:r>
            <a:endParaRPr b="1" sz="1100">
              <a:solidFill>
                <a:schemeClr val="dk1"/>
              </a:solidFill>
              <a:latin typeface="Montserrat"/>
              <a:ea typeface="Montserrat"/>
              <a:cs typeface="Montserrat"/>
              <a:sym typeface="Montserrat"/>
            </a:endParaRPr>
          </a:p>
        </p:txBody>
      </p:sp>
      <p:sp>
        <p:nvSpPr>
          <p:cNvPr id="162" name="Google Shape;162;p33"/>
          <p:cNvSpPr/>
          <p:nvPr/>
        </p:nvSpPr>
        <p:spPr>
          <a:xfrm rot="10800000">
            <a:off x="2468025" y="1664540"/>
            <a:ext cx="1883044" cy="3163923"/>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63" name="Google Shape;163;p33"/>
          <p:cNvSpPr/>
          <p:nvPr/>
        </p:nvSpPr>
        <p:spPr>
          <a:xfrm rot="10800000">
            <a:off x="4549575" y="1670453"/>
            <a:ext cx="1883044" cy="3158008"/>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64" name="Google Shape;164;p33"/>
          <p:cNvSpPr txBox="1"/>
          <p:nvPr/>
        </p:nvSpPr>
        <p:spPr>
          <a:xfrm>
            <a:off x="428213" y="2010031"/>
            <a:ext cx="18480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PREVENT DISPLACEMENT</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Prevent evictions and foreclosures</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Increase tenant protections</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Ensure housing is safe, healthy and habitable </a:t>
            </a:r>
            <a:endParaRPr sz="1200">
              <a:solidFill>
                <a:schemeClr val="dk1"/>
              </a:solidFill>
              <a:latin typeface="Montserrat"/>
              <a:ea typeface="Montserrat"/>
              <a:cs typeface="Montserrat"/>
              <a:sym typeface="Montserrat"/>
            </a:endParaRPr>
          </a:p>
        </p:txBody>
      </p:sp>
      <p:sp>
        <p:nvSpPr>
          <p:cNvPr id="165" name="Google Shape;165;p33"/>
          <p:cNvSpPr txBox="1"/>
          <p:nvPr/>
        </p:nvSpPr>
        <p:spPr>
          <a:xfrm>
            <a:off x="2440631" y="2024006"/>
            <a:ext cx="19104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PRESERVE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Fund and maintain existing subsidized and public housing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Protect naturally occurring affordable housing</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Support social housing</a:t>
            </a:r>
            <a:endParaRPr sz="1200">
              <a:solidFill>
                <a:schemeClr val="dk1"/>
              </a:solidFill>
              <a:latin typeface="Montserrat"/>
              <a:ea typeface="Montserrat"/>
              <a:cs typeface="Montserrat"/>
              <a:sym typeface="Montserrat"/>
            </a:endParaRPr>
          </a:p>
        </p:txBody>
      </p:sp>
      <p:sp>
        <p:nvSpPr>
          <p:cNvPr id="166" name="Google Shape;166;p33"/>
          <p:cNvSpPr txBox="1"/>
          <p:nvPr/>
        </p:nvSpPr>
        <p:spPr>
          <a:xfrm>
            <a:off x="4584675" y="2024010"/>
            <a:ext cx="18480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CREATE MORE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Create and fund more, and reduce barriers to, quality public, subsidized and permanently affordable housing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Create and fund additional rental vouchers</a:t>
            </a:r>
            <a:endParaRPr sz="1200">
              <a:solidFill>
                <a:schemeClr val="dk1"/>
              </a:solidFill>
              <a:latin typeface="Montserrat"/>
              <a:ea typeface="Montserrat"/>
              <a:cs typeface="Montserrat"/>
              <a:sym typeface="Montserrat"/>
            </a:endParaRPr>
          </a:p>
        </p:txBody>
      </p:sp>
      <p:sp>
        <p:nvSpPr>
          <p:cNvPr id="167" name="Google Shape;167;p33"/>
          <p:cNvSpPr/>
          <p:nvPr/>
        </p:nvSpPr>
        <p:spPr>
          <a:xfrm>
            <a:off x="6747608" y="2396750"/>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PREVENT DISPLACEMENT</a:t>
            </a:r>
            <a:endParaRPr b="1" sz="1100">
              <a:solidFill>
                <a:schemeClr val="dk1"/>
              </a:solidFill>
              <a:latin typeface="Montserrat"/>
              <a:ea typeface="Montserrat"/>
              <a:cs typeface="Montserrat"/>
              <a:sym typeface="Montserrat"/>
            </a:endParaRPr>
          </a:p>
        </p:txBody>
      </p:sp>
      <p:sp>
        <p:nvSpPr>
          <p:cNvPr id="168" name="Google Shape;168;p33"/>
          <p:cNvSpPr/>
          <p:nvPr/>
        </p:nvSpPr>
        <p:spPr>
          <a:xfrm>
            <a:off x="6747608" y="2396750"/>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CREATE MORE AFFORDABLE HOUSING</a:t>
            </a:r>
            <a:endParaRPr b="1" sz="1100">
              <a:solidFill>
                <a:schemeClr val="dk1"/>
              </a:solidFill>
              <a:latin typeface="Montserrat"/>
              <a:ea typeface="Montserrat"/>
              <a:cs typeface="Montserrat"/>
              <a:sym typeface="Montserrat"/>
            </a:endParaRPr>
          </a:p>
        </p:txBody>
      </p:sp>
      <p:sp>
        <p:nvSpPr>
          <p:cNvPr id="169" name="Google Shape;169;p33"/>
          <p:cNvSpPr/>
          <p:nvPr/>
        </p:nvSpPr>
        <p:spPr>
          <a:xfrm rot="10800000">
            <a:off x="6631125" y="1697850"/>
            <a:ext cx="1883044" cy="3152094"/>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70" name="Google Shape;170;p33"/>
          <p:cNvSpPr txBox="1"/>
          <p:nvPr/>
        </p:nvSpPr>
        <p:spPr>
          <a:xfrm>
            <a:off x="6666225" y="2051400"/>
            <a:ext cx="18480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HOUSE UNHOUSED PEOPLE</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Increase access and funding, and reduce barriers to; shelter, supportive housing and rental assistance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Increase funding and support for housing search </a:t>
            </a:r>
            <a:endParaRPr sz="1200">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4"/>
          <p:cNvSpPr txBox="1"/>
          <p:nvPr>
            <p:ph type="title"/>
          </p:nvPr>
        </p:nvSpPr>
        <p:spPr>
          <a:xfrm>
            <a:off x="237806" y="403613"/>
            <a:ext cx="7601700" cy="988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300">
                <a:latin typeface="Montserrat"/>
                <a:ea typeface="Montserrat"/>
                <a:cs typeface="Montserrat"/>
                <a:sym typeface="Montserrat"/>
              </a:rPr>
              <a:t>Policies that support each Pillar of Housing Justice </a:t>
            </a:r>
            <a:br>
              <a:rPr b="1" lang="en">
                <a:latin typeface="Montserrat"/>
                <a:ea typeface="Montserrat"/>
                <a:cs typeface="Montserrat"/>
                <a:sym typeface="Montserrat"/>
              </a:rPr>
            </a:br>
            <a:endParaRPr b="1" sz="1700">
              <a:latin typeface="Montserrat"/>
              <a:ea typeface="Montserrat"/>
              <a:cs typeface="Montserrat"/>
              <a:sym typeface="Montserrat"/>
            </a:endParaRPr>
          </a:p>
        </p:txBody>
      </p:sp>
      <p:pic>
        <p:nvPicPr>
          <p:cNvPr id="176" name="Google Shape;176;p34"/>
          <p:cNvPicPr preferRelativeResize="0"/>
          <p:nvPr/>
        </p:nvPicPr>
        <p:blipFill>
          <a:blip r:embed="rId3">
            <a:alphaModFix/>
          </a:blip>
          <a:stretch>
            <a:fillRect/>
          </a:stretch>
        </p:blipFill>
        <p:spPr>
          <a:xfrm>
            <a:off x="7651212" y="48500"/>
            <a:ext cx="1437036" cy="498200"/>
          </a:xfrm>
          <a:prstGeom prst="rect">
            <a:avLst/>
          </a:prstGeom>
          <a:noFill/>
          <a:ln>
            <a:noFill/>
          </a:ln>
        </p:spPr>
      </p:pic>
      <p:sp>
        <p:nvSpPr>
          <p:cNvPr id="177" name="Google Shape;177;p34"/>
          <p:cNvSpPr/>
          <p:nvPr/>
        </p:nvSpPr>
        <p:spPr>
          <a:xfrm rot="10800000">
            <a:off x="393056" y="1052306"/>
            <a:ext cx="1883044" cy="3776156"/>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78" name="Google Shape;178;p34"/>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PREVENT DISPLACEMENT</a:t>
            </a:r>
            <a:endParaRPr b="1" sz="1100">
              <a:solidFill>
                <a:schemeClr val="dk1"/>
              </a:solidFill>
              <a:latin typeface="Montserrat"/>
              <a:ea typeface="Montserrat"/>
              <a:cs typeface="Montserrat"/>
              <a:sym typeface="Montserrat"/>
            </a:endParaRPr>
          </a:p>
        </p:txBody>
      </p:sp>
      <p:sp>
        <p:nvSpPr>
          <p:cNvPr id="179" name="Google Shape;179;p34"/>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CREATE MORE AFFORDABLE HOUSING</a:t>
            </a:r>
            <a:endParaRPr b="1" sz="1100">
              <a:solidFill>
                <a:schemeClr val="dk1"/>
              </a:solidFill>
              <a:latin typeface="Montserrat"/>
              <a:ea typeface="Montserrat"/>
              <a:cs typeface="Montserrat"/>
              <a:sym typeface="Montserrat"/>
            </a:endParaRPr>
          </a:p>
        </p:txBody>
      </p:sp>
      <p:sp>
        <p:nvSpPr>
          <p:cNvPr id="180" name="Google Shape;180;p34"/>
          <p:cNvSpPr/>
          <p:nvPr/>
        </p:nvSpPr>
        <p:spPr>
          <a:xfrm rot="10800000">
            <a:off x="2468025" y="1025587"/>
            <a:ext cx="1883044" cy="3802875"/>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81" name="Google Shape;181;p34"/>
          <p:cNvSpPr/>
          <p:nvPr/>
        </p:nvSpPr>
        <p:spPr>
          <a:xfrm rot="10800000">
            <a:off x="4549575" y="1092375"/>
            <a:ext cx="1883044" cy="3736088"/>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82" name="Google Shape;182;p34"/>
          <p:cNvSpPr txBox="1"/>
          <p:nvPr/>
        </p:nvSpPr>
        <p:spPr>
          <a:xfrm>
            <a:off x="428213" y="1781431"/>
            <a:ext cx="18480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PREVENT DISPLACEMENT</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Rent stabilization</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Foreclosure mediation</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Eliminate tenant-paid brokers fees &amp; other junk fees</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p:txBody>
      </p:sp>
      <p:sp>
        <p:nvSpPr>
          <p:cNvPr id="183" name="Google Shape;183;p34"/>
          <p:cNvSpPr txBox="1"/>
          <p:nvPr/>
        </p:nvSpPr>
        <p:spPr>
          <a:xfrm>
            <a:off x="2440631" y="1738256"/>
            <a:ext cx="19104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PRESERVE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Funds to maintain existing subsidized and public housing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Tenant opportunity to purchase act (TOPA)</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Support social housing &amp; community land trusts</a:t>
            </a:r>
            <a:endParaRPr sz="1200">
              <a:solidFill>
                <a:schemeClr val="dk1"/>
              </a:solidFill>
              <a:latin typeface="Montserrat"/>
              <a:ea typeface="Montserrat"/>
              <a:cs typeface="Montserrat"/>
              <a:sym typeface="Montserrat"/>
            </a:endParaRPr>
          </a:p>
        </p:txBody>
      </p:sp>
      <p:sp>
        <p:nvSpPr>
          <p:cNvPr id="184" name="Google Shape;184;p34"/>
          <p:cNvSpPr txBox="1"/>
          <p:nvPr/>
        </p:nvSpPr>
        <p:spPr>
          <a:xfrm>
            <a:off x="4549556" y="1795406"/>
            <a:ext cx="18831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CREATE MORE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Real estate transfer fee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Create additional rental vouchers</a:t>
            </a:r>
            <a:endParaRPr sz="1200">
              <a:solidFill>
                <a:schemeClr val="dk1"/>
              </a:solidFill>
              <a:latin typeface="Montserrat"/>
              <a:ea typeface="Montserrat"/>
              <a:cs typeface="Montserrat"/>
              <a:sym typeface="Montserrat"/>
            </a:endParaRPr>
          </a:p>
        </p:txBody>
      </p:sp>
      <p:sp>
        <p:nvSpPr>
          <p:cNvPr id="185" name="Google Shape;185;p34"/>
          <p:cNvSpPr/>
          <p:nvPr/>
        </p:nvSpPr>
        <p:spPr>
          <a:xfrm>
            <a:off x="6747608" y="2396750"/>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PREVENT DISPLACEMENT</a:t>
            </a:r>
            <a:endParaRPr b="1" sz="1100">
              <a:solidFill>
                <a:schemeClr val="dk1"/>
              </a:solidFill>
              <a:latin typeface="Montserrat"/>
              <a:ea typeface="Montserrat"/>
              <a:cs typeface="Montserrat"/>
              <a:sym typeface="Montserrat"/>
            </a:endParaRPr>
          </a:p>
        </p:txBody>
      </p:sp>
      <p:sp>
        <p:nvSpPr>
          <p:cNvPr id="186" name="Google Shape;186;p34"/>
          <p:cNvSpPr/>
          <p:nvPr/>
        </p:nvSpPr>
        <p:spPr>
          <a:xfrm>
            <a:off x="6747608" y="2396750"/>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CREATE MORE AFFORDABLE HOUSING</a:t>
            </a:r>
            <a:endParaRPr b="1" sz="1100">
              <a:solidFill>
                <a:schemeClr val="dk1"/>
              </a:solidFill>
              <a:latin typeface="Montserrat"/>
              <a:ea typeface="Montserrat"/>
              <a:cs typeface="Montserrat"/>
              <a:sym typeface="Montserrat"/>
            </a:endParaRPr>
          </a:p>
        </p:txBody>
      </p:sp>
      <p:sp>
        <p:nvSpPr>
          <p:cNvPr id="187" name="Google Shape;187;p34"/>
          <p:cNvSpPr/>
          <p:nvPr/>
        </p:nvSpPr>
        <p:spPr>
          <a:xfrm rot="10800000">
            <a:off x="6631125" y="1119095"/>
            <a:ext cx="1883044" cy="3730856"/>
          </a:xfrm>
          <a:prstGeom prst="flowChartOffpageConnector">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88" name="Google Shape;188;p34"/>
          <p:cNvSpPr txBox="1"/>
          <p:nvPr/>
        </p:nvSpPr>
        <p:spPr>
          <a:xfrm>
            <a:off x="6666225" y="1879950"/>
            <a:ext cx="18480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HOUSE UNHOUSED PEOPLE</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Stop cuts to access to family shelter</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Increase funding for HomeBASE &amp; RAFT</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Prevent criminalization of homelessness</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2" name="Shape 192"/>
        <p:cNvGrpSpPr/>
        <p:nvPr/>
      </p:nvGrpSpPr>
      <p:grpSpPr>
        <a:xfrm>
          <a:off x="0" y="0"/>
          <a:ext cx="0" cy="0"/>
          <a:chOff x="0" y="0"/>
          <a:chExt cx="0" cy="0"/>
        </a:xfrm>
      </p:grpSpPr>
      <p:sp>
        <p:nvSpPr>
          <p:cNvPr id="193" name="Google Shape;193;p35"/>
          <p:cNvSpPr txBox="1"/>
          <p:nvPr>
            <p:ph type="title"/>
          </p:nvPr>
        </p:nvSpPr>
        <p:spPr>
          <a:xfrm>
            <a:off x="237805" y="403669"/>
            <a:ext cx="2031600" cy="442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300">
                <a:latin typeface="Montserrat"/>
                <a:ea typeface="Montserrat"/>
                <a:cs typeface="Montserrat"/>
                <a:sym typeface="Montserrat"/>
              </a:rPr>
              <a:t>Public housing is a key part of a just and equitable housing system.</a:t>
            </a:r>
            <a:endParaRPr b="1" sz="1700">
              <a:latin typeface="Montserrat"/>
              <a:ea typeface="Montserrat"/>
              <a:cs typeface="Montserrat"/>
              <a:sym typeface="Montserrat"/>
            </a:endParaRPr>
          </a:p>
        </p:txBody>
      </p:sp>
      <p:pic>
        <p:nvPicPr>
          <p:cNvPr id="194" name="Google Shape;194;p35"/>
          <p:cNvPicPr preferRelativeResize="0"/>
          <p:nvPr/>
        </p:nvPicPr>
        <p:blipFill>
          <a:blip r:embed="rId3">
            <a:alphaModFix/>
          </a:blip>
          <a:stretch>
            <a:fillRect/>
          </a:stretch>
        </p:blipFill>
        <p:spPr>
          <a:xfrm>
            <a:off x="7651212" y="48500"/>
            <a:ext cx="1437036" cy="498200"/>
          </a:xfrm>
          <a:prstGeom prst="rect">
            <a:avLst/>
          </a:prstGeom>
          <a:noFill/>
          <a:ln>
            <a:noFill/>
          </a:ln>
        </p:spPr>
      </p:pic>
      <p:sp>
        <p:nvSpPr>
          <p:cNvPr id="195" name="Google Shape;195;p35"/>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PREVENT DISPLACEMENT</a:t>
            </a:r>
            <a:endParaRPr b="1" sz="1100">
              <a:solidFill>
                <a:schemeClr val="dk1"/>
              </a:solidFill>
              <a:latin typeface="Montserrat"/>
              <a:ea typeface="Montserrat"/>
              <a:cs typeface="Montserrat"/>
              <a:sym typeface="Montserrat"/>
            </a:endParaRPr>
          </a:p>
        </p:txBody>
      </p:sp>
      <p:sp>
        <p:nvSpPr>
          <p:cNvPr id="196" name="Google Shape;196;p35"/>
          <p:cNvSpPr/>
          <p:nvPr/>
        </p:nvSpPr>
        <p:spPr>
          <a:xfrm>
            <a:off x="4666058" y="2369353"/>
            <a:ext cx="1685700" cy="783000"/>
          </a:xfrm>
          <a:prstGeom prst="rect">
            <a:avLst/>
          </a:prstGeom>
          <a:solidFill>
            <a:srgbClr val="BFE4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1"/>
                </a:solidFill>
                <a:latin typeface="Montserrat"/>
                <a:ea typeface="Montserrat"/>
                <a:cs typeface="Montserrat"/>
                <a:sym typeface="Montserrat"/>
              </a:rPr>
              <a:t>CREATE MORE AFFORDABLE HOUSING</a:t>
            </a:r>
            <a:endParaRPr b="1" sz="1100">
              <a:solidFill>
                <a:schemeClr val="dk1"/>
              </a:solidFill>
              <a:latin typeface="Montserrat"/>
              <a:ea typeface="Montserrat"/>
              <a:cs typeface="Montserrat"/>
              <a:sym typeface="Montserrat"/>
            </a:endParaRPr>
          </a:p>
        </p:txBody>
      </p:sp>
      <p:sp>
        <p:nvSpPr>
          <p:cNvPr id="197" name="Google Shape;197;p35"/>
          <p:cNvSpPr/>
          <p:nvPr/>
        </p:nvSpPr>
        <p:spPr>
          <a:xfrm rot="10800000">
            <a:off x="2468025" y="1025587"/>
            <a:ext cx="1883044" cy="3802875"/>
          </a:xfrm>
          <a:prstGeom prst="flowChartOffpageConnector">
            <a:avLst/>
          </a:prstGeom>
          <a:gradFill>
            <a:gsLst>
              <a:gs pos="0">
                <a:srgbClr val="DCECD5"/>
              </a:gs>
              <a:gs pos="100000">
                <a:srgbClr val="92BC81"/>
              </a:gs>
            </a:gsLst>
            <a:lin ang="5400012" scaled="0"/>
          </a:gradFill>
          <a:ln>
            <a:noFill/>
          </a:ln>
          <a:effectLst>
            <a:outerShdw blurRad="42863" rotWithShape="0" algn="bl" dir="5400000" dist="14288">
              <a:srgbClr val="000000">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98" name="Google Shape;198;p35"/>
          <p:cNvSpPr/>
          <p:nvPr/>
        </p:nvSpPr>
        <p:spPr>
          <a:xfrm rot="10800000">
            <a:off x="4549575" y="1092375"/>
            <a:ext cx="1883044" cy="3736088"/>
          </a:xfrm>
          <a:prstGeom prst="flowChartOffpageConnector">
            <a:avLst/>
          </a:prstGeom>
          <a:gradFill>
            <a:gsLst>
              <a:gs pos="0">
                <a:srgbClr val="DCECD5"/>
              </a:gs>
              <a:gs pos="100000">
                <a:srgbClr val="92BC81"/>
              </a:gs>
            </a:gsLst>
            <a:lin ang="5400012" scaled="0"/>
          </a:gradFill>
          <a:ln>
            <a:noFill/>
          </a:ln>
          <a:effectLst>
            <a:outerShdw blurRad="42863" rotWithShape="0" algn="bl" dir="5400000" dist="14288">
              <a:srgbClr val="000000">
                <a:alpha val="4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chemeClr val="dk1"/>
              </a:solidFill>
              <a:latin typeface="Montserrat"/>
              <a:ea typeface="Montserrat"/>
              <a:cs typeface="Montserrat"/>
              <a:sym typeface="Montserrat"/>
            </a:endParaRPr>
          </a:p>
        </p:txBody>
      </p:sp>
      <p:sp>
        <p:nvSpPr>
          <p:cNvPr id="199" name="Google Shape;199;p35"/>
          <p:cNvSpPr txBox="1"/>
          <p:nvPr/>
        </p:nvSpPr>
        <p:spPr>
          <a:xfrm>
            <a:off x="2440631" y="1738256"/>
            <a:ext cx="19104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PRESERVE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Funds to maintain existing subsidized and public housing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Tenant opportunity to purchase act (TOPA)</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Support social housing &amp; community land trusts</a:t>
            </a:r>
            <a:endParaRPr sz="1200">
              <a:solidFill>
                <a:schemeClr val="dk1"/>
              </a:solidFill>
              <a:latin typeface="Montserrat"/>
              <a:ea typeface="Montserrat"/>
              <a:cs typeface="Montserrat"/>
              <a:sym typeface="Montserrat"/>
            </a:endParaRPr>
          </a:p>
        </p:txBody>
      </p:sp>
      <p:sp>
        <p:nvSpPr>
          <p:cNvPr id="200" name="Google Shape;200;p35"/>
          <p:cNvSpPr txBox="1"/>
          <p:nvPr/>
        </p:nvSpPr>
        <p:spPr>
          <a:xfrm>
            <a:off x="4549556" y="1795406"/>
            <a:ext cx="1883100" cy="7155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1400">
                <a:solidFill>
                  <a:schemeClr val="dk1"/>
                </a:solidFill>
                <a:latin typeface="Montserrat"/>
                <a:ea typeface="Montserrat"/>
                <a:cs typeface="Montserrat"/>
                <a:sym typeface="Montserrat"/>
              </a:rPr>
              <a:t>CREATE MORE AFFORDABLE HOUSING</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b="1" sz="14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Real estate transfer fee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dk1"/>
                </a:solidFill>
                <a:latin typeface="Montserrat"/>
                <a:ea typeface="Montserrat"/>
                <a:cs typeface="Montserrat"/>
                <a:sym typeface="Montserrat"/>
              </a:rPr>
              <a:t>Create additional rental vouchers</a:t>
            </a:r>
            <a:endParaRPr sz="1200">
              <a:solidFill>
                <a:schemeClr val="dk1"/>
              </a:solidFill>
              <a:latin typeface="Montserrat"/>
              <a:ea typeface="Montserrat"/>
              <a:cs typeface="Montserrat"/>
              <a:sym typeface="Montserrat"/>
            </a:endParaRPr>
          </a:p>
        </p:txBody>
      </p:sp>
      <p:sp>
        <p:nvSpPr>
          <p:cNvPr id="201" name="Google Shape;201;p35"/>
          <p:cNvSpPr/>
          <p:nvPr/>
        </p:nvSpPr>
        <p:spPr>
          <a:xfrm>
            <a:off x="6566675" y="855650"/>
            <a:ext cx="2445700" cy="3576625"/>
          </a:xfrm>
          <a:prstGeom prst="flowChartOffpageConnector">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1300">
                <a:solidFill>
                  <a:schemeClr val="dk1"/>
                </a:solidFill>
                <a:latin typeface="Montserrat"/>
                <a:ea typeface="Montserrat"/>
                <a:cs typeface="Montserrat"/>
                <a:sym typeface="Montserrat"/>
              </a:rPr>
              <a:t>The preservation, protection, and construction of public housing are essential components of these Pillars. The availability of safe, dignified public housing is critical to a future where a human right to housing can be realized. </a:t>
            </a:r>
            <a:endParaRPr b="1" i="1" sz="1300">
              <a:solidFill>
                <a:schemeClr val="dk1"/>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type="title"/>
          </p:nvPr>
        </p:nvSpPr>
        <p:spPr>
          <a:xfrm>
            <a:off x="336250" y="140225"/>
            <a:ext cx="8387700" cy="87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990"/>
              <a:buFont typeface="Arial"/>
              <a:buNone/>
            </a:pPr>
            <a:r>
              <a:rPr b="1" lang="en" sz="2400">
                <a:latin typeface="Montserrat"/>
                <a:ea typeface="Montserrat"/>
                <a:cs typeface="Montserrat"/>
                <a:sym typeface="Montserrat"/>
              </a:rPr>
              <a:t>Tenants &amp; community members are building power &amp; winning</a:t>
            </a:r>
            <a:endParaRPr b="1" sz="2400">
              <a:latin typeface="Montserrat"/>
              <a:ea typeface="Montserrat"/>
              <a:cs typeface="Montserrat"/>
              <a:sym typeface="Montserrat"/>
            </a:endParaRPr>
          </a:p>
        </p:txBody>
      </p:sp>
      <p:sp>
        <p:nvSpPr>
          <p:cNvPr id="207" name="Google Shape;207;p36"/>
          <p:cNvSpPr txBox="1"/>
          <p:nvPr/>
        </p:nvSpPr>
        <p:spPr>
          <a:xfrm>
            <a:off x="209550" y="792475"/>
            <a:ext cx="5319900" cy="25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Lucia, a tenant in </a:t>
            </a:r>
            <a:r>
              <a:rPr b="1" lang="en" sz="1700">
                <a:latin typeface="Montserrat"/>
                <a:ea typeface="Montserrat"/>
                <a:cs typeface="Montserrat"/>
                <a:sym typeface="Montserrat"/>
              </a:rPr>
              <a:t>Chelsea</a:t>
            </a:r>
            <a:r>
              <a:rPr lang="en" sz="1700">
                <a:latin typeface="Montserrat"/>
                <a:ea typeface="Montserrat"/>
                <a:cs typeface="Montserrat"/>
                <a:sym typeface="Montserrat"/>
              </a:rPr>
              <a:t>, won a 6 year stable lease with annual rent cap of 5% through a combination of organizing &amp; legal strategies</a:t>
            </a:r>
            <a:endParaRPr sz="1700">
              <a:latin typeface="Montserrat"/>
              <a:ea typeface="Montserrat"/>
              <a:cs typeface="Montserrat"/>
              <a:sym typeface="Montserrat"/>
            </a:endParaRPr>
          </a:p>
          <a:p>
            <a:pPr indent="-336550" lvl="0" marL="457200" rtl="0" algn="l">
              <a:spcBef>
                <a:spcPts val="0"/>
              </a:spcBef>
              <a:spcAft>
                <a:spcPts val="0"/>
              </a:spcAft>
              <a:buSzPts val="1700"/>
              <a:buFont typeface="Montserrat"/>
              <a:buChar char="●"/>
            </a:pPr>
            <a:r>
              <a:rPr lang="en" sz="1700">
                <a:latin typeface="Montserrat"/>
                <a:ea typeface="Montserrat"/>
                <a:cs typeface="Montserrat"/>
                <a:sym typeface="Montserrat"/>
              </a:rPr>
              <a:t>In </a:t>
            </a:r>
            <a:r>
              <a:rPr b="1" lang="en" sz="1700">
                <a:latin typeface="Montserrat"/>
                <a:ea typeface="Montserrat"/>
                <a:cs typeface="Montserrat"/>
                <a:sym typeface="Montserrat"/>
              </a:rPr>
              <a:t>Somerville</a:t>
            </a:r>
            <a:r>
              <a:rPr lang="en" sz="1700">
                <a:latin typeface="Montserrat"/>
                <a:ea typeface="Montserrat"/>
                <a:cs typeface="Montserrat"/>
                <a:sym typeface="Montserrat"/>
              </a:rPr>
              <a:t>, the Community Action Agency of Somerville led a process to develop a </a:t>
            </a:r>
            <a:r>
              <a:rPr b="1" lang="en" sz="1700">
                <a:latin typeface="Montserrat"/>
                <a:ea typeface="Montserrat"/>
                <a:cs typeface="Montserrat"/>
                <a:sym typeface="Montserrat"/>
              </a:rPr>
              <a:t>rent stabilization</a:t>
            </a:r>
            <a:r>
              <a:rPr lang="en" sz="1700">
                <a:latin typeface="Montserrat"/>
                <a:ea typeface="Montserrat"/>
                <a:cs typeface="Montserrat"/>
                <a:sym typeface="Montserrat"/>
              </a:rPr>
              <a:t> home rule petition, leaning on the knowledge of tenants with lived experience</a:t>
            </a:r>
            <a:endParaRPr sz="1700">
              <a:latin typeface="Montserrat"/>
              <a:ea typeface="Montserrat"/>
              <a:cs typeface="Montserrat"/>
              <a:sym typeface="Montserrat"/>
            </a:endParaRPr>
          </a:p>
          <a:p>
            <a:pPr indent="-342900" lvl="0" marL="457200" rtl="0" algn="l">
              <a:spcBef>
                <a:spcPts val="0"/>
              </a:spcBef>
              <a:spcAft>
                <a:spcPts val="0"/>
              </a:spcAft>
              <a:buSzPts val="1800"/>
              <a:buFont typeface="Montserrat"/>
              <a:buChar char="●"/>
            </a:pPr>
            <a:r>
              <a:rPr lang="en" sz="1700">
                <a:latin typeface="Montserrat"/>
                <a:ea typeface="Montserrat"/>
                <a:cs typeface="Montserrat"/>
                <a:sym typeface="Montserrat"/>
              </a:rPr>
              <a:t>In </a:t>
            </a:r>
            <a:r>
              <a:rPr b="1" lang="en" sz="1700">
                <a:latin typeface="Montserrat"/>
                <a:ea typeface="Montserrat"/>
                <a:cs typeface="Montserrat"/>
                <a:sym typeface="Montserrat"/>
              </a:rPr>
              <a:t>Worcester</a:t>
            </a:r>
            <a:r>
              <a:rPr lang="en" sz="1700">
                <a:latin typeface="Montserrat"/>
                <a:ea typeface="Montserrat"/>
                <a:cs typeface="Montserrat"/>
                <a:sym typeface="Montserrat"/>
              </a:rPr>
              <a:t>, community organizers came together to push for </a:t>
            </a:r>
            <a:r>
              <a:rPr b="1" lang="en" sz="1700">
                <a:latin typeface="Montserrat"/>
                <a:ea typeface="Montserrat"/>
                <a:cs typeface="Montserrat"/>
                <a:sym typeface="Montserrat"/>
              </a:rPr>
              <a:t>inclusionary zoning</a:t>
            </a:r>
            <a:r>
              <a:rPr lang="en" sz="1700">
                <a:latin typeface="Montserrat"/>
                <a:ea typeface="Montserrat"/>
                <a:cs typeface="Montserrat"/>
                <a:sym typeface="Montserrat"/>
              </a:rPr>
              <a:t> in 2022 that would be truly affordable for residents and increase the number of affordable units in the city</a:t>
            </a:r>
            <a:r>
              <a:rPr lang="en" sz="1800">
                <a:latin typeface="Montserrat"/>
                <a:ea typeface="Montserrat"/>
                <a:cs typeface="Montserrat"/>
                <a:sym typeface="Montserrat"/>
              </a:rPr>
              <a:t> </a:t>
            </a:r>
            <a:endParaRPr sz="1800">
              <a:latin typeface="Montserrat"/>
              <a:ea typeface="Montserrat"/>
              <a:cs typeface="Montserrat"/>
              <a:sym typeface="Montserrat"/>
            </a:endParaRPr>
          </a:p>
        </p:txBody>
      </p:sp>
      <p:pic>
        <p:nvPicPr>
          <p:cNvPr id="208" name="Google Shape;208;p36"/>
          <p:cNvPicPr preferRelativeResize="0"/>
          <p:nvPr/>
        </p:nvPicPr>
        <p:blipFill>
          <a:blip r:embed="rId3">
            <a:alphaModFix/>
          </a:blip>
          <a:stretch>
            <a:fillRect/>
          </a:stretch>
        </p:blipFill>
        <p:spPr>
          <a:xfrm>
            <a:off x="5529450" y="3192100"/>
            <a:ext cx="3309749" cy="1861734"/>
          </a:xfrm>
          <a:prstGeom prst="rect">
            <a:avLst/>
          </a:prstGeom>
          <a:noFill/>
          <a:ln>
            <a:noFill/>
          </a:ln>
        </p:spPr>
      </p:pic>
      <p:pic>
        <p:nvPicPr>
          <p:cNvPr id="209" name="Google Shape;209;p36"/>
          <p:cNvPicPr preferRelativeResize="0"/>
          <p:nvPr/>
        </p:nvPicPr>
        <p:blipFill>
          <a:blip r:embed="rId4">
            <a:alphaModFix/>
          </a:blip>
          <a:stretch>
            <a:fillRect/>
          </a:stretch>
        </p:blipFill>
        <p:spPr>
          <a:xfrm>
            <a:off x="5529450" y="907479"/>
            <a:ext cx="3309752" cy="2205970"/>
          </a:xfrm>
          <a:prstGeom prst="rect">
            <a:avLst/>
          </a:prstGeom>
          <a:noFill/>
          <a:ln>
            <a:noFill/>
          </a:ln>
        </p:spPr>
      </p:pic>
      <p:pic>
        <p:nvPicPr>
          <p:cNvPr id="210" name="Google Shape;210;p36"/>
          <p:cNvPicPr preferRelativeResize="0"/>
          <p:nvPr/>
        </p:nvPicPr>
        <p:blipFill>
          <a:blip r:embed="rId5">
            <a:alphaModFix/>
          </a:blip>
          <a:stretch>
            <a:fillRect/>
          </a:stretch>
        </p:blipFill>
        <p:spPr>
          <a:xfrm>
            <a:off x="7715250" y="140225"/>
            <a:ext cx="1341548" cy="465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6" name="Google Shape;216;p3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7" name="Google Shape;217;p37"/>
          <p:cNvPicPr preferRelativeResize="0"/>
          <p:nvPr/>
        </p:nvPicPr>
        <p:blipFill>
          <a:blip r:embed="rId3">
            <a:alphaModFix/>
          </a:blip>
          <a:stretch>
            <a:fillRect/>
          </a:stretch>
        </p:blipFill>
        <p:spPr>
          <a:xfrm>
            <a:off x="0" y="-226"/>
            <a:ext cx="4361875" cy="2907924"/>
          </a:xfrm>
          <a:prstGeom prst="rect">
            <a:avLst/>
          </a:prstGeom>
          <a:noFill/>
          <a:ln>
            <a:noFill/>
          </a:ln>
        </p:spPr>
      </p:pic>
      <p:pic>
        <p:nvPicPr>
          <p:cNvPr id="218" name="Google Shape;218;p37" title="Screenshot 2026-01-19 at 8.57.10 PM.png"/>
          <p:cNvPicPr preferRelativeResize="0"/>
          <p:nvPr/>
        </p:nvPicPr>
        <p:blipFill>
          <a:blip r:embed="rId4">
            <a:alphaModFix/>
          </a:blip>
          <a:stretch>
            <a:fillRect/>
          </a:stretch>
        </p:blipFill>
        <p:spPr>
          <a:xfrm>
            <a:off x="10" y="2907694"/>
            <a:ext cx="4765176" cy="1294060"/>
          </a:xfrm>
          <a:prstGeom prst="rect">
            <a:avLst/>
          </a:prstGeom>
          <a:noFill/>
          <a:ln>
            <a:noFill/>
          </a:ln>
        </p:spPr>
      </p:pic>
      <p:pic>
        <p:nvPicPr>
          <p:cNvPr id="219" name="Google Shape;219;p37"/>
          <p:cNvPicPr preferRelativeResize="0"/>
          <p:nvPr/>
        </p:nvPicPr>
        <p:blipFill>
          <a:blip r:embed="rId5">
            <a:alphaModFix/>
          </a:blip>
          <a:stretch>
            <a:fillRect/>
          </a:stretch>
        </p:blipFill>
        <p:spPr>
          <a:xfrm>
            <a:off x="4832392" y="2298275"/>
            <a:ext cx="4294688" cy="2845231"/>
          </a:xfrm>
          <a:prstGeom prst="rect">
            <a:avLst/>
          </a:prstGeom>
          <a:noFill/>
          <a:ln>
            <a:noFill/>
          </a:ln>
        </p:spPr>
      </p:pic>
      <p:pic>
        <p:nvPicPr>
          <p:cNvPr id="220" name="Google Shape;220;p37" title="Screenshot 2026-01-19 at 8.59.01 PM.png"/>
          <p:cNvPicPr preferRelativeResize="0"/>
          <p:nvPr/>
        </p:nvPicPr>
        <p:blipFill>
          <a:blip r:embed="rId6">
            <a:alphaModFix/>
          </a:blip>
          <a:stretch>
            <a:fillRect/>
          </a:stretch>
        </p:blipFill>
        <p:spPr>
          <a:xfrm>
            <a:off x="4854811" y="1152475"/>
            <a:ext cx="4294676" cy="1166286"/>
          </a:xfrm>
          <a:prstGeom prst="rect">
            <a:avLst/>
          </a:prstGeom>
          <a:noFill/>
          <a:ln>
            <a:noFill/>
          </a:ln>
        </p:spPr>
      </p:pic>
      <p:pic>
        <p:nvPicPr>
          <p:cNvPr id="221" name="Google Shape;221;p37" title="Screenshot 2026-01-19 at 8.59.23 PM.png"/>
          <p:cNvPicPr preferRelativeResize="0"/>
          <p:nvPr/>
        </p:nvPicPr>
        <p:blipFill>
          <a:blip r:embed="rId7">
            <a:alphaModFix/>
          </a:blip>
          <a:stretch>
            <a:fillRect/>
          </a:stretch>
        </p:blipFill>
        <p:spPr>
          <a:xfrm>
            <a:off x="4378825" y="-45050"/>
            <a:ext cx="4765174" cy="1514558"/>
          </a:xfrm>
          <a:prstGeom prst="rect">
            <a:avLst/>
          </a:prstGeom>
          <a:noFill/>
          <a:ln>
            <a:noFill/>
          </a:ln>
        </p:spPr>
      </p:pic>
      <p:pic>
        <p:nvPicPr>
          <p:cNvPr id="222" name="Google Shape;222;p37"/>
          <p:cNvPicPr preferRelativeResize="0"/>
          <p:nvPr/>
        </p:nvPicPr>
        <p:blipFill rotWithShape="1">
          <a:blip r:embed="rId8">
            <a:alphaModFix/>
          </a:blip>
          <a:srcRect b="0" l="0" r="0" t="33146"/>
          <a:stretch/>
        </p:blipFill>
        <p:spPr>
          <a:xfrm>
            <a:off x="-51275" y="4132773"/>
            <a:ext cx="4867727" cy="21690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8"/>
          <p:cNvSpPr txBox="1"/>
          <p:nvPr>
            <p:ph type="title"/>
          </p:nvPr>
        </p:nvSpPr>
        <p:spPr>
          <a:xfrm>
            <a:off x="311700" y="273575"/>
            <a:ext cx="8520600" cy="5727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Montserrat"/>
                <a:ea typeface="Montserrat"/>
                <a:cs typeface="Montserrat"/>
                <a:sym typeface="Montserrat"/>
              </a:rPr>
              <a:t>Tenants need rent stabilization</a:t>
            </a:r>
            <a:endParaRPr b="1">
              <a:latin typeface="Montserrat"/>
              <a:ea typeface="Montserrat"/>
              <a:cs typeface="Montserrat"/>
              <a:sym typeface="Montserrat"/>
            </a:endParaRPr>
          </a:p>
        </p:txBody>
      </p:sp>
      <p:sp>
        <p:nvSpPr>
          <p:cNvPr id="228" name="Google Shape;228;p38"/>
          <p:cNvSpPr txBox="1"/>
          <p:nvPr>
            <p:ph idx="1" type="body"/>
          </p:nvPr>
        </p:nvSpPr>
        <p:spPr>
          <a:xfrm>
            <a:off x="348056" y="771094"/>
            <a:ext cx="7615800" cy="36129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b="1" lang="en">
                <a:solidFill>
                  <a:schemeClr val="dk1"/>
                </a:solidFill>
                <a:latin typeface="Montserrat"/>
                <a:ea typeface="Montserrat"/>
                <a:cs typeface="Montserrat"/>
                <a:sym typeface="Montserrat"/>
              </a:rPr>
              <a:t>Massachusetts tenants need stable and predictable rents to thrive, not just survive. </a:t>
            </a:r>
            <a:endParaRPr b="1">
              <a:solidFill>
                <a:schemeClr val="dk1"/>
              </a:solidFill>
              <a:latin typeface="Montserrat"/>
              <a:ea typeface="Montserrat"/>
              <a:cs typeface="Montserrat"/>
              <a:sym typeface="Montserrat"/>
            </a:endParaRPr>
          </a:p>
          <a:p>
            <a:pPr indent="0" lvl="0" marL="0" rtl="0" algn="l">
              <a:spcBef>
                <a:spcPts val="1200"/>
              </a:spcBef>
              <a:spcAft>
                <a:spcPts val="0"/>
              </a:spcAft>
              <a:buNone/>
            </a:pPr>
            <a:r>
              <a:rPr lang="en">
                <a:solidFill>
                  <a:schemeClr val="dk1"/>
                </a:solidFill>
                <a:latin typeface="Montserrat"/>
                <a:ea typeface="Montserrat"/>
                <a:cs typeface="Montserrat"/>
                <a:sym typeface="Montserrat"/>
              </a:rPr>
              <a:t>Everyone, regardless of what you look like or what zip code you live in, deserves an affordable place to live. </a:t>
            </a:r>
            <a:endParaRPr>
              <a:solidFill>
                <a:schemeClr val="dk1"/>
              </a:solidFill>
              <a:latin typeface="Montserrat"/>
              <a:ea typeface="Montserrat"/>
              <a:cs typeface="Montserrat"/>
              <a:sym typeface="Montserrat"/>
            </a:endParaRPr>
          </a:p>
          <a:p>
            <a:pPr indent="0" lvl="0" marL="0" rtl="0" algn="l">
              <a:spcBef>
                <a:spcPts val="1200"/>
              </a:spcBef>
              <a:spcAft>
                <a:spcPts val="0"/>
              </a:spcAft>
              <a:buNone/>
            </a:pPr>
            <a:r>
              <a:rPr lang="en">
                <a:solidFill>
                  <a:schemeClr val="dk1"/>
                </a:solidFill>
                <a:latin typeface="Montserrat"/>
                <a:ea typeface="Montserrat"/>
                <a:cs typeface="Montserrat"/>
                <a:sym typeface="Montserrat"/>
              </a:rPr>
              <a:t>For thirty years, profit-seeking corporate investors have taken advantage of an outdated ban on local rent control, spiking housing costs and making it impossible for many of us to stay in our homes and communities. </a:t>
            </a:r>
            <a:endParaRPr>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ct val="61111"/>
              <a:buFont typeface="Arial"/>
              <a:buNone/>
            </a:pPr>
            <a:r>
              <a:rPr lang="en">
                <a:solidFill>
                  <a:schemeClr val="dk1"/>
                </a:solidFill>
                <a:latin typeface="Montserrat"/>
                <a:ea typeface="Montserrat"/>
                <a:cs typeface="Montserrat"/>
                <a:sym typeface="Montserrat"/>
              </a:rPr>
              <a:t>We can come together and enact common-sense rent control that would immediately increase housing stability for hundreds of thousands of residents and advance racial and economic justice.</a:t>
            </a:r>
            <a:endParaRPr>
              <a:solidFill>
                <a:schemeClr val="dk1"/>
              </a:solidFill>
              <a:latin typeface="Montserrat"/>
              <a:ea typeface="Montserrat"/>
              <a:cs typeface="Montserrat"/>
              <a:sym typeface="Montserrat"/>
            </a:endParaRPr>
          </a:p>
          <a:p>
            <a:pPr indent="0" lvl="0" marL="0" rtl="0" algn="l">
              <a:spcBef>
                <a:spcPts val="1200"/>
              </a:spcBef>
              <a:spcAft>
                <a:spcPts val="1200"/>
              </a:spcAft>
              <a:buNone/>
            </a:pPr>
            <a:r>
              <a:t/>
            </a:r>
            <a:endParaRPr/>
          </a:p>
        </p:txBody>
      </p:sp>
      <p:pic>
        <p:nvPicPr>
          <p:cNvPr id="229" name="Google Shape;229;p38"/>
          <p:cNvPicPr preferRelativeResize="0"/>
          <p:nvPr/>
        </p:nvPicPr>
        <p:blipFill rotWithShape="1">
          <a:blip r:embed="rId3">
            <a:alphaModFix/>
          </a:blip>
          <a:srcRect b="29254" l="0" r="-2302" t="0"/>
          <a:stretch/>
        </p:blipFill>
        <p:spPr>
          <a:xfrm>
            <a:off x="3072769" y="3574200"/>
            <a:ext cx="2981399" cy="1569299"/>
          </a:xfrm>
          <a:prstGeom prst="rect">
            <a:avLst/>
          </a:prstGeom>
          <a:noFill/>
          <a:ln>
            <a:noFill/>
          </a:ln>
        </p:spPr>
      </p:pic>
      <p:pic>
        <p:nvPicPr>
          <p:cNvPr id="230" name="Google Shape;230;p38"/>
          <p:cNvPicPr preferRelativeResize="0"/>
          <p:nvPr/>
        </p:nvPicPr>
        <p:blipFill>
          <a:blip r:embed="rId4">
            <a:alphaModFix/>
          </a:blip>
          <a:stretch>
            <a:fillRect/>
          </a:stretch>
        </p:blipFill>
        <p:spPr>
          <a:xfrm>
            <a:off x="7294482" y="6"/>
            <a:ext cx="1780152" cy="617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9"/>
          <p:cNvSpPr txBox="1"/>
          <p:nvPr>
            <p:ph type="title"/>
          </p:nvPr>
        </p:nvSpPr>
        <p:spPr>
          <a:xfrm>
            <a:off x="383025" y="197381"/>
            <a:ext cx="7096200" cy="72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000"/>
              <a:buFont typeface="Arial"/>
              <a:buNone/>
            </a:pPr>
            <a:r>
              <a:rPr b="1" lang="en" sz="2400">
                <a:latin typeface="Montserrat"/>
                <a:ea typeface="Montserrat"/>
                <a:cs typeface="Montserrat"/>
                <a:sym typeface="Montserrat"/>
              </a:rPr>
              <a:t>Rent stabilization and our collective power</a:t>
            </a:r>
            <a:endParaRPr b="1" sz="2400">
              <a:latin typeface="Montserrat"/>
              <a:ea typeface="Montserrat"/>
              <a:cs typeface="Montserrat"/>
              <a:sym typeface="Montserrat"/>
            </a:endParaRPr>
          </a:p>
        </p:txBody>
      </p:sp>
      <p:pic>
        <p:nvPicPr>
          <p:cNvPr id="236" name="Google Shape;236;p39"/>
          <p:cNvPicPr preferRelativeResize="0"/>
          <p:nvPr/>
        </p:nvPicPr>
        <p:blipFill rotWithShape="1">
          <a:blip r:embed="rId3">
            <a:alphaModFix/>
          </a:blip>
          <a:srcRect b="0" l="0" r="-1112" t="30987"/>
          <a:stretch/>
        </p:blipFill>
        <p:spPr>
          <a:xfrm>
            <a:off x="5315044" y="1380844"/>
            <a:ext cx="3828956" cy="3658011"/>
          </a:xfrm>
          <a:prstGeom prst="rect">
            <a:avLst/>
          </a:prstGeom>
          <a:noFill/>
          <a:ln>
            <a:noFill/>
          </a:ln>
        </p:spPr>
      </p:pic>
      <p:sp>
        <p:nvSpPr>
          <p:cNvPr id="237" name="Google Shape;237;p39"/>
          <p:cNvSpPr txBox="1"/>
          <p:nvPr/>
        </p:nvSpPr>
        <p:spPr>
          <a:xfrm>
            <a:off x="40125" y="880856"/>
            <a:ext cx="5108400" cy="4158000"/>
          </a:xfrm>
          <a:prstGeom prst="rect">
            <a:avLst/>
          </a:prstGeom>
          <a:noFill/>
          <a:ln>
            <a:noFill/>
          </a:ln>
        </p:spPr>
        <p:txBody>
          <a:bodyPr anchorCtr="0" anchor="t" bIns="91425" lIns="91425" spcFirstLastPara="1" rIns="91425" wrap="square" tIns="91425">
            <a:noAutofit/>
          </a:bodyPr>
          <a:lstStyle/>
          <a:p>
            <a:pPr indent="-228600" lvl="0" marL="457200" rtl="0" algn="l">
              <a:spcBef>
                <a:spcPts val="0"/>
              </a:spcBef>
              <a:spcAft>
                <a:spcPts val="0"/>
              </a:spcAft>
              <a:buSzPts val="1800"/>
              <a:buFont typeface="Montserrat"/>
              <a:buChar char="●"/>
            </a:pPr>
            <a:r>
              <a:rPr lang="en" sz="1800">
                <a:latin typeface="Montserrat"/>
                <a:ea typeface="Montserrat"/>
                <a:cs typeface="Montserrat"/>
                <a:sym typeface="Montserrat"/>
              </a:rPr>
              <a:t>Rent control and rent stabilization bills have been filed for several legislative sessions and momentum and public support are increasing quickly as housing costs skyrocket</a:t>
            </a:r>
            <a:endParaRPr sz="1800">
              <a:latin typeface="Montserrat"/>
              <a:ea typeface="Montserrat"/>
              <a:cs typeface="Montserrat"/>
              <a:sym typeface="Montserrat"/>
            </a:endParaRPr>
          </a:p>
          <a:p>
            <a:pPr indent="-342900" lvl="0" marL="457200" rtl="0" algn="l">
              <a:spcBef>
                <a:spcPts val="0"/>
              </a:spcBef>
              <a:spcAft>
                <a:spcPts val="0"/>
              </a:spcAft>
              <a:buSzPts val="1800"/>
              <a:buFont typeface="Montserrat"/>
              <a:buChar char="●"/>
            </a:pPr>
            <a:r>
              <a:rPr lang="en" sz="1800">
                <a:latin typeface="Montserrat"/>
                <a:ea typeface="Montserrat"/>
                <a:cs typeface="Montserrat"/>
                <a:sym typeface="Montserrat"/>
              </a:rPr>
              <a:t>Cities and towns are looking for ways to help stabilize their communities and are looking to rent control</a:t>
            </a:r>
            <a:endParaRPr sz="1800">
              <a:latin typeface="Montserrat"/>
              <a:ea typeface="Montserrat"/>
              <a:cs typeface="Montserrat"/>
              <a:sym typeface="Montserrat"/>
            </a:endParaRPr>
          </a:p>
          <a:p>
            <a:pPr indent="-342900" lvl="0" marL="457200" rtl="0" algn="l">
              <a:spcBef>
                <a:spcPts val="0"/>
              </a:spcBef>
              <a:spcAft>
                <a:spcPts val="0"/>
              </a:spcAft>
              <a:buSzPts val="1800"/>
              <a:buFont typeface="Montserrat"/>
              <a:buChar char="●"/>
            </a:pPr>
            <a:r>
              <a:rPr lang="en" sz="1800">
                <a:latin typeface="Montserrat"/>
                <a:ea typeface="Montserrat"/>
                <a:cs typeface="Montserrat"/>
                <a:sym typeface="Montserrat"/>
              </a:rPr>
              <a:t>Home rule petitions to enact local rent stabilization have already passed in Somerville, Boston and Brookline, and several others are working on local ordinances</a:t>
            </a:r>
            <a:endParaRPr sz="1800">
              <a:latin typeface="Montserrat"/>
              <a:ea typeface="Montserrat"/>
              <a:cs typeface="Montserrat"/>
              <a:sym typeface="Montserrat"/>
            </a:endParaRPr>
          </a:p>
          <a:p>
            <a:pPr indent="0" lvl="0" marL="457200" rtl="0" algn="l">
              <a:spcBef>
                <a:spcPts val="0"/>
              </a:spcBef>
              <a:spcAft>
                <a:spcPts val="0"/>
              </a:spcAft>
              <a:buNone/>
            </a:pPr>
            <a:r>
              <a:t/>
            </a:r>
            <a:endParaRPr sz="1700">
              <a:latin typeface="Montserrat"/>
              <a:ea typeface="Montserrat"/>
              <a:cs typeface="Montserrat"/>
              <a:sym typeface="Montserrat"/>
            </a:endParaRPr>
          </a:p>
          <a:p>
            <a:pPr indent="0" lvl="0" marL="914400" rtl="0" algn="l">
              <a:spcBef>
                <a:spcPts val="0"/>
              </a:spcBef>
              <a:spcAft>
                <a:spcPts val="0"/>
              </a:spcAft>
              <a:buNone/>
            </a:pPr>
            <a:r>
              <a:t/>
            </a:r>
            <a:endParaRPr sz="170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3" name="Google Shape;243;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4" name="Google Shape;244;p40"/>
          <p:cNvPicPr preferRelativeResize="0"/>
          <p:nvPr/>
        </p:nvPicPr>
        <p:blipFill>
          <a:blip r:embed="rId3">
            <a:alphaModFix/>
          </a:blip>
          <a:stretch>
            <a:fillRect/>
          </a:stretch>
        </p:blipFill>
        <p:spPr>
          <a:xfrm>
            <a:off x="-44750" y="-958775"/>
            <a:ext cx="9233502" cy="6155675"/>
          </a:xfrm>
          <a:prstGeom prst="rect">
            <a:avLst/>
          </a:prstGeom>
          <a:noFill/>
          <a:ln>
            <a:noFill/>
          </a:ln>
        </p:spPr>
      </p:pic>
      <p:sp>
        <p:nvSpPr>
          <p:cNvPr id="245" name="Google Shape;245;p40"/>
          <p:cNvSpPr txBox="1"/>
          <p:nvPr/>
        </p:nvSpPr>
        <p:spPr>
          <a:xfrm>
            <a:off x="2776250" y="-95900"/>
            <a:ext cx="6412500" cy="322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4500" u="sng">
                <a:solidFill>
                  <a:srgbClr val="FFFF00"/>
                </a:solidFill>
                <a:latin typeface="Montserrat ExtraBold"/>
                <a:ea typeface="Montserrat ExtraBold"/>
                <a:cs typeface="Montserrat ExtraBold"/>
                <a:sym typeface="Montserrat ExtraBold"/>
              </a:rPr>
              <a:t>We are building the movement to WIN</a:t>
            </a:r>
            <a:r>
              <a:rPr lang="en" sz="4500">
                <a:solidFill>
                  <a:srgbClr val="FFFF00"/>
                </a:solidFill>
                <a:latin typeface="Montserrat ExtraBold"/>
                <a:ea typeface="Montserrat ExtraBold"/>
                <a:cs typeface="Montserrat ExtraBold"/>
                <a:sym typeface="Montserrat ExtraBold"/>
              </a:rPr>
              <a:t>!</a:t>
            </a:r>
            <a:endParaRPr sz="4200">
              <a:solidFill>
                <a:srgbClr val="FFFF00"/>
              </a:solidFill>
              <a:latin typeface="Montserrat ExtraBold"/>
              <a:ea typeface="Montserrat ExtraBold"/>
              <a:cs typeface="Montserrat ExtraBold"/>
              <a:sym typeface="Montserrat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Keep in touch!</a:t>
            </a:r>
            <a:endParaRPr/>
          </a:p>
        </p:txBody>
      </p:sp>
      <p:sp>
        <p:nvSpPr>
          <p:cNvPr id="251" name="Google Shape;251;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carolyn@homesforallmass.org</a:t>
            </a:r>
            <a:endParaRPr/>
          </a:p>
          <a:p>
            <a:pPr indent="0" lvl="0" marL="0" rtl="0" algn="l">
              <a:spcBef>
                <a:spcPts val="1200"/>
              </a:spcBef>
              <a:spcAft>
                <a:spcPts val="0"/>
              </a:spcAft>
              <a:buNone/>
            </a:pPr>
            <a:r>
              <a:rPr lang="en" u="sng">
                <a:solidFill>
                  <a:schemeClr val="hlink"/>
                </a:solidFill>
                <a:hlinkClick r:id="rId4"/>
              </a:rPr>
              <a:t>andrea@homesforallmass.org</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@KeepMassHome</a:t>
            </a:r>
            <a:endParaRPr/>
          </a:p>
          <a:p>
            <a:pPr indent="0" lvl="0" marL="0" rtl="0" algn="l">
              <a:spcBef>
                <a:spcPts val="1200"/>
              </a:spcBef>
              <a:spcAft>
                <a:spcPts val="1200"/>
              </a:spcAft>
              <a:buNone/>
            </a:pPr>
            <a:r>
              <a:rPr lang="en"/>
              <a:t>@Homesforallmass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08F43F4311C248A43B7E7DC97B5C6A" ma:contentTypeVersion="16" ma:contentTypeDescription="Create a new document." ma:contentTypeScope="" ma:versionID="ed32b83d3c649ec9f21b078cf8a8f9e7">
  <xsd:schema xmlns:xsd="http://www.w3.org/2001/XMLSchema" xmlns:xs="http://www.w3.org/2001/XMLSchema" xmlns:p="http://schemas.microsoft.com/office/2006/metadata/properties" xmlns:ns2="25c80e6f-f754-49d6-955d-5c5539a86643" xmlns:ns3="63965529-2387-4859-8e01-6055136a058e" targetNamespace="http://schemas.microsoft.com/office/2006/metadata/properties" ma:root="true" ma:fieldsID="3b5fcc72c956b35ab6872e718d2a70ed" ns2:_="" ns3:_="">
    <xsd:import namespace="25c80e6f-f754-49d6-955d-5c5539a86643"/>
    <xsd:import namespace="63965529-2387-4859-8e01-6055136a058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80e6f-f754-49d6-955d-5c5539a866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428e4c9-7526-49ce-8b8c-691a1477fcd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965529-2387-4859-8e01-6055136a058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bf7fc70-bd2c-4f5d-9add-0ac7c71ffef7}" ma:internalName="TaxCatchAll" ma:showField="CatchAllData" ma:web="63965529-2387-4859-8e01-6055136a058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3965529-2387-4859-8e01-6055136a058e" xsi:nil="true"/>
    <lcf76f155ced4ddcb4097134ff3c332f xmlns="25c80e6f-f754-49d6-955d-5c5539a866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B56591-D1FA-47CB-85C0-FB7363900894}"/>
</file>

<file path=customXml/itemProps2.xml><?xml version="1.0" encoding="utf-8"?>
<ds:datastoreItem xmlns:ds="http://schemas.openxmlformats.org/officeDocument/2006/customXml" ds:itemID="{FBFDB5A2-383E-46B5-9BE4-3D641F1C9F1A}"/>
</file>

<file path=customXml/itemProps3.xml><?xml version="1.0" encoding="utf-8"?>
<ds:datastoreItem xmlns:ds="http://schemas.openxmlformats.org/officeDocument/2006/customXml" ds:itemID="{DD857119-B50A-4C83-A063-4DD79247933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0x0101005A08F43F4311C248A43B7E7DC97B5C6A</vt:lpwstr>
  </property>
</Properties>
</file>