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Roboto"/>
      <p:regular r:id="rId57"/>
      <p:bold r:id="rId58"/>
      <p:italic r:id="rId59"/>
      <p:boldItalic r:id="rId60"/>
    </p:embeddedFont>
    <p:embeddedFont>
      <p:font typeface="Darker Grotesque"/>
      <p:regular r:id="rId61"/>
      <p:bold r:id="rId62"/>
    </p:embeddedFont>
    <p:embeddedFont>
      <p:font typeface="Archivo"/>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Archivo-regular.fntdata"/><Relationship Id="rId21" Type="http://schemas.openxmlformats.org/officeDocument/2006/relationships/slide" Target="slides/slide16.xml"/><Relationship Id="rId68" Type="http://schemas.openxmlformats.org/officeDocument/2006/relationships/customXml" Target="../customXml/item2.xml"/><Relationship Id="rId7" Type="http://schemas.openxmlformats.org/officeDocument/2006/relationships/slide" Target="slides/slide2.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slide" Target="slides/slide35.xml"/><Relationship Id="rId45" Type="http://schemas.openxmlformats.org/officeDocument/2006/relationships/slide" Target="slides/slide40.xml"/><Relationship Id="rId32" Type="http://schemas.openxmlformats.org/officeDocument/2006/relationships/slide" Target="slides/slide27.xml"/><Relationship Id="rId37" Type="http://schemas.openxmlformats.org/officeDocument/2006/relationships/slide" Target="slides/slide32.xml"/><Relationship Id="rId66" Type="http://schemas.openxmlformats.org/officeDocument/2006/relationships/font" Target="fonts/Archivo-boldItalic.fntdata"/><Relationship Id="rId24" Type="http://schemas.openxmlformats.org/officeDocument/2006/relationships/slide" Target="slides/slide19.xml"/><Relationship Id="rId53" Type="http://schemas.openxmlformats.org/officeDocument/2006/relationships/slide" Target="slides/slide48.xml"/><Relationship Id="rId11" Type="http://schemas.openxmlformats.org/officeDocument/2006/relationships/slide" Target="slides/slide6.xml"/><Relationship Id="rId58" Type="http://schemas.openxmlformats.org/officeDocument/2006/relationships/font" Target="fonts/Roboto-bold.fntdata"/><Relationship Id="rId5" Type="http://schemas.openxmlformats.org/officeDocument/2006/relationships/notesMaster" Target="notesMasters/notesMaster1.xml"/><Relationship Id="rId61" Type="http://schemas.openxmlformats.org/officeDocument/2006/relationships/font" Target="fonts/DarkerGrotesque-regular.fntdata"/><Relationship Id="rId19" Type="http://schemas.openxmlformats.org/officeDocument/2006/relationships/slide" Target="slides/slide14.xml"/><Relationship Id="rId43" Type="http://schemas.openxmlformats.org/officeDocument/2006/relationships/slide" Target="slides/slide38.xml"/><Relationship Id="rId48" Type="http://schemas.openxmlformats.org/officeDocument/2006/relationships/slide" Target="slides/slide43.xml"/><Relationship Id="rId30" Type="http://schemas.openxmlformats.org/officeDocument/2006/relationships/slide" Target="slides/slide25.xml"/><Relationship Id="rId35" Type="http://schemas.openxmlformats.org/officeDocument/2006/relationships/slide" Target="slides/slide30.xml"/><Relationship Id="rId64" Type="http://schemas.openxmlformats.org/officeDocument/2006/relationships/font" Target="fonts/Archivo-bold.fntdata"/><Relationship Id="rId22" Type="http://schemas.openxmlformats.org/officeDocument/2006/relationships/slide" Target="slides/slide17.xml"/><Relationship Id="rId27" Type="http://schemas.openxmlformats.org/officeDocument/2006/relationships/slide" Target="slides/slide22.xml"/><Relationship Id="rId56" Type="http://schemas.openxmlformats.org/officeDocument/2006/relationships/slide" Target="slides/slide51.xml"/><Relationship Id="rId14" Type="http://schemas.openxmlformats.org/officeDocument/2006/relationships/slide" Target="slides/slide9.xml"/><Relationship Id="rId69" Type="http://schemas.openxmlformats.org/officeDocument/2006/relationships/customXml" Target="../customXml/item3.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presProps" Target="presProps.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font" Target="fonts/Roboto-italic.fntdata"/><Relationship Id="rId17" Type="http://schemas.openxmlformats.org/officeDocument/2006/relationships/slide" Target="slides/slide12.xml"/><Relationship Id="rId67" Type="http://schemas.openxmlformats.org/officeDocument/2006/relationships/customXml" Target="../customXml/item1.xml"/><Relationship Id="rId41" Type="http://schemas.openxmlformats.org/officeDocument/2006/relationships/slide" Target="slides/slide36.xml"/><Relationship Id="rId62" Type="http://schemas.openxmlformats.org/officeDocument/2006/relationships/font" Target="fonts/DarkerGrotesque-bold.fntdata"/><Relationship Id="rId20" Type="http://schemas.openxmlformats.org/officeDocument/2006/relationships/slide" Target="slides/slide15.xml"/><Relationship Id="rId54" Type="http://schemas.openxmlformats.org/officeDocument/2006/relationships/slide" Target="slides/slide49.xml"/><Relationship Id="rId1" Type="http://schemas.openxmlformats.org/officeDocument/2006/relationships/theme" Target="theme/theme2.xml"/><Relationship Id="rId6" Type="http://schemas.openxmlformats.org/officeDocument/2006/relationships/slide" Target="slides/slide1.xml"/><Relationship Id="rId49" Type="http://schemas.openxmlformats.org/officeDocument/2006/relationships/slide" Target="slides/slide44.xml"/><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font" Target="fonts/Roboto-regular.fntdata"/><Relationship Id="rId15" Type="http://schemas.openxmlformats.org/officeDocument/2006/relationships/slide" Target="slides/slide10.xml"/><Relationship Id="rId44" Type="http://schemas.openxmlformats.org/officeDocument/2006/relationships/slide" Target="slides/slide39.xml"/><Relationship Id="rId31" Type="http://schemas.openxmlformats.org/officeDocument/2006/relationships/slide" Target="slides/slide26.xml"/><Relationship Id="rId65" Type="http://schemas.openxmlformats.org/officeDocument/2006/relationships/font" Target="fonts/Archivo-italic.fntdata"/><Relationship Id="rId60" Type="http://schemas.openxmlformats.org/officeDocument/2006/relationships/font" Target="fonts/Roboto-boldItalic.fntdata"/><Relationship Id="rId52" Type="http://schemas.openxmlformats.org/officeDocument/2006/relationships/slide" Target="slides/slide47.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dd148ac143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g2dd148ac143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dd148ac143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129" name="Google Shape;129;g2dd148ac143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dd148ac143_1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2dd148ac143_1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138" name="Google Shape;138;g2dd148ac143_1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e3fbee10e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e3fbee10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dd148ac143_1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2dd148ac143_1_36:notes"/>
          <p:cNvSpPr txBox="1"/>
          <p:nvPr>
            <p:ph idx="1" type="body"/>
          </p:nvPr>
        </p:nvSpPr>
        <p:spPr>
          <a:xfrm>
            <a:off x="685800" y="5036651"/>
            <a:ext cx="5486400" cy="3586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56" name="Google Shape;156;g2dd148ac143_1_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6252d9c08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g36252d9c08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164" name="Google Shape;164;g36252d9c08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dd148ac143_1_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170" name="Google Shape;170;g2dd148ac143_1_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dd148ac143_1_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a:p>
        </p:txBody>
      </p:sp>
      <p:sp>
        <p:nvSpPr>
          <p:cNvPr id="178" name="Google Shape;178;g2dd148ac143_1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6252d9c084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6252d9c084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h753e14cf5d476bef_1_1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93" name="Google Shape;193;h753e14cf5d476bef_1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h753e14cf5d476bef_1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1" name="Google Shape;201;h753e14cf5d476bef_1_1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h753e14cf5d476bef_1_1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dd148ac143_1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dd148ac143_1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h753e14cf5d476bef_1_1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222" name="Google Shape;222;h753e14cf5d476bef_1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h753e14cf5d476bef_1_1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232" name="Google Shape;232;h753e14cf5d476bef_1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h753e14cf5d476bef_1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h753e14cf5d476bef_1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4e3fbee10e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4e3fbee10e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h753e14cf5d476bef_1_2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solidFill>
                <a:schemeClr val="dk1"/>
              </a:solidFill>
            </a:endParaRPr>
          </a:p>
        </p:txBody>
      </p:sp>
      <p:sp>
        <p:nvSpPr>
          <p:cNvPr id="255" name="Google Shape;255;h753e14cf5d476bef_1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h753e14cf5d476bef_1_2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h753e14cf5d476bef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263" name="Google Shape;263;h753e14cf5d476bef_1_2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h753e14cf5d476bef_1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h753e14cf5d476bef_1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1294d31b4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g391294d31b4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283" name="Google Shape;283;g391294d31b4_0_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91294d31b4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91294d31b4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91294d31b4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91294d31b4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6252d9c084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0" name="Google Shape;310;g36252d9c084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311" name="Google Shape;311;g36252d9c084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6252d9c084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6252d9c08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a946b6c08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a946b6c08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6252d9c08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6252d9c08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6252d9c084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6252d9c08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91294d31b4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91294d31b4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6252d9c084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g36252d9c084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358" name="Google Shape;358;g36252d9c084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6252d9c08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6252d9c08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91294d31b4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91294d31b4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6252d9c084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6252d9c08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6252d9c084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g36252d9c084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386" name="Google Shape;386;g36252d9c084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6252d9c08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6252d9c08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91294d31b4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91294d31b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dd148ac143_1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g2dd148ac143_1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411" name="Google Shape;411;g2dd148ac143_1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dd148ac143_1_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417" name="Google Shape;417;g2dd148ac143_1_1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dd148ac143_1_1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427" name="Google Shape;427;g2dd148ac143_1_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5693df8d4e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4" name="Google Shape;434;g35693df8d4e_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5285051d5f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98450" lvl="0" marL="457200" rtl="0" algn="l">
              <a:lnSpc>
                <a:spcPct val="100000"/>
              </a:lnSpc>
              <a:spcBef>
                <a:spcPts val="0"/>
              </a:spcBef>
              <a:spcAft>
                <a:spcPts val="0"/>
              </a:spcAft>
              <a:buClr>
                <a:schemeClr val="dk1"/>
              </a:buClr>
              <a:buSzPts val="1100"/>
              <a:buChar char="-"/>
            </a:pPr>
            <a:r>
              <a:t/>
            </a:r>
            <a:endParaRPr/>
          </a:p>
        </p:txBody>
      </p:sp>
      <p:sp>
        <p:nvSpPr>
          <p:cNvPr id="441" name="Google Shape;441;g35285051d5f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ad18f770ff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3ad18f770ff_0_1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6a23b7fa9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g36a23b7fa9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458" name="Google Shape;458;g36a23b7fa9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ad18f770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g3ad18f770f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6252d9c084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g36252d9c084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474" name="Google Shape;474;g36252d9c084_0_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91294d31b4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391294d31b4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6252d9c084_0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g36252d9c084_0_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p:txBody>
      </p:sp>
      <p:sp>
        <p:nvSpPr>
          <p:cNvPr id="496" name="Google Shape;496;g36252d9c084_0_8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h753e14cf5d476bef_1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h753e14cf5d476bef_1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2dd148ac143_1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 name="Google Shape;516;g2dd148ac143_1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dd148ac143_1_2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dd148ac143_1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525" name="Google Shape;525;g2dd148ac143_1_294: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51b54c517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51b54c517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dd148ac143_1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2dd148ac143_1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rgbClr val="3A71AB"/>
        </a:solidFill>
      </p:bgPr>
    </p:bg>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841772"/>
            <a:ext cx="2816700" cy="678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lt1"/>
              </a:buClr>
              <a:buSzPts val="4500"/>
              <a:buFont typeface="Roboto"/>
              <a:buNone/>
              <a:defRPr sz="4500">
                <a:solidFill>
                  <a:schemeClr val="lt1"/>
                </a:solidFill>
                <a:latin typeface="Roboto"/>
                <a:ea typeface="Roboto"/>
                <a:cs typeface="Roboto"/>
                <a:sym typeface="Roboto"/>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3" name="Google Shape;13;p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solidFill>
                  <a:schemeClr val="lt1"/>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4" name="Google Shape;14;p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solidFill>
                  <a:schemeClr val="lt1"/>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5" name="Google Shape;15;p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cxnSp>
        <p:nvCxnSpPr>
          <p:cNvPr id="16" name="Google Shape;16;p2"/>
          <p:cNvCxnSpPr/>
          <p:nvPr/>
        </p:nvCxnSpPr>
        <p:spPr>
          <a:xfrm>
            <a:off x="1143000" y="750498"/>
            <a:ext cx="2066100" cy="0"/>
          </a:xfrm>
          <a:prstGeom prst="straightConnector1">
            <a:avLst/>
          </a:prstGeom>
          <a:noFill/>
          <a:ln cap="flat" cmpd="sng" w="57150">
            <a:solidFill>
              <a:schemeClr val="lt1"/>
            </a:solidFill>
            <a:prstDash val="solid"/>
            <a:miter lim="800000"/>
            <a:headEnd len="sm" w="sm" type="none"/>
            <a:tailEnd len="sm" w="sm" type="none"/>
          </a:ln>
        </p:spPr>
      </p:cxnSp>
      <p:pic>
        <p:nvPicPr>
          <p:cNvPr descr="A close up of a logo&#10;&#10;Description automatically generated" id="17" name="Google Shape;17;p2"/>
          <p:cNvPicPr preferRelativeResize="0"/>
          <p:nvPr/>
        </p:nvPicPr>
        <p:blipFill rotWithShape="1">
          <a:blip r:embed="rId2">
            <a:alphaModFix/>
          </a:blip>
          <a:srcRect b="0" l="0" r="0" t="0"/>
          <a:stretch/>
        </p:blipFill>
        <p:spPr>
          <a:xfrm>
            <a:off x="7880229" y="273546"/>
            <a:ext cx="923092" cy="47695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8" name="Shape 18"/>
        <p:cNvGrpSpPr/>
        <p:nvPr/>
      </p:nvGrpSpPr>
      <p:grpSpPr>
        <a:xfrm>
          <a:off x="0" y="0"/>
          <a:ext cx="0" cy="0"/>
          <a:chOff x="0" y="0"/>
          <a:chExt cx="0" cy="0"/>
        </a:xfrm>
      </p:grpSpPr>
      <p:sp>
        <p:nvSpPr>
          <p:cNvPr id="19" name="Google Shape;19;p3"/>
          <p:cNvSpPr txBox="1"/>
          <p:nvPr>
            <p:ph type="title"/>
          </p:nvPr>
        </p:nvSpPr>
        <p:spPr>
          <a:xfrm>
            <a:off x="628650" y="434337"/>
            <a:ext cx="3751500" cy="5160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rgbClr val="3A71AB"/>
              </a:buClr>
              <a:buSzPts val="3300"/>
              <a:buFont typeface="Roboto"/>
              <a:buNone/>
              <a:defRPr b="1">
                <a:solidFill>
                  <a:srgbClr val="3A71AB"/>
                </a:solidFill>
                <a:latin typeface="Roboto"/>
                <a:ea typeface="Roboto"/>
                <a:cs typeface="Roboto"/>
                <a:sym typeface="Roboto"/>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0" name="Google Shape;20;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rtl="0" algn="l">
              <a:lnSpc>
                <a:spcPct val="100000"/>
              </a:lnSpc>
              <a:spcBef>
                <a:spcPts val="800"/>
              </a:spcBef>
              <a:spcAft>
                <a:spcPts val="0"/>
              </a:spcAft>
              <a:buClr>
                <a:srgbClr val="C12530"/>
              </a:buClr>
              <a:buSzPts val="2100"/>
              <a:buChar char="•"/>
              <a:defRPr>
                <a:solidFill>
                  <a:srgbClr val="C12530"/>
                </a:solidFill>
                <a:latin typeface="Roboto"/>
                <a:ea typeface="Roboto"/>
                <a:cs typeface="Roboto"/>
                <a:sym typeface="Roboto"/>
              </a:defRPr>
            </a:lvl1pPr>
            <a:lvl2pPr indent="-342900" lvl="1" marL="914400" rtl="0" algn="l">
              <a:lnSpc>
                <a:spcPct val="100000"/>
              </a:lnSpc>
              <a:spcBef>
                <a:spcPts val="400"/>
              </a:spcBef>
              <a:spcAft>
                <a:spcPts val="0"/>
              </a:spcAft>
              <a:buClr>
                <a:schemeClr val="dk1"/>
              </a:buClr>
              <a:buSzPts val="1800"/>
              <a:buChar char="•"/>
              <a:defRPr/>
            </a:lvl2pPr>
            <a:lvl3pPr indent="-323850" lvl="2" marL="1371600" rtl="0" algn="l">
              <a:lnSpc>
                <a:spcPct val="100000"/>
              </a:lnSpc>
              <a:spcBef>
                <a:spcPts val="400"/>
              </a:spcBef>
              <a:spcAft>
                <a:spcPts val="0"/>
              </a:spcAft>
              <a:buClr>
                <a:schemeClr val="dk1"/>
              </a:buClr>
              <a:buSzPts val="1500"/>
              <a:buChar char="•"/>
              <a:defRPr/>
            </a:lvl3pPr>
            <a:lvl4pPr indent="-317500" lvl="3" marL="1828800" rtl="0" algn="l">
              <a:lnSpc>
                <a:spcPct val="100000"/>
              </a:lnSpc>
              <a:spcBef>
                <a:spcPts val="400"/>
              </a:spcBef>
              <a:spcAft>
                <a:spcPts val="0"/>
              </a:spcAft>
              <a:buClr>
                <a:schemeClr val="dk1"/>
              </a:buClr>
              <a:buSzPts val="1400"/>
              <a:buChar char="•"/>
              <a:defRPr/>
            </a:lvl4pPr>
            <a:lvl5pPr indent="-317500" lvl="4" marL="2286000" rtl="0" algn="l">
              <a:lnSpc>
                <a:spcPct val="10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1" name="Google Shape;21;p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solidFill>
                  <a:srgbClr val="C12530"/>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 name="Google Shape;22;p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solidFill>
                  <a:srgbClr val="C12530"/>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3" name="Google Shape;23;p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descr="A close up of a logo&#10;&#10;Description automatically generated" id="24" name="Google Shape;24;p3"/>
          <p:cNvPicPr preferRelativeResize="0"/>
          <p:nvPr/>
        </p:nvPicPr>
        <p:blipFill rotWithShape="1">
          <a:blip r:embed="rId2">
            <a:alphaModFix/>
          </a:blip>
          <a:srcRect b="0" l="0" r="0" t="0"/>
          <a:stretch/>
        </p:blipFill>
        <p:spPr>
          <a:xfrm>
            <a:off x="7705529" y="273844"/>
            <a:ext cx="809823" cy="418426"/>
          </a:xfrm>
          <a:prstGeom prst="rect">
            <a:avLst/>
          </a:prstGeom>
          <a:noFill/>
          <a:ln>
            <a:noFill/>
          </a:ln>
        </p:spPr>
      </p:pic>
      <p:cxnSp>
        <p:nvCxnSpPr>
          <p:cNvPr id="25" name="Google Shape;25;p3"/>
          <p:cNvCxnSpPr/>
          <p:nvPr/>
        </p:nvCxnSpPr>
        <p:spPr>
          <a:xfrm>
            <a:off x="628650" y="978640"/>
            <a:ext cx="2066100" cy="0"/>
          </a:xfrm>
          <a:prstGeom prst="straightConnector1">
            <a:avLst/>
          </a:prstGeom>
          <a:noFill/>
          <a:ln cap="flat" cmpd="sng" w="57150">
            <a:solidFill>
              <a:srgbClr val="3A71AB"/>
            </a:solidFill>
            <a:prstDash val="solid"/>
            <a:miter lim="800000"/>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4"/>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8" name="Google Shape;28;p4"/>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29" name="Google Shape;29;p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0" name="Google Shape;30;p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1" name="Google Shape;31;p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4" name="Google Shape;34;p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 name="Google Shape;35;p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6" name="Google Shape;36;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7" name="Google Shape;37;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38" name="Google Shape;38;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1" name="Google Shape;41;p6"/>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2" name="Google Shape;42;p6"/>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3" name="Google Shape;43;p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4" name="Google Shape;44;p6"/>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 name="Google Shape;45;p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6" name="Google Shape;46;p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47" name="Google Shape;47;p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8" name="Shape 48"/>
        <p:cNvGrpSpPr/>
        <p:nvPr/>
      </p:nvGrpSpPr>
      <p:grpSpPr>
        <a:xfrm>
          <a:off x="0" y="0"/>
          <a:ext cx="0" cy="0"/>
          <a:chOff x="0" y="0"/>
          <a:chExt cx="0" cy="0"/>
        </a:xfrm>
      </p:grpSpPr>
      <p:sp>
        <p:nvSpPr>
          <p:cNvPr id="49" name="Google Shape;49;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solidFill>
                  <a:srgbClr val="C12530"/>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0" name="Google Shape;50;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solidFill>
                  <a:srgbClr val="C12530"/>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1" name="Google Shape;51;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7"/>
          <p:cNvSpPr txBox="1"/>
          <p:nvPr/>
        </p:nvSpPr>
        <p:spPr>
          <a:xfrm>
            <a:off x="628650" y="263083"/>
            <a:ext cx="3751500" cy="9942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rgbClr val="3A71AB"/>
              </a:buClr>
              <a:buSzPts val="3300"/>
              <a:buFont typeface="Roboto"/>
              <a:buNone/>
            </a:pPr>
            <a:r>
              <a:rPr b="1" i="0" lang="en" sz="3300" u="none" cap="none" strike="noStrike">
                <a:solidFill>
                  <a:srgbClr val="3A71AB"/>
                </a:solidFill>
                <a:latin typeface="Roboto"/>
                <a:ea typeface="Roboto"/>
                <a:cs typeface="Roboto"/>
                <a:sym typeface="Roboto"/>
              </a:rPr>
              <a:t>Click To Edit Master Title Style</a:t>
            </a:r>
            <a:endParaRPr b="0" i="0" sz="1100" u="none" cap="none" strike="noStrike">
              <a:solidFill>
                <a:srgbClr val="000000"/>
              </a:solidFill>
              <a:latin typeface="Arial"/>
              <a:ea typeface="Arial"/>
              <a:cs typeface="Arial"/>
              <a:sym typeface="Arial"/>
            </a:endParaRPr>
          </a:p>
        </p:txBody>
      </p:sp>
      <p:pic>
        <p:nvPicPr>
          <p:cNvPr descr="A close up of a logo&#10;&#10;Description automatically generated" id="53" name="Google Shape;53;p7"/>
          <p:cNvPicPr preferRelativeResize="0"/>
          <p:nvPr/>
        </p:nvPicPr>
        <p:blipFill rotWithShape="1">
          <a:blip r:embed="rId2">
            <a:alphaModFix/>
          </a:blip>
          <a:srcRect b="0" l="0" r="0" t="0"/>
          <a:stretch/>
        </p:blipFill>
        <p:spPr>
          <a:xfrm>
            <a:off x="7705529" y="263083"/>
            <a:ext cx="809823" cy="41842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6" name="Google Shape;56;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7" name="Google Shape;57;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0" name="Google Shape;60;p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61" name="Google Shape;61;p9"/>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62" name="Google Shape;62;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3" name="Google Shape;63;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4" name="Google Shape;64;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67" name="Google Shape;67;p10"/>
          <p:cNvSpPr/>
          <p:nvPr>
            <p:ph idx="2" type="pic"/>
          </p:nvPr>
        </p:nvSpPr>
        <p:spPr>
          <a:xfrm>
            <a:off x="3887391" y="740569"/>
            <a:ext cx="4629300" cy="3655200"/>
          </a:xfrm>
          <a:prstGeom prst="rect">
            <a:avLst/>
          </a:prstGeom>
          <a:noFill/>
          <a:ln>
            <a:noFill/>
          </a:ln>
        </p:spPr>
      </p:sp>
      <p:sp>
        <p:nvSpPr>
          <p:cNvPr id="68" name="Google Shape;68;p10"/>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69" name="Google Shape;69;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0" name="Google Shape;70;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1" name="Google Shape;71;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4" name="Google Shape;74;p11"/>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5" name="Google Shape;75;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6" name="Google Shape;76;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77" name="Google Shape;77;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0" name="Google Shape;80;p12"/>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81" name="Google Shape;81;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2" name="Google Shape;82;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83" name="Google Shape;83;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sp>
        <p:nvSpPr>
          <p:cNvPr id="85" name="Google Shape;85;p13"/>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lvl1pPr lvl="0">
              <a:spcBef>
                <a:spcPts val="0"/>
              </a:spcBef>
              <a:spcAft>
                <a:spcPts val="0"/>
              </a:spcAft>
              <a:buSzPts val="33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6" name="Google Shape;86;p13"/>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lvl1pPr indent="-361950" lvl="0" marL="457200">
              <a:spcBef>
                <a:spcPts val="800"/>
              </a:spcBef>
              <a:spcAft>
                <a:spcPts val="0"/>
              </a:spcAft>
              <a:buSzPts val="2100"/>
              <a:buChar char="•"/>
              <a:defRPr/>
            </a:lvl1pPr>
            <a:lvl2pPr indent="-342900" lvl="1" marL="914400">
              <a:spcBef>
                <a:spcPts val="400"/>
              </a:spcBef>
              <a:spcAft>
                <a:spcPts val="0"/>
              </a:spcAft>
              <a:buSzPts val="1800"/>
              <a:buChar char="•"/>
              <a:defRPr/>
            </a:lvl2pPr>
            <a:lvl3pPr indent="-323850" lvl="2" marL="1371600">
              <a:spcBef>
                <a:spcPts val="400"/>
              </a:spcBef>
              <a:spcAft>
                <a:spcPts val="0"/>
              </a:spcAft>
              <a:buSzPts val="1500"/>
              <a:buChar char="•"/>
              <a:defRPr/>
            </a:lvl3pPr>
            <a:lvl4pPr indent="-317500" lvl="3" marL="1828800">
              <a:spcBef>
                <a:spcPts val="400"/>
              </a:spcBef>
              <a:spcAft>
                <a:spcPts val="0"/>
              </a:spcAft>
              <a:buSzPts val="1400"/>
              <a:buChar char="•"/>
              <a:defRPr/>
            </a:lvl4pPr>
            <a:lvl5pPr indent="-317500" lvl="4" marL="2286000">
              <a:spcBef>
                <a:spcPts val="400"/>
              </a:spcBef>
              <a:spcAft>
                <a:spcPts val="0"/>
              </a:spcAft>
              <a:buSzPts val="1400"/>
              <a:buChar char="•"/>
              <a:defRPr/>
            </a:lvl5pPr>
            <a:lvl6pPr indent="-317500" lvl="5" marL="2743200">
              <a:spcBef>
                <a:spcPts val="400"/>
              </a:spcBef>
              <a:spcAft>
                <a:spcPts val="0"/>
              </a:spcAft>
              <a:buSzPts val="1400"/>
              <a:buChar char="•"/>
              <a:defRPr/>
            </a:lvl6pPr>
            <a:lvl7pPr indent="-317500" lvl="6" marL="3200400">
              <a:spcBef>
                <a:spcPts val="400"/>
              </a:spcBef>
              <a:spcAft>
                <a:spcPts val="0"/>
              </a:spcAft>
              <a:buSzPts val="1400"/>
              <a:buChar char="•"/>
              <a:defRPr/>
            </a:lvl7pPr>
            <a:lvl8pPr indent="-317500" lvl="7" marL="3657600">
              <a:spcBef>
                <a:spcPts val="400"/>
              </a:spcBef>
              <a:spcAft>
                <a:spcPts val="0"/>
              </a:spcAft>
              <a:buSzPts val="1400"/>
              <a:buChar char="•"/>
              <a:defRPr/>
            </a:lvl8pPr>
            <a:lvl9pPr indent="-317500" lvl="8" marL="4114800">
              <a:spcBef>
                <a:spcPts val="400"/>
              </a:spcBef>
              <a:spcAft>
                <a:spcPts val="0"/>
              </a:spcAft>
              <a:buSzPts val="1400"/>
              <a:buChar char="•"/>
              <a:defRPr/>
            </a:lvl9pPr>
          </a:lstStyle>
          <a:p/>
        </p:txBody>
      </p:sp>
      <p:sp>
        <p:nvSpPr>
          <p:cNvPr id="87" name="Google Shape;87;p13"/>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spTree>
      <p:nvGrpSpPr>
        <p:cNvPr id="88" name="Shape 88"/>
        <p:cNvGrpSpPr/>
        <p:nvPr/>
      </p:nvGrpSpPr>
      <p:grpSpPr>
        <a:xfrm>
          <a:off x="0" y="0"/>
          <a:ext cx="0" cy="0"/>
          <a:chOff x="0" y="0"/>
          <a:chExt cx="0" cy="0"/>
        </a:xfrm>
      </p:grpSpPr>
      <p:sp>
        <p:nvSpPr>
          <p:cNvPr id="89" name="Google Shape;89;p14"/>
          <p:cNvSpPr txBox="1"/>
          <p:nvPr>
            <p:ph type="title"/>
          </p:nvPr>
        </p:nvSpPr>
        <p:spPr>
          <a:xfrm>
            <a:off x="628650" y="434337"/>
            <a:ext cx="3751500" cy="5160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3A71AB"/>
              </a:buClr>
              <a:buSzPts val="3300"/>
              <a:buFont typeface="Roboto"/>
              <a:buNone/>
              <a:defRPr b="1">
                <a:solidFill>
                  <a:srgbClr val="3A71AB"/>
                </a:solidFill>
                <a:latin typeface="Roboto"/>
                <a:ea typeface="Roboto"/>
                <a:cs typeface="Roboto"/>
                <a:sym typeface="Roboto"/>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 name="Google Shape;90;p14"/>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00000"/>
              </a:lnSpc>
              <a:spcBef>
                <a:spcPts val="800"/>
              </a:spcBef>
              <a:spcAft>
                <a:spcPts val="0"/>
              </a:spcAft>
              <a:buClr>
                <a:srgbClr val="C12530"/>
              </a:buClr>
              <a:buSzPts val="2100"/>
              <a:buChar char="•"/>
              <a:defRPr>
                <a:solidFill>
                  <a:srgbClr val="C12530"/>
                </a:solidFill>
                <a:latin typeface="Roboto"/>
                <a:ea typeface="Roboto"/>
                <a:cs typeface="Roboto"/>
                <a:sym typeface="Roboto"/>
              </a:defRPr>
            </a:lvl1pPr>
            <a:lvl2pPr indent="-342900" lvl="1" marL="914400" algn="l">
              <a:lnSpc>
                <a:spcPct val="100000"/>
              </a:lnSpc>
              <a:spcBef>
                <a:spcPts val="400"/>
              </a:spcBef>
              <a:spcAft>
                <a:spcPts val="0"/>
              </a:spcAft>
              <a:buClr>
                <a:schemeClr val="dk1"/>
              </a:buClr>
              <a:buSzPts val="1800"/>
              <a:buChar char="•"/>
              <a:defRPr/>
            </a:lvl2pPr>
            <a:lvl3pPr indent="-323850" lvl="2" marL="1371600" algn="l">
              <a:lnSpc>
                <a:spcPct val="100000"/>
              </a:lnSpc>
              <a:spcBef>
                <a:spcPts val="400"/>
              </a:spcBef>
              <a:spcAft>
                <a:spcPts val="0"/>
              </a:spcAft>
              <a:buClr>
                <a:schemeClr val="dk1"/>
              </a:buClr>
              <a:buSzPts val="1500"/>
              <a:buChar char="•"/>
              <a:defRPr/>
            </a:lvl3pPr>
            <a:lvl4pPr indent="-317500" lvl="3" marL="1828800" algn="l">
              <a:lnSpc>
                <a:spcPct val="100000"/>
              </a:lnSpc>
              <a:spcBef>
                <a:spcPts val="400"/>
              </a:spcBef>
              <a:spcAft>
                <a:spcPts val="0"/>
              </a:spcAft>
              <a:buClr>
                <a:schemeClr val="dk1"/>
              </a:buClr>
              <a:buSzPts val="1400"/>
              <a:buChar char="•"/>
              <a:defRPr/>
            </a:lvl4pPr>
            <a:lvl5pPr indent="-317500" lvl="4" marL="2286000" algn="l">
              <a:lnSpc>
                <a:spcPct val="10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solidFill>
                  <a:srgbClr val="C1253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 name="Google Shape;92;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solidFill>
                  <a:srgbClr val="C1253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 name="Google Shape;93;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descr="A close up of a logo&#10;&#10;Description automatically generated" id="94" name="Google Shape;94;p14"/>
          <p:cNvPicPr preferRelativeResize="0"/>
          <p:nvPr/>
        </p:nvPicPr>
        <p:blipFill rotWithShape="1">
          <a:blip r:embed="rId2">
            <a:alphaModFix/>
          </a:blip>
          <a:srcRect b="0" l="0" r="0" t="0"/>
          <a:stretch/>
        </p:blipFill>
        <p:spPr>
          <a:xfrm>
            <a:off x="7705529" y="273844"/>
            <a:ext cx="809823" cy="418426"/>
          </a:xfrm>
          <a:prstGeom prst="rect">
            <a:avLst/>
          </a:prstGeom>
          <a:noFill/>
          <a:ln>
            <a:noFill/>
          </a:ln>
        </p:spPr>
      </p:pic>
      <p:cxnSp>
        <p:nvCxnSpPr>
          <p:cNvPr id="95" name="Google Shape;95;p14"/>
          <p:cNvCxnSpPr/>
          <p:nvPr/>
        </p:nvCxnSpPr>
        <p:spPr>
          <a:xfrm>
            <a:off x="628650" y="978640"/>
            <a:ext cx="2066100" cy="0"/>
          </a:xfrm>
          <a:prstGeom prst="straightConnector1">
            <a:avLst/>
          </a:prstGeom>
          <a:noFill/>
          <a:ln cap="flat" cmpd="sng" w="57150">
            <a:solidFill>
              <a:srgbClr val="3A71AB"/>
            </a:solidFill>
            <a:prstDash val="solid"/>
            <a:miter lim="800000"/>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
    <p:spTree>
      <p:nvGrpSpPr>
        <p:cNvPr id="96" name="Shape 96"/>
        <p:cNvGrpSpPr/>
        <p:nvPr/>
      </p:nvGrpSpPr>
      <p:grpSpPr>
        <a:xfrm>
          <a:off x="0" y="0"/>
          <a:ext cx="0" cy="0"/>
          <a:chOff x="0" y="0"/>
          <a:chExt cx="0" cy="0"/>
        </a:xfrm>
      </p:grpSpPr>
      <p:sp>
        <p:nvSpPr>
          <p:cNvPr id="97" name="Google Shape;97;p15"/>
          <p:cNvSpPr txBox="1"/>
          <p:nvPr>
            <p:ph type="title"/>
          </p:nvPr>
        </p:nvSpPr>
        <p:spPr>
          <a:xfrm>
            <a:off x="105790" y="183641"/>
            <a:ext cx="8932500" cy="11169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3300"/>
              <a:buNone/>
              <a:defRPr b="0" i="0" sz="3600">
                <a:solidFill>
                  <a:srgbClr val="9BBA58"/>
                </a:solidFill>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8" name="Google Shape;98;p15"/>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algn="l">
              <a:spcBef>
                <a:spcPts val="800"/>
              </a:spcBef>
              <a:spcAft>
                <a:spcPts val="0"/>
              </a:spcAft>
              <a:buSzPts val="2100"/>
              <a:buNone/>
              <a:defRPr/>
            </a:lvl1pPr>
            <a:lvl2pPr indent="-228600" lvl="1" marL="914400" algn="l">
              <a:spcBef>
                <a:spcPts val="400"/>
              </a:spcBef>
              <a:spcAft>
                <a:spcPts val="0"/>
              </a:spcAft>
              <a:buSzPts val="1800"/>
              <a:buNone/>
              <a:defRPr/>
            </a:lvl2pPr>
            <a:lvl3pPr indent="-228600" lvl="2" marL="1371600" algn="l">
              <a:spcBef>
                <a:spcPts val="400"/>
              </a:spcBef>
              <a:spcAft>
                <a:spcPts val="0"/>
              </a:spcAft>
              <a:buSzPts val="1500"/>
              <a:buNone/>
              <a:defRPr/>
            </a:lvl3pPr>
            <a:lvl4pPr indent="-228600" lvl="3" marL="1828800" algn="l">
              <a:spcBef>
                <a:spcPts val="400"/>
              </a:spcBef>
              <a:spcAft>
                <a:spcPts val="0"/>
              </a:spcAft>
              <a:buSzPts val="1400"/>
              <a:buNone/>
              <a:defRPr/>
            </a:lvl4pPr>
            <a:lvl5pPr indent="-228600" lvl="4" marL="2286000" algn="l">
              <a:spcBef>
                <a:spcPts val="400"/>
              </a:spcBef>
              <a:spcAft>
                <a:spcPts val="0"/>
              </a:spcAft>
              <a:buSzPts val="1400"/>
              <a:buNone/>
              <a:defRPr/>
            </a:lvl5pPr>
            <a:lvl6pPr indent="-228600" lvl="5" marL="2743200" algn="l">
              <a:spcBef>
                <a:spcPts val="400"/>
              </a:spcBef>
              <a:spcAft>
                <a:spcPts val="0"/>
              </a:spcAft>
              <a:buSzPts val="1400"/>
              <a:buNone/>
              <a:defRPr/>
            </a:lvl6pPr>
            <a:lvl7pPr indent="-228600" lvl="6" marL="3200400" algn="l">
              <a:spcBef>
                <a:spcPts val="400"/>
              </a:spcBef>
              <a:spcAft>
                <a:spcPts val="0"/>
              </a:spcAft>
              <a:buSzPts val="1400"/>
              <a:buNone/>
              <a:defRPr/>
            </a:lvl7pPr>
            <a:lvl8pPr indent="-228600" lvl="7" marL="3657600" algn="l">
              <a:spcBef>
                <a:spcPts val="400"/>
              </a:spcBef>
              <a:spcAft>
                <a:spcPts val="0"/>
              </a:spcAft>
              <a:buSzPts val="1400"/>
              <a:buNone/>
              <a:defRPr/>
            </a:lvl8pPr>
            <a:lvl9pPr indent="-228600" lvl="8" marL="4114800" algn="l">
              <a:spcBef>
                <a:spcPts val="400"/>
              </a:spcBef>
              <a:spcAft>
                <a:spcPts val="0"/>
              </a:spcAft>
              <a:buSzPts val="1400"/>
              <a:buNone/>
              <a:defRPr/>
            </a:lvl9pPr>
          </a:lstStyle>
          <a:p/>
        </p:txBody>
      </p:sp>
      <p:sp>
        <p:nvSpPr>
          <p:cNvPr id="99" name="Google Shape;99;p15"/>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algn="l">
              <a:spcBef>
                <a:spcPts val="800"/>
              </a:spcBef>
              <a:spcAft>
                <a:spcPts val="0"/>
              </a:spcAft>
              <a:buSzPts val="2100"/>
              <a:buNone/>
              <a:defRPr/>
            </a:lvl1pPr>
            <a:lvl2pPr indent="-228600" lvl="1" marL="914400" algn="l">
              <a:spcBef>
                <a:spcPts val="400"/>
              </a:spcBef>
              <a:spcAft>
                <a:spcPts val="0"/>
              </a:spcAft>
              <a:buSzPts val="1800"/>
              <a:buNone/>
              <a:defRPr/>
            </a:lvl2pPr>
            <a:lvl3pPr indent="-228600" lvl="2" marL="1371600" algn="l">
              <a:spcBef>
                <a:spcPts val="400"/>
              </a:spcBef>
              <a:spcAft>
                <a:spcPts val="0"/>
              </a:spcAft>
              <a:buSzPts val="1500"/>
              <a:buNone/>
              <a:defRPr/>
            </a:lvl3pPr>
            <a:lvl4pPr indent="-228600" lvl="3" marL="1828800" algn="l">
              <a:spcBef>
                <a:spcPts val="400"/>
              </a:spcBef>
              <a:spcAft>
                <a:spcPts val="0"/>
              </a:spcAft>
              <a:buSzPts val="1400"/>
              <a:buNone/>
              <a:defRPr/>
            </a:lvl4pPr>
            <a:lvl5pPr indent="-228600" lvl="4" marL="2286000" algn="l">
              <a:spcBef>
                <a:spcPts val="400"/>
              </a:spcBef>
              <a:spcAft>
                <a:spcPts val="0"/>
              </a:spcAft>
              <a:buSzPts val="1400"/>
              <a:buNone/>
              <a:defRPr/>
            </a:lvl5pPr>
            <a:lvl6pPr indent="-228600" lvl="5" marL="2743200" algn="l">
              <a:spcBef>
                <a:spcPts val="400"/>
              </a:spcBef>
              <a:spcAft>
                <a:spcPts val="0"/>
              </a:spcAft>
              <a:buSzPts val="1400"/>
              <a:buNone/>
              <a:defRPr/>
            </a:lvl6pPr>
            <a:lvl7pPr indent="-228600" lvl="6" marL="3200400" algn="l">
              <a:spcBef>
                <a:spcPts val="400"/>
              </a:spcBef>
              <a:spcAft>
                <a:spcPts val="0"/>
              </a:spcAft>
              <a:buSzPts val="1400"/>
              <a:buNone/>
              <a:defRPr/>
            </a:lvl7pPr>
            <a:lvl8pPr indent="-228600" lvl="7" marL="3657600" algn="l">
              <a:spcBef>
                <a:spcPts val="400"/>
              </a:spcBef>
              <a:spcAft>
                <a:spcPts val="0"/>
              </a:spcAft>
              <a:buSzPts val="1400"/>
              <a:buNone/>
              <a:defRPr/>
            </a:lvl8pPr>
            <a:lvl9pPr indent="-228600" lvl="8" marL="4114800" algn="l">
              <a:spcBef>
                <a:spcPts val="400"/>
              </a:spcBef>
              <a:spcAft>
                <a:spcPts val="0"/>
              </a:spcAft>
              <a:buSzPts val="1400"/>
              <a:buNone/>
              <a:defRPr/>
            </a:lvl9pPr>
          </a:lstStyle>
          <a:p/>
        </p:txBody>
      </p:sp>
      <p:sp>
        <p:nvSpPr>
          <p:cNvPr id="100" name="Google Shape;100;p1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100"/>
              <a:buNone/>
              <a:defRPr>
                <a:solidFill>
                  <a:srgbClr val="888888"/>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1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100"/>
              <a:buNone/>
              <a:defRPr>
                <a:solidFill>
                  <a:srgbClr val="888888"/>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15"/>
          <p:cNvSpPr txBox="1"/>
          <p:nvPr>
            <p:ph idx="12" type="sldNum"/>
          </p:nvPr>
        </p:nvSpPr>
        <p:spPr>
          <a:xfrm>
            <a:off x="8304276" y="4723877"/>
            <a:ext cx="342300" cy="215400"/>
          </a:xfrm>
          <a:prstGeom prst="rect">
            <a:avLst/>
          </a:prstGeom>
          <a:noFill/>
          <a:ln>
            <a:noFill/>
          </a:ln>
        </p:spPr>
        <p:txBody>
          <a:bodyPr anchorCtr="0" anchor="t" bIns="0" lIns="0" spcFirstLastPara="1" rIns="0" wrap="square" tIns="0">
            <a:spAutoFit/>
          </a:bodyPr>
          <a:lstStyle>
            <a:lvl1pPr indent="0" lvl="0" marL="25400" marR="0" algn="l">
              <a:lnSpc>
                <a:spcPct val="116111"/>
              </a:lnSpc>
              <a:spcBef>
                <a:spcPts val="0"/>
              </a:spcBef>
              <a:buNone/>
              <a:defRPr b="0" i="0" sz="1400">
                <a:solidFill>
                  <a:schemeClr val="dk1"/>
                </a:solidFill>
                <a:latin typeface="Arial"/>
                <a:ea typeface="Arial"/>
                <a:cs typeface="Arial"/>
                <a:sym typeface="Arial"/>
              </a:defRPr>
            </a:lvl1pPr>
            <a:lvl2pPr indent="0" lvl="1" marL="25400" marR="0" algn="l">
              <a:lnSpc>
                <a:spcPct val="116111"/>
              </a:lnSpc>
              <a:spcBef>
                <a:spcPts val="0"/>
              </a:spcBef>
              <a:buNone/>
              <a:defRPr b="0" i="0" sz="1400">
                <a:solidFill>
                  <a:schemeClr val="dk1"/>
                </a:solidFill>
                <a:latin typeface="Arial"/>
                <a:ea typeface="Arial"/>
                <a:cs typeface="Arial"/>
                <a:sym typeface="Arial"/>
              </a:defRPr>
            </a:lvl2pPr>
            <a:lvl3pPr indent="0" lvl="2" marL="25400" marR="0" algn="l">
              <a:lnSpc>
                <a:spcPct val="116111"/>
              </a:lnSpc>
              <a:spcBef>
                <a:spcPts val="0"/>
              </a:spcBef>
              <a:buNone/>
              <a:defRPr b="0" i="0" sz="1400">
                <a:solidFill>
                  <a:schemeClr val="dk1"/>
                </a:solidFill>
                <a:latin typeface="Arial"/>
                <a:ea typeface="Arial"/>
                <a:cs typeface="Arial"/>
                <a:sym typeface="Arial"/>
              </a:defRPr>
            </a:lvl3pPr>
            <a:lvl4pPr indent="0" lvl="3" marL="25400" marR="0" algn="l">
              <a:lnSpc>
                <a:spcPct val="116111"/>
              </a:lnSpc>
              <a:spcBef>
                <a:spcPts val="0"/>
              </a:spcBef>
              <a:buNone/>
              <a:defRPr b="0" i="0" sz="1400">
                <a:solidFill>
                  <a:schemeClr val="dk1"/>
                </a:solidFill>
                <a:latin typeface="Arial"/>
                <a:ea typeface="Arial"/>
                <a:cs typeface="Arial"/>
                <a:sym typeface="Arial"/>
              </a:defRPr>
            </a:lvl4pPr>
            <a:lvl5pPr indent="0" lvl="4" marL="25400" marR="0" algn="l">
              <a:lnSpc>
                <a:spcPct val="116111"/>
              </a:lnSpc>
              <a:spcBef>
                <a:spcPts val="0"/>
              </a:spcBef>
              <a:buNone/>
              <a:defRPr b="0" i="0" sz="1400">
                <a:solidFill>
                  <a:schemeClr val="dk1"/>
                </a:solidFill>
                <a:latin typeface="Arial"/>
                <a:ea typeface="Arial"/>
                <a:cs typeface="Arial"/>
                <a:sym typeface="Arial"/>
              </a:defRPr>
            </a:lvl5pPr>
            <a:lvl6pPr indent="0" lvl="5" marL="25400" marR="0" algn="l">
              <a:lnSpc>
                <a:spcPct val="116111"/>
              </a:lnSpc>
              <a:spcBef>
                <a:spcPts val="0"/>
              </a:spcBef>
              <a:buNone/>
              <a:defRPr b="0" i="0" sz="1400">
                <a:solidFill>
                  <a:schemeClr val="dk1"/>
                </a:solidFill>
                <a:latin typeface="Arial"/>
                <a:ea typeface="Arial"/>
                <a:cs typeface="Arial"/>
                <a:sym typeface="Arial"/>
              </a:defRPr>
            </a:lvl6pPr>
            <a:lvl7pPr indent="0" lvl="6" marL="25400" marR="0" algn="l">
              <a:lnSpc>
                <a:spcPct val="116111"/>
              </a:lnSpc>
              <a:spcBef>
                <a:spcPts val="0"/>
              </a:spcBef>
              <a:buNone/>
              <a:defRPr b="0" i="0" sz="1400">
                <a:solidFill>
                  <a:schemeClr val="dk1"/>
                </a:solidFill>
                <a:latin typeface="Arial"/>
                <a:ea typeface="Arial"/>
                <a:cs typeface="Arial"/>
                <a:sym typeface="Arial"/>
              </a:defRPr>
            </a:lvl7pPr>
            <a:lvl8pPr indent="0" lvl="7" marL="25400" marR="0" algn="l">
              <a:lnSpc>
                <a:spcPct val="116111"/>
              </a:lnSpc>
              <a:spcBef>
                <a:spcPts val="0"/>
              </a:spcBef>
              <a:buNone/>
              <a:defRPr b="0" i="0" sz="1400">
                <a:solidFill>
                  <a:schemeClr val="dk1"/>
                </a:solidFill>
                <a:latin typeface="Arial"/>
                <a:ea typeface="Arial"/>
                <a:cs typeface="Arial"/>
                <a:sym typeface="Arial"/>
              </a:defRPr>
            </a:lvl8pPr>
            <a:lvl9pPr indent="0" lvl="8" marL="25400" marR="0" algn="l">
              <a:lnSpc>
                <a:spcPct val="116111"/>
              </a:lnSpc>
              <a:spcBef>
                <a:spcPts val="0"/>
              </a:spcBef>
              <a:buNone/>
              <a:defRPr b="0" i="0" sz="1400">
                <a:solidFill>
                  <a:schemeClr val="dk1"/>
                </a:solidFill>
                <a:latin typeface="Arial"/>
                <a:ea typeface="Arial"/>
                <a:cs typeface="Arial"/>
                <a:sym typeface="Arial"/>
              </a:defRPr>
            </a:lvl9pPr>
          </a:lstStyle>
          <a:p>
            <a:pPr indent="0" lvl="0" marL="25400" rtl="0" algn="l">
              <a:spcBef>
                <a:spcPts val="0"/>
              </a:spcBef>
              <a:spcAft>
                <a:spcPts val="0"/>
              </a:spcAft>
              <a:buNone/>
            </a:pPr>
            <a:fld id="{00000000-1234-1234-1234-123412341234}" type="slidenum">
              <a:rPr lang="en"/>
              <a:t>‹#›</a:t>
            </a:fld>
            <a:endParaRPr sz="900">
              <a:solidFill>
                <a:srgbClr val="888888"/>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OBJECT_2">
    <p:spTree>
      <p:nvGrpSpPr>
        <p:cNvPr id="103" name="Shape 103"/>
        <p:cNvGrpSpPr/>
        <p:nvPr/>
      </p:nvGrpSpPr>
      <p:grpSpPr>
        <a:xfrm>
          <a:off x="0" y="0"/>
          <a:ext cx="0" cy="0"/>
          <a:chOff x="0" y="0"/>
          <a:chExt cx="0" cy="0"/>
        </a:xfrm>
      </p:grpSpPr>
      <p:sp>
        <p:nvSpPr>
          <p:cNvPr id="104" name="Google Shape;104;p16"/>
          <p:cNvSpPr txBox="1"/>
          <p:nvPr>
            <p:ph type="title"/>
          </p:nvPr>
        </p:nvSpPr>
        <p:spPr>
          <a:xfrm>
            <a:off x="628650" y="434337"/>
            <a:ext cx="3751500" cy="5160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3A71AB"/>
              </a:buClr>
              <a:buSzPts val="3300"/>
              <a:buFont typeface="Arial"/>
              <a:buNone/>
              <a:defRPr b="1">
                <a:solidFill>
                  <a:srgbClr val="3A71AB"/>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5" name="Google Shape;105;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100000"/>
              </a:lnSpc>
              <a:spcBef>
                <a:spcPts val="800"/>
              </a:spcBef>
              <a:spcAft>
                <a:spcPts val="0"/>
              </a:spcAft>
              <a:buClr>
                <a:srgbClr val="C12530"/>
              </a:buClr>
              <a:buSzPts val="2100"/>
              <a:buChar char="•"/>
              <a:defRPr>
                <a:solidFill>
                  <a:srgbClr val="C12530"/>
                </a:solidFill>
                <a:latin typeface="Arial"/>
                <a:ea typeface="Arial"/>
                <a:cs typeface="Arial"/>
                <a:sym typeface="Arial"/>
              </a:defRPr>
            </a:lvl1pPr>
            <a:lvl2pPr indent="-342900" lvl="1" marL="914400" algn="l">
              <a:lnSpc>
                <a:spcPct val="100000"/>
              </a:lnSpc>
              <a:spcBef>
                <a:spcPts val="400"/>
              </a:spcBef>
              <a:spcAft>
                <a:spcPts val="0"/>
              </a:spcAft>
              <a:buClr>
                <a:schemeClr val="dk1"/>
              </a:buClr>
              <a:buSzPts val="1800"/>
              <a:buChar char="•"/>
              <a:defRPr/>
            </a:lvl2pPr>
            <a:lvl3pPr indent="-323850" lvl="2" marL="1371600" algn="l">
              <a:lnSpc>
                <a:spcPct val="100000"/>
              </a:lnSpc>
              <a:spcBef>
                <a:spcPts val="400"/>
              </a:spcBef>
              <a:spcAft>
                <a:spcPts val="0"/>
              </a:spcAft>
              <a:buClr>
                <a:schemeClr val="dk1"/>
              </a:buClr>
              <a:buSzPts val="1500"/>
              <a:buChar char="•"/>
              <a:defRPr/>
            </a:lvl3pPr>
            <a:lvl4pPr indent="-317500" lvl="3" marL="1828800" algn="l">
              <a:lnSpc>
                <a:spcPct val="100000"/>
              </a:lnSpc>
              <a:spcBef>
                <a:spcPts val="400"/>
              </a:spcBef>
              <a:spcAft>
                <a:spcPts val="0"/>
              </a:spcAft>
              <a:buClr>
                <a:schemeClr val="dk1"/>
              </a:buClr>
              <a:buSzPts val="1400"/>
              <a:buChar char="•"/>
              <a:defRPr/>
            </a:lvl4pPr>
            <a:lvl5pPr indent="-317500" lvl="4" marL="2286000" algn="l">
              <a:lnSpc>
                <a:spcPct val="10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solidFill>
                  <a:srgbClr val="C1253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 name="Google Shape;107;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solidFill>
                  <a:srgbClr val="C1253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8" name="Google Shape;108;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C1253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descr="A close up of a logo&#10;&#10;Description automatically generated" id="109" name="Google Shape;109;p16"/>
          <p:cNvPicPr preferRelativeResize="0"/>
          <p:nvPr/>
        </p:nvPicPr>
        <p:blipFill rotWithShape="1">
          <a:blip r:embed="rId2">
            <a:alphaModFix/>
          </a:blip>
          <a:srcRect b="0" l="0" r="0" t="0"/>
          <a:stretch/>
        </p:blipFill>
        <p:spPr>
          <a:xfrm>
            <a:off x="7705529" y="273844"/>
            <a:ext cx="809823" cy="418426"/>
          </a:xfrm>
          <a:prstGeom prst="rect">
            <a:avLst/>
          </a:prstGeom>
          <a:noFill/>
          <a:ln>
            <a:noFill/>
          </a:ln>
        </p:spPr>
      </p:pic>
      <p:cxnSp>
        <p:nvCxnSpPr>
          <p:cNvPr id="110" name="Google Shape;110;p16"/>
          <p:cNvCxnSpPr/>
          <p:nvPr/>
        </p:nvCxnSpPr>
        <p:spPr>
          <a:xfrm>
            <a:off x="628650" y="978640"/>
            <a:ext cx="2066100" cy="0"/>
          </a:xfrm>
          <a:prstGeom prst="straightConnector1">
            <a:avLst/>
          </a:prstGeom>
          <a:noFill/>
          <a:ln cap="flat" cmpd="sng" w="57150">
            <a:solidFill>
              <a:srgbClr val="3A71AB"/>
            </a:solidFill>
            <a:prstDash val="solid"/>
            <a:miter lim="800000"/>
            <a:headEnd len="sm" w="sm" type="none"/>
            <a:tailEnd len="sm" w="sm" type="none"/>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1" name="Shape 111"/>
        <p:cNvGrpSpPr/>
        <p:nvPr/>
      </p:nvGrpSpPr>
      <p:grpSpPr>
        <a:xfrm>
          <a:off x="0" y="0"/>
          <a:ext cx="0" cy="0"/>
          <a:chOff x="0" y="0"/>
          <a:chExt cx="0" cy="0"/>
        </a:xfrm>
      </p:grpSpPr>
      <p:sp>
        <p:nvSpPr>
          <p:cNvPr id="112" name="Google Shape;112;p17"/>
          <p:cNvSpPr txBox="1"/>
          <p:nvPr>
            <p:ph type="ctrTitle"/>
          </p:nvPr>
        </p:nvSpPr>
        <p:spPr>
          <a:xfrm>
            <a:off x="311708" y="744575"/>
            <a:ext cx="8520600" cy="2052600"/>
          </a:xfrm>
          <a:prstGeom prst="rect">
            <a:avLst/>
          </a:prstGeom>
        </p:spPr>
        <p:txBody>
          <a:bodyPr anchorCtr="0" anchor="b" bIns="34275" lIns="68575" spcFirstLastPara="1" rIns="68575" wrap="square" tIns="3427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3" name="Google Shape;113;p17"/>
          <p:cNvSpPr txBox="1"/>
          <p:nvPr>
            <p:ph idx="1" type="subTitle"/>
          </p:nvPr>
        </p:nvSpPr>
        <p:spPr>
          <a:xfrm>
            <a:off x="311700" y="2834125"/>
            <a:ext cx="8520600" cy="792600"/>
          </a:xfrm>
          <a:prstGeom prst="rect">
            <a:avLst/>
          </a:prstGeom>
        </p:spPr>
        <p:txBody>
          <a:bodyPr anchorCtr="0" anchor="t" bIns="34275" lIns="68575" spcFirstLastPara="1" rIns="68575" wrap="square" tIns="34275">
            <a:normAutofit/>
          </a:bodyPr>
          <a:lstStyle>
            <a:lvl1pPr lvl="0" algn="ctr">
              <a:lnSpc>
                <a:spcPct val="100000"/>
              </a:lnSpc>
              <a:spcBef>
                <a:spcPts val="800"/>
              </a:spcBef>
              <a:spcAft>
                <a:spcPts val="0"/>
              </a:spcAft>
              <a:buSzPts val="2800"/>
              <a:buNone/>
              <a:defRPr sz="2800"/>
            </a:lvl1pPr>
            <a:lvl2pPr lvl="1" algn="ctr">
              <a:lnSpc>
                <a:spcPct val="100000"/>
              </a:lnSpc>
              <a:spcBef>
                <a:spcPts val="40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400"/>
              </a:spcBef>
              <a:spcAft>
                <a:spcPts val="0"/>
              </a:spcAft>
              <a:buSzPts val="2800"/>
              <a:buNone/>
              <a:defRPr sz="2800"/>
            </a:lvl4pPr>
            <a:lvl5pPr lvl="4" algn="ctr">
              <a:lnSpc>
                <a:spcPct val="100000"/>
              </a:lnSpc>
              <a:spcBef>
                <a:spcPts val="400"/>
              </a:spcBef>
              <a:spcAft>
                <a:spcPts val="0"/>
              </a:spcAft>
              <a:buSzPts val="2800"/>
              <a:buNone/>
              <a:defRPr sz="2800"/>
            </a:lvl5pPr>
            <a:lvl6pPr lvl="5" algn="ctr">
              <a:lnSpc>
                <a:spcPct val="100000"/>
              </a:lnSpc>
              <a:spcBef>
                <a:spcPts val="400"/>
              </a:spcBef>
              <a:spcAft>
                <a:spcPts val="0"/>
              </a:spcAft>
              <a:buSzPts val="2800"/>
              <a:buNone/>
              <a:defRPr sz="2800"/>
            </a:lvl6pPr>
            <a:lvl7pPr lvl="6" algn="ctr">
              <a:lnSpc>
                <a:spcPct val="100000"/>
              </a:lnSpc>
              <a:spcBef>
                <a:spcPts val="400"/>
              </a:spcBef>
              <a:spcAft>
                <a:spcPts val="0"/>
              </a:spcAft>
              <a:buSzPts val="2800"/>
              <a:buNone/>
              <a:defRPr sz="2800"/>
            </a:lvl7pPr>
            <a:lvl8pPr lvl="7" algn="ctr">
              <a:lnSpc>
                <a:spcPct val="100000"/>
              </a:lnSpc>
              <a:spcBef>
                <a:spcPts val="400"/>
              </a:spcBef>
              <a:spcAft>
                <a:spcPts val="0"/>
              </a:spcAft>
              <a:buSzPts val="2800"/>
              <a:buNone/>
              <a:defRPr sz="2800"/>
            </a:lvl8pPr>
            <a:lvl9pPr lvl="8" algn="ctr">
              <a:lnSpc>
                <a:spcPct val="100000"/>
              </a:lnSpc>
              <a:spcBef>
                <a:spcPts val="400"/>
              </a:spcBef>
              <a:spcAft>
                <a:spcPts val="0"/>
              </a:spcAft>
              <a:buSzPts val="2800"/>
              <a:buNone/>
              <a:defRPr sz="2800"/>
            </a:lvl9pPr>
          </a:lstStyle>
          <a:p/>
        </p:txBody>
      </p:sp>
      <p:sp>
        <p:nvSpPr>
          <p:cNvPr id="114" name="Google Shape;114;p17"/>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5" name="Shape 115"/>
        <p:cNvGrpSpPr/>
        <p:nvPr/>
      </p:nvGrpSpPr>
      <p:grpSpPr>
        <a:xfrm>
          <a:off x="0" y="0"/>
          <a:ext cx="0" cy="0"/>
          <a:chOff x="0" y="0"/>
          <a:chExt cx="0" cy="0"/>
        </a:xfrm>
      </p:grpSpPr>
      <p:sp>
        <p:nvSpPr>
          <p:cNvPr id="116" name="Google Shape;116;p18"/>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lvl1pPr lvl="0">
              <a:spcBef>
                <a:spcPts val="0"/>
              </a:spcBef>
              <a:spcAft>
                <a:spcPts val="0"/>
              </a:spcAft>
              <a:buSzPts val="33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7" name="Google Shape;117;p18"/>
          <p:cNvSpPr txBox="1"/>
          <p:nvPr>
            <p:ph idx="1" type="body"/>
          </p:nvPr>
        </p:nvSpPr>
        <p:spPr>
          <a:xfrm>
            <a:off x="311700" y="1152475"/>
            <a:ext cx="3999900" cy="3416400"/>
          </a:xfrm>
          <a:prstGeom prst="rect">
            <a:avLst/>
          </a:prstGeom>
        </p:spPr>
        <p:txBody>
          <a:bodyPr anchorCtr="0" anchor="t" bIns="34275" lIns="68575" spcFirstLastPara="1" rIns="68575" wrap="square" tIns="34275">
            <a:normAutofit/>
          </a:bodyPr>
          <a:lstStyle>
            <a:lvl1pPr indent="-317500" lvl="0" marL="457200">
              <a:spcBef>
                <a:spcPts val="800"/>
              </a:spcBef>
              <a:spcAft>
                <a:spcPts val="0"/>
              </a:spcAft>
              <a:buSzPts val="1400"/>
              <a:buChar char="•"/>
              <a:defRPr sz="1400"/>
            </a:lvl1pPr>
            <a:lvl2pPr indent="-304800" lvl="1" marL="914400">
              <a:spcBef>
                <a:spcPts val="400"/>
              </a:spcBef>
              <a:spcAft>
                <a:spcPts val="0"/>
              </a:spcAft>
              <a:buSzPts val="1200"/>
              <a:buChar char="•"/>
              <a:defRPr sz="1200"/>
            </a:lvl2pPr>
            <a:lvl3pPr indent="-304800" lvl="2" marL="1371600">
              <a:spcBef>
                <a:spcPts val="400"/>
              </a:spcBef>
              <a:spcAft>
                <a:spcPts val="0"/>
              </a:spcAft>
              <a:buSzPts val="1200"/>
              <a:buChar char="•"/>
              <a:defRPr sz="1200"/>
            </a:lvl3pPr>
            <a:lvl4pPr indent="-304800" lvl="3" marL="1828800">
              <a:spcBef>
                <a:spcPts val="400"/>
              </a:spcBef>
              <a:spcAft>
                <a:spcPts val="0"/>
              </a:spcAft>
              <a:buSzPts val="1200"/>
              <a:buChar char="•"/>
              <a:defRPr sz="1200"/>
            </a:lvl4pPr>
            <a:lvl5pPr indent="-304800" lvl="4" marL="2286000">
              <a:spcBef>
                <a:spcPts val="400"/>
              </a:spcBef>
              <a:spcAft>
                <a:spcPts val="0"/>
              </a:spcAft>
              <a:buSzPts val="1200"/>
              <a:buChar char="•"/>
              <a:defRPr sz="1200"/>
            </a:lvl5pPr>
            <a:lvl6pPr indent="-304800" lvl="5" marL="2743200">
              <a:spcBef>
                <a:spcPts val="400"/>
              </a:spcBef>
              <a:spcAft>
                <a:spcPts val="0"/>
              </a:spcAft>
              <a:buSzPts val="1200"/>
              <a:buChar char="•"/>
              <a:defRPr sz="1200"/>
            </a:lvl6pPr>
            <a:lvl7pPr indent="-304800" lvl="6" marL="3200400">
              <a:spcBef>
                <a:spcPts val="400"/>
              </a:spcBef>
              <a:spcAft>
                <a:spcPts val="0"/>
              </a:spcAft>
              <a:buSzPts val="1200"/>
              <a:buChar char="•"/>
              <a:defRPr sz="1200"/>
            </a:lvl7pPr>
            <a:lvl8pPr indent="-304800" lvl="7" marL="3657600">
              <a:spcBef>
                <a:spcPts val="400"/>
              </a:spcBef>
              <a:spcAft>
                <a:spcPts val="0"/>
              </a:spcAft>
              <a:buSzPts val="1200"/>
              <a:buChar char="•"/>
              <a:defRPr sz="1200"/>
            </a:lvl8pPr>
            <a:lvl9pPr indent="-304800" lvl="8" marL="4114800">
              <a:spcBef>
                <a:spcPts val="400"/>
              </a:spcBef>
              <a:spcAft>
                <a:spcPts val="0"/>
              </a:spcAft>
              <a:buSzPts val="1200"/>
              <a:buChar char="•"/>
              <a:defRPr sz="1200"/>
            </a:lvl9pPr>
          </a:lstStyle>
          <a:p/>
        </p:txBody>
      </p:sp>
      <p:sp>
        <p:nvSpPr>
          <p:cNvPr id="118" name="Google Shape;118;p18"/>
          <p:cNvSpPr txBox="1"/>
          <p:nvPr>
            <p:ph idx="2" type="body"/>
          </p:nvPr>
        </p:nvSpPr>
        <p:spPr>
          <a:xfrm>
            <a:off x="4832400" y="1152475"/>
            <a:ext cx="3999900" cy="3416400"/>
          </a:xfrm>
          <a:prstGeom prst="rect">
            <a:avLst/>
          </a:prstGeom>
        </p:spPr>
        <p:txBody>
          <a:bodyPr anchorCtr="0" anchor="t" bIns="34275" lIns="68575" spcFirstLastPara="1" rIns="68575" wrap="square" tIns="34275">
            <a:normAutofit/>
          </a:bodyPr>
          <a:lstStyle>
            <a:lvl1pPr indent="-317500" lvl="0" marL="457200">
              <a:spcBef>
                <a:spcPts val="800"/>
              </a:spcBef>
              <a:spcAft>
                <a:spcPts val="0"/>
              </a:spcAft>
              <a:buSzPts val="1400"/>
              <a:buChar char="•"/>
              <a:defRPr sz="1400"/>
            </a:lvl1pPr>
            <a:lvl2pPr indent="-304800" lvl="1" marL="914400">
              <a:spcBef>
                <a:spcPts val="400"/>
              </a:spcBef>
              <a:spcAft>
                <a:spcPts val="0"/>
              </a:spcAft>
              <a:buSzPts val="1200"/>
              <a:buChar char="•"/>
              <a:defRPr sz="1200"/>
            </a:lvl2pPr>
            <a:lvl3pPr indent="-304800" lvl="2" marL="1371600">
              <a:spcBef>
                <a:spcPts val="400"/>
              </a:spcBef>
              <a:spcAft>
                <a:spcPts val="0"/>
              </a:spcAft>
              <a:buSzPts val="1200"/>
              <a:buChar char="•"/>
              <a:defRPr sz="1200"/>
            </a:lvl3pPr>
            <a:lvl4pPr indent="-304800" lvl="3" marL="1828800">
              <a:spcBef>
                <a:spcPts val="400"/>
              </a:spcBef>
              <a:spcAft>
                <a:spcPts val="0"/>
              </a:spcAft>
              <a:buSzPts val="1200"/>
              <a:buChar char="•"/>
              <a:defRPr sz="1200"/>
            </a:lvl4pPr>
            <a:lvl5pPr indent="-304800" lvl="4" marL="2286000">
              <a:spcBef>
                <a:spcPts val="400"/>
              </a:spcBef>
              <a:spcAft>
                <a:spcPts val="0"/>
              </a:spcAft>
              <a:buSzPts val="1200"/>
              <a:buChar char="•"/>
              <a:defRPr sz="1200"/>
            </a:lvl5pPr>
            <a:lvl6pPr indent="-304800" lvl="5" marL="2743200">
              <a:spcBef>
                <a:spcPts val="400"/>
              </a:spcBef>
              <a:spcAft>
                <a:spcPts val="0"/>
              </a:spcAft>
              <a:buSzPts val="1200"/>
              <a:buChar char="•"/>
              <a:defRPr sz="1200"/>
            </a:lvl6pPr>
            <a:lvl7pPr indent="-304800" lvl="6" marL="3200400">
              <a:spcBef>
                <a:spcPts val="400"/>
              </a:spcBef>
              <a:spcAft>
                <a:spcPts val="0"/>
              </a:spcAft>
              <a:buSzPts val="1200"/>
              <a:buChar char="•"/>
              <a:defRPr sz="1200"/>
            </a:lvl7pPr>
            <a:lvl8pPr indent="-304800" lvl="7" marL="3657600">
              <a:spcBef>
                <a:spcPts val="400"/>
              </a:spcBef>
              <a:spcAft>
                <a:spcPts val="0"/>
              </a:spcAft>
              <a:buSzPts val="1200"/>
              <a:buChar char="•"/>
              <a:defRPr sz="1200"/>
            </a:lvl8pPr>
            <a:lvl9pPr indent="-304800" lvl="8" marL="4114800">
              <a:spcBef>
                <a:spcPts val="400"/>
              </a:spcBef>
              <a:spcAft>
                <a:spcPts val="0"/>
              </a:spcAft>
              <a:buSzPts val="1200"/>
              <a:buChar char="•"/>
              <a:defRPr sz="1200"/>
            </a:lvl9pPr>
          </a:lstStyle>
          <a:p/>
        </p:txBody>
      </p:sp>
      <p:sp>
        <p:nvSpPr>
          <p:cNvPr id="119" name="Google Shape;119;p18"/>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26.png"/><Relationship Id="rId7"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s://miracoalition.org/know-your-rights-for-employer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hyperlink" Target="https://locator.ice.gov/odls/#/search"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hyperlink" Target="https://locator.ice.gov/odls/#/search"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2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3.png"/><Relationship Id="rId4" Type="http://schemas.openxmlformats.org/officeDocument/2006/relationships/image" Target="../media/image42.png"/><Relationship Id="rId5" Type="http://schemas.openxmlformats.org/officeDocument/2006/relationships/image" Target="../media/image41.png"/><Relationship Id="rId6" Type="http://schemas.openxmlformats.org/officeDocument/2006/relationships/hyperlink" Target="https://www.masslegalservices.org/content/family-preparedness-packet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0.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8.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 Id="rId3" Type="http://schemas.openxmlformats.org/officeDocument/2006/relationships/image" Target="../media/image2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 Id="rId3"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hyperlink" Target="https://www.pairproject.org/" TargetMode="External"/><Relationship Id="rId4" Type="http://schemas.openxmlformats.org/officeDocument/2006/relationships/hyperlink" Target="mailto:detention@pairproject.org" TargetMode="External"/><Relationship Id="rId5" Type="http://schemas.openxmlformats.org/officeDocument/2006/relationships/image" Target="../media/image3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7.xml"/><Relationship Id="rId3" Type="http://schemas.openxmlformats.org/officeDocument/2006/relationships/image" Target="../media/image27.png"/><Relationship Id="rId4" Type="http://schemas.openxmlformats.org/officeDocument/2006/relationships/image" Target="../media/image25.g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3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hyperlink" Target="https://masslrf.org/en/home" TargetMode="External"/><Relationship Id="rId4" Type="http://schemas.openxmlformats.org/officeDocument/2006/relationships/hyperlink" Target="https://www.justice.gov/eoir/file/ProBonoMA/download" TargetMode="External"/><Relationship Id="rId5" Type="http://schemas.openxmlformats.org/officeDocument/2006/relationships/hyperlink" Target="https://www.boston.gov/departments/immigrant-advancement/free-immigration-consultations" TargetMode="External"/><Relationship Id="rId6" Type="http://schemas.openxmlformats.org/officeDocument/2006/relationships/hyperlink" Target="https://www.immigrationadvocates.org/legaldirectory/" TargetMode="External"/><Relationship Id="rId7" Type="http://schemas.openxmlformats.org/officeDocument/2006/relationships/image" Target="../media/image37.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12530"/>
        </a:solidFill>
      </p:bgPr>
    </p:bg>
    <p:spTree>
      <p:nvGrpSpPr>
        <p:cNvPr id="123" name="Shape 123"/>
        <p:cNvGrpSpPr/>
        <p:nvPr/>
      </p:nvGrpSpPr>
      <p:grpSpPr>
        <a:xfrm>
          <a:off x="0" y="0"/>
          <a:ext cx="0" cy="0"/>
          <a:chOff x="0" y="0"/>
          <a:chExt cx="0" cy="0"/>
        </a:xfrm>
      </p:grpSpPr>
      <p:sp>
        <p:nvSpPr>
          <p:cNvPr id="124" name="Google Shape;124;p19"/>
          <p:cNvSpPr txBox="1"/>
          <p:nvPr>
            <p:ph type="ctrTitle"/>
          </p:nvPr>
        </p:nvSpPr>
        <p:spPr>
          <a:xfrm>
            <a:off x="1060550" y="371050"/>
            <a:ext cx="7904100" cy="20781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lt1"/>
              </a:buClr>
              <a:buSzPts val="3600"/>
              <a:buFont typeface="Roboto"/>
              <a:buNone/>
            </a:pPr>
            <a:r>
              <a:rPr b="1" lang="en" sz="3600"/>
              <a:t>Know Your Rights &amp; Bystander Rights</a:t>
            </a:r>
            <a:endParaRPr b="1" sz="3600"/>
          </a:p>
          <a:p>
            <a:pPr indent="0" lvl="0" marL="0" rtl="0" algn="l">
              <a:lnSpc>
                <a:spcPct val="90000"/>
              </a:lnSpc>
              <a:spcBef>
                <a:spcPts val="0"/>
              </a:spcBef>
              <a:spcAft>
                <a:spcPts val="0"/>
              </a:spcAft>
              <a:buClr>
                <a:schemeClr val="lt1"/>
              </a:buClr>
              <a:buSzPts val="3600"/>
              <a:buFont typeface="Roboto"/>
              <a:buNone/>
            </a:pPr>
            <a:r>
              <a:t/>
            </a:r>
            <a:endParaRPr sz="2200"/>
          </a:p>
          <a:p>
            <a:pPr indent="0" lvl="0" marL="0" rtl="0" algn="l">
              <a:lnSpc>
                <a:spcPct val="90000"/>
              </a:lnSpc>
              <a:spcBef>
                <a:spcPts val="0"/>
              </a:spcBef>
              <a:spcAft>
                <a:spcPts val="0"/>
              </a:spcAft>
              <a:buClr>
                <a:schemeClr val="lt1"/>
              </a:buClr>
              <a:buSzPts val="3600"/>
              <a:buFont typeface="Roboto"/>
              <a:buNone/>
            </a:pPr>
            <a:r>
              <a:rPr lang="en" sz="2200"/>
              <a:t>2026</a:t>
            </a:r>
            <a:endParaRPr sz="2200"/>
          </a:p>
        </p:txBody>
      </p:sp>
      <p:sp>
        <p:nvSpPr>
          <p:cNvPr id="125" name="Google Shape;125;p19"/>
          <p:cNvSpPr txBox="1"/>
          <p:nvPr/>
        </p:nvSpPr>
        <p:spPr>
          <a:xfrm>
            <a:off x="1060550" y="2571753"/>
            <a:ext cx="6730500" cy="8847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lt1"/>
              </a:buClr>
              <a:buSzPts val="1500"/>
              <a:buFont typeface="Arial"/>
              <a:buNone/>
            </a:pPr>
            <a:r>
              <a:t/>
            </a:r>
            <a:endParaRPr b="1" i="0" sz="2300" u="none" cap="none" strike="noStrike">
              <a:solidFill>
                <a:schemeClr val="lt1"/>
              </a:solidFill>
              <a:latin typeface="Calibri"/>
              <a:ea typeface="Calibri"/>
              <a:cs typeface="Calibri"/>
              <a:sym typeface="Calibri"/>
            </a:endParaRPr>
          </a:p>
          <a:p>
            <a:pPr indent="0" lvl="0" marL="0" marR="0" rtl="0" algn="l">
              <a:lnSpc>
                <a:spcPct val="90000"/>
              </a:lnSpc>
              <a:spcBef>
                <a:spcPts val="800"/>
              </a:spcBef>
              <a:spcAft>
                <a:spcPts val="0"/>
              </a:spcAft>
              <a:buClr>
                <a:schemeClr val="lt1"/>
              </a:buClr>
              <a:buSzPts val="1200"/>
              <a:buFont typeface="Arial"/>
              <a:buNone/>
            </a:pPr>
            <a:r>
              <a:t/>
            </a:r>
            <a:endParaRPr b="0" i="0" sz="1500" u="none" cap="none" strike="noStrike">
              <a:solidFill>
                <a:schemeClr val="lt1"/>
              </a:solidFill>
              <a:latin typeface="Calibri"/>
              <a:ea typeface="Calibri"/>
              <a:cs typeface="Calibri"/>
              <a:sym typeface="Calibri"/>
            </a:endParaRPr>
          </a:p>
        </p:txBody>
      </p:sp>
      <p:sp>
        <p:nvSpPr>
          <p:cNvPr id="126" name="Google Shape;126;p1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531912" y="286716"/>
            <a:ext cx="7886700" cy="690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1F419A"/>
              </a:buClr>
              <a:buSzPts val="3300"/>
              <a:buFont typeface="Poppins"/>
              <a:buNone/>
            </a:pPr>
            <a:r>
              <a:rPr lang="en">
                <a:solidFill>
                  <a:srgbClr val="C12530"/>
                </a:solidFill>
              </a:rPr>
              <a:t>About MIRA:</a:t>
            </a:r>
            <a:endParaRPr b="1">
              <a:solidFill>
                <a:srgbClr val="C12530"/>
              </a:solidFill>
              <a:latin typeface="Roboto"/>
              <a:ea typeface="Roboto"/>
              <a:cs typeface="Roboto"/>
              <a:sym typeface="Roboto"/>
            </a:endParaRPr>
          </a:p>
        </p:txBody>
      </p:sp>
      <p:sp>
        <p:nvSpPr>
          <p:cNvPr id="132" name="Google Shape;132;p20"/>
          <p:cNvSpPr txBox="1"/>
          <p:nvPr>
            <p:ph idx="1" type="body"/>
          </p:nvPr>
        </p:nvSpPr>
        <p:spPr>
          <a:xfrm>
            <a:off x="320175" y="1069450"/>
            <a:ext cx="5014200" cy="4198200"/>
          </a:xfrm>
          <a:prstGeom prst="rect">
            <a:avLst/>
          </a:prstGeom>
          <a:noFill/>
          <a:ln>
            <a:noFill/>
          </a:ln>
        </p:spPr>
        <p:txBody>
          <a:bodyPr anchorCtr="0" anchor="t" bIns="34275" lIns="68575" spcFirstLastPara="1" rIns="68575" wrap="square" tIns="34275">
            <a:noAutofit/>
          </a:bodyPr>
          <a:lstStyle/>
          <a:p>
            <a:pPr indent="0" lvl="0" marL="0" rtl="0" algn="ctr">
              <a:lnSpc>
                <a:spcPct val="115000"/>
              </a:lnSpc>
              <a:spcBef>
                <a:spcPts val="0"/>
              </a:spcBef>
              <a:spcAft>
                <a:spcPts val="0"/>
              </a:spcAft>
              <a:buNone/>
            </a:pPr>
            <a:r>
              <a:rPr b="1" lang="en" sz="1800">
                <a:solidFill>
                  <a:schemeClr val="dk1"/>
                </a:solidFill>
                <a:latin typeface="Arial"/>
                <a:ea typeface="Arial"/>
                <a:cs typeface="Arial"/>
                <a:sym typeface="Arial"/>
              </a:rPr>
              <a:t>Our vision </a:t>
            </a:r>
            <a:r>
              <a:rPr lang="en" sz="1800">
                <a:solidFill>
                  <a:schemeClr val="dk1"/>
                </a:solidFill>
                <a:latin typeface="Arial"/>
                <a:ea typeface="Arial"/>
                <a:cs typeface="Arial"/>
                <a:sym typeface="Arial"/>
              </a:rPr>
              <a:t>is a Commonwealth – and a nation – where </a:t>
            </a:r>
            <a:r>
              <a:rPr i="1" lang="en" sz="1800">
                <a:solidFill>
                  <a:schemeClr val="dk1"/>
                </a:solidFill>
                <a:latin typeface="Arial"/>
                <a:ea typeface="Arial"/>
                <a:cs typeface="Arial"/>
                <a:sym typeface="Arial"/>
              </a:rPr>
              <a:t>all</a:t>
            </a:r>
            <a:r>
              <a:rPr lang="en" sz="1800">
                <a:solidFill>
                  <a:schemeClr val="dk1"/>
                </a:solidFill>
                <a:latin typeface="Arial"/>
                <a:ea typeface="Arial"/>
                <a:cs typeface="Arial"/>
                <a:sym typeface="Arial"/>
              </a:rPr>
              <a:t> can thrive, no matter where they came from or how they got here, and </a:t>
            </a:r>
            <a:r>
              <a:rPr i="1" lang="en" sz="1800">
                <a:solidFill>
                  <a:schemeClr val="dk1"/>
                </a:solidFill>
                <a:latin typeface="Arial"/>
                <a:ea typeface="Arial"/>
                <a:cs typeface="Arial"/>
                <a:sym typeface="Arial"/>
              </a:rPr>
              <a:t>all</a:t>
            </a:r>
            <a:r>
              <a:rPr lang="en" sz="1800">
                <a:solidFill>
                  <a:schemeClr val="dk1"/>
                </a:solidFill>
                <a:latin typeface="Arial"/>
                <a:ea typeface="Arial"/>
                <a:cs typeface="Arial"/>
                <a:sym typeface="Arial"/>
              </a:rPr>
              <a:t> can fully participate in their community’s social, economic, and civic life.</a:t>
            </a:r>
            <a:endParaRPr sz="1800">
              <a:solidFill>
                <a:schemeClr val="dk1"/>
              </a:solidFill>
              <a:latin typeface="Arial"/>
              <a:ea typeface="Arial"/>
              <a:cs typeface="Arial"/>
              <a:sym typeface="Arial"/>
            </a:endParaRPr>
          </a:p>
          <a:p>
            <a:pPr indent="0" lvl="0" marL="0" rtl="0" algn="ctr">
              <a:lnSpc>
                <a:spcPct val="115000"/>
              </a:lnSpc>
              <a:spcBef>
                <a:spcPts val="0"/>
              </a:spcBef>
              <a:spcAft>
                <a:spcPts val="0"/>
              </a:spcAft>
              <a:buNone/>
            </a:pPr>
            <a:r>
              <a:t/>
            </a:r>
            <a:endParaRPr sz="1200">
              <a:solidFill>
                <a:srgbClr val="C00000"/>
              </a:solidFill>
              <a:latin typeface="Arial"/>
              <a:ea typeface="Arial"/>
              <a:cs typeface="Arial"/>
              <a:sym typeface="Arial"/>
            </a:endParaRPr>
          </a:p>
          <a:p>
            <a:pPr indent="-361950" lvl="0" marL="457200" rtl="0" algn="l">
              <a:lnSpc>
                <a:spcPct val="115000"/>
              </a:lnSpc>
              <a:spcBef>
                <a:spcPts val="0"/>
              </a:spcBef>
              <a:spcAft>
                <a:spcPts val="0"/>
              </a:spcAft>
              <a:buClr>
                <a:srgbClr val="31538F"/>
              </a:buClr>
              <a:buSzPts val="2100"/>
              <a:buFont typeface="Arial"/>
              <a:buChar char="•"/>
            </a:pPr>
            <a:r>
              <a:rPr lang="en">
                <a:solidFill>
                  <a:srgbClr val="31538F"/>
                </a:solidFill>
                <a:latin typeface="Arial"/>
                <a:ea typeface="Arial"/>
                <a:cs typeface="Arial"/>
                <a:sym typeface="Arial"/>
              </a:rPr>
              <a:t>State legislative and budget advocacy</a:t>
            </a:r>
            <a:endParaRPr>
              <a:solidFill>
                <a:srgbClr val="31538F"/>
              </a:solidFill>
              <a:latin typeface="Arial"/>
              <a:ea typeface="Arial"/>
              <a:cs typeface="Arial"/>
              <a:sym typeface="Arial"/>
            </a:endParaRPr>
          </a:p>
          <a:p>
            <a:pPr indent="-361950" lvl="0" marL="457200" rtl="0" algn="l">
              <a:lnSpc>
                <a:spcPct val="115000"/>
              </a:lnSpc>
              <a:spcBef>
                <a:spcPts val="0"/>
              </a:spcBef>
              <a:spcAft>
                <a:spcPts val="0"/>
              </a:spcAft>
              <a:buClr>
                <a:srgbClr val="31538F"/>
              </a:buClr>
              <a:buSzPts val="2100"/>
              <a:buFont typeface="Arial"/>
              <a:buChar char="•"/>
            </a:pPr>
            <a:r>
              <a:rPr lang="en">
                <a:solidFill>
                  <a:srgbClr val="31538F"/>
                </a:solidFill>
                <a:latin typeface="Arial"/>
                <a:ea typeface="Arial"/>
                <a:cs typeface="Arial"/>
                <a:sym typeface="Arial"/>
              </a:rPr>
              <a:t>Federal advocacy</a:t>
            </a:r>
            <a:endParaRPr>
              <a:solidFill>
                <a:srgbClr val="31538F"/>
              </a:solidFill>
              <a:latin typeface="Arial"/>
              <a:ea typeface="Arial"/>
              <a:cs typeface="Arial"/>
              <a:sym typeface="Arial"/>
            </a:endParaRPr>
          </a:p>
          <a:p>
            <a:pPr indent="-361950" lvl="0" marL="457200" rtl="0" algn="l">
              <a:lnSpc>
                <a:spcPct val="115000"/>
              </a:lnSpc>
              <a:spcBef>
                <a:spcPts val="0"/>
              </a:spcBef>
              <a:spcAft>
                <a:spcPts val="0"/>
              </a:spcAft>
              <a:buClr>
                <a:srgbClr val="31538F"/>
              </a:buClr>
              <a:buSzPts val="2100"/>
              <a:buFont typeface="Arial"/>
              <a:buChar char="•"/>
            </a:pPr>
            <a:r>
              <a:rPr lang="en">
                <a:solidFill>
                  <a:srgbClr val="31538F"/>
                </a:solidFill>
                <a:latin typeface="Arial"/>
                <a:ea typeface="Arial"/>
                <a:cs typeface="Arial"/>
                <a:sym typeface="Arial"/>
              </a:rPr>
              <a:t>Training &amp; capacity building</a:t>
            </a:r>
            <a:endParaRPr>
              <a:solidFill>
                <a:srgbClr val="31538F"/>
              </a:solidFill>
              <a:latin typeface="Arial"/>
              <a:ea typeface="Arial"/>
              <a:cs typeface="Arial"/>
              <a:sym typeface="Arial"/>
            </a:endParaRPr>
          </a:p>
          <a:p>
            <a:pPr indent="-361950" lvl="0" marL="457200" rtl="0" algn="l">
              <a:lnSpc>
                <a:spcPct val="115000"/>
              </a:lnSpc>
              <a:spcBef>
                <a:spcPts val="0"/>
              </a:spcBef>
              <a:spcAft>
                <a:spcPts val="0"/>
              </a:spcAft>
              <a:buClr>
                <a:srgbClr val="31538F"/>
              </a:buClr>
              <a:buSzPts val="2100"/>
              <a:buFont typeface="Arial"/>
              <a:buChar char="•"/>
            </a:pPr>
            <a:r>
              <a:rPr lang="en">
                <a:solidFill>
                  <a:srgbClr val="31538F"/>
                </a:solidFill>
                <a:latin typeface="Arial"/>
                <a:ea typeface="Arial"/>
                <a:cs typeface="Arial"/>
                <a:sym typeface="Arial"/>
              </a:rPr>
              <a:t>Immigration helpline &amp; MACI program</a:t>
            </a:r>
            <a:endParaRPr>
              <a:solidFill>
                <a:srgbClr val="31538F"/>
              </a:solidFill>
              <a:latin typeface="Arial"/>
              <a:ea typeface="Arial"/>
              <a:cs typeface="Arial"/>
              <a:sym typeface="Arial"/>
            </a:endParaRPr>
          </a:p>
        </p:txBody>
      </p:sp>
      <p:pic>
        <p:nvPicPr>
          <p:cNvPr descr="beth.jpg" id="133" name="Google Shape;133;p20"/>
          <p:cNvPicPr preferRelativeResize="0"/>
          <p:nvPr/>
        </p:nvPicPr>
        <p:blipFill rotWithShape="1">
          <a:blip r:embed="rId3">
            <a:alphaModFix/>
          </a:blip>
          <a:srcRect b="0" l="0" r="0" t="0"/>
          <a:stretch/>
        </p:blipFill>
        <p:spPr>
          <a:xfrm>
            <a:off x="5274083" y="1212226"/>
            <a:ext cx="3673368" cy="2719048"/>
          </a:xfrm>
          <a:prstGeom prst="rect">
            <a:avLst/>
          </a:prstGeom>
          <a:noFill/>
          <a:ln>
            <a:noFill/>
          </a:ln>
        </p:spPr>
      </p:pic>
      <p:sp>
        <p:nvSpPr>
          <p:cNvPr id="134" name="Google Shape;134;p2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Roboto"/>
              <a:buNone/>
            </a:pPr>
            <a:r>
              <a:rPr lang="en"/>
              <a:t>Quick Overview of Immigration Enforcement</a:t>
            </a:r>
            <a:endParaRPr/>
          </a:p>
        </p:txBody>
      </p:sp>
      <p:sp>
        <p:nvSpPr>
          <p:cNvPr id="141" name="Google Shape;141;p21"/>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2"/>
          <p:cNvSpPr txBox="1"/>
          <p:nvPr>
            <p:ph type="title"/>
          </p:nvPr>
        </p:nvSpPr>
        <p:spPr>
          <a:xfrm>
            <a:off x="628650" y="224425"/>
            <a:ext cx="6892800" cy="72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What does immigration enforcement look like?</a:t>
            </a:r>
            <a:endParaRPr/>
          </a:p>
        </p:txBody>
      </p:sp>
      <p:pic>
        <p:nvPicPr>
          <p:cNvPr id="147" name="Google Shape;147;p22"/>
          <p:cNvPicPr preferRelativeResize="0"/>
          <p:nvPr/>
        </p:nvPicPr>
        <p:blipFill>
          <a:blip r:embed="rId3">
            <a:alphaModFix/>
          </a:blip>
          <a:stretch>
            <a:fillRect/>
          </a:stretch>
        </p:blipFill>
        <p:spPr>
          <a:xfrm>
            <a:off x="5636813" y="1140175"/>
            <a:ext cx="2457450" cy="1857375"/>
          </a:xfrm>
          <a:prstGeom prst="rect">
            <a:avLst/>
          </a:prstGeom>
          <a:noFill/>
          <a:ln>
            <a:noFill/>
          </a:ln>
        </p:spPr>
      </p:pic>
      <p:pic>
        <p:nvPicPr>
          <p:cNvPr id="148" name="Google Shape;148;p22"/>
          <p:cNvPicPr preferRelativeResize="0"/>
          <p:nvPr/>
        </p:nvPicPr>
        <p:blipFill rotWithShape="1">
          <a:blip r:embed="rId4">
            <a:alphaModFix/>
          </a:blip>
          <a:srcRect b="0" l="0" r="46211" t="0"/>
          <a:stretch/>
        </p:blipFill>
        <p:spPr>
          <a:xfrm>
            <a:off x="793398" y="1197600"/>
            <a:ext cx="1979446" cy="1878500"/>
          </a:xfrm>
          <a:prstGeom prst="rect">
            <a:avLst/>
          </a:prstGeom>
          <a:noFill/>
          <a:ln>
            <a:noFill/>
          </a:ln>
        </p:spPr>
      </p:pic>
      <p:pic>
        <p:nvPicPr>
          <p:cNvPr id="149" name="Google Shape;149;p22"/>
          <p:cNvPicPr preferRelativeResize="0"/>
          <p:nvPr/>
        </p:nvPicPr>
        <p:blipFill>
          <a:blip r:embed="rId5">
            <a:alphaModFix/>
          </a:blip>
          <a:stretch>
            <a:fillRect/>
          </a:stretch>
        </p:blipFill>
        <p:spPr>
          <a:xfrm>
            <a:off x="3255332" y="1176450"/>
            <a:ext cx="1788993" cy="1821104"/>
          </a:xfrm>
          <a:prstGeom prst="rect">
            <a:avLst/>
          </a:prstGeom>
          <a:noFill/>
          <a:ln>
            <a:noFill/>
          </a:ln>
        </p:spPr>
      </p:pic>
      <p:sp>
        <p:nvSpPr>
          <p:cNvPr id="150" name="Google Shape;150;p2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descr="Screenshot 2025-03-31 at 5.09.43 PM.png" id="151" name="Google Shape;151;p22"/>
          <p:cNvPicPr preferRelativeResize="0"/>
          <p:nvPr/>
        </p:nvPicPr>
        <p:blipFill rotWithShape="1">
          <a:blip r:embed="rId6">
            <a:alphaModFix/>
          </a:blip>
          <a:srcRect b="0" l="23274" r="26803" t="25423"/>
          <a:stretch/>
        </p:blipFill>
        <p:spPr>
          <a:xfrm>
            <a:off x="1434900" y="3162675"/>
            <a:ext cx="2226151" cy="1878499"/>
          </a:xfrm>
          <a:prstGeom prst="rect">
            <a:avLst/>
          </a:prstGeom>
          <a:noFill/>
          <a:ln>
            <a:noFill/>
          </a:ln>
        </p:spPr>
      </p:pic>
      <p:pic>
        <p:nvPicPr>
          <p:cNvPr id="152" name="Google Shape;152;p22"/>
          <p:cNvPicPr preferRelativeResize="0"/>
          <p:nvPr/>
        </p:nvPicPr>
        <p:blipFill rotWithShape="1">
          <a:blip r:embed="rId7">
            <a:alphaModFix/>
          </a:blip>
          <a:srcRect b="12153" l="0" r="0" t="11842"/>
          <a:stretch/>
        </p:blipFill>
        <p:spPr>
          <a:xfrm>
            <a:off x="4703400" y="3182721"/>
            <a:ext cx="2396012" cy="1821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3"/>
          <p:cNvSpPr txBox="1"/>
          <p:nvPr>
            <p:ph type="title"/>
          </p:nvPr>
        </p:nvSpPr>
        <p:spPr>
          <a:xfrm>
            <a:off x="643079" y="263110"/>
            <a:ext cx="6574200" cy="5160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3A71AB"/>
              </a:buClr>
              <a:buSzPts val="2700"/>
              <a:buFont typeface="Roboto"/>
              <a:buNone/>
            </a:pPr>
            <a:r>
              <a:rPr b="1" lang="en" sz="2700"/>
              <a:t>How People May </a:t>
            </a:r>
            <a:r>
              <a:rPr lang="en" sz="2700"/>
              <a:t>C</a:t>
            </a:r>
            <a:r>
              <a:rPr b="1" lang="en" sz="2700"/>
              <a:t>ome into Contact with Immigration </a:t>
            </a:r>
            <a:r>
              <a:rPr lang="en" sz="2700"/>
              <a:t>E</a:t>
            </a:r>
            <a:r>
              <a:rPr b="1" lang="en" sz="2700"/>
              <a:t>nforcement</a:t>
            </a:r>
            <a:endParaRPr/>
          </a:p>
        </p:txBody>
      </p:sp>
      <p:sp>
        <p:nvSpPr>
          <p:cNvPr id="159" name="Google Shape;159;p23"/>
          <p:cNvSpPr txBox="1"/>
          <p:nvPr>
            <p:ph idx="1" type="body"/>
          </p:nvPr>
        </p:nvSpPr>
        <p:spPr>
          <a:xfrm>
            <a:off x="727900" y="1420038"/>
            <a:ext cx="8471100" cy="3263400"/>
          </a:xfrm>
          <a:prstGeom prst="rect">
            <a:avLst/>
          </a:prstGeom>
          <a:noFill/>
          <a:ln>
            <a:noFill/>
          </a:ln>
        </p:spPr>
        <p:txBody>
          <a:bodyPr anchorCtr="0" anchor="t" bIns="34275" lIns="68575" spcFirstLastPara="1" rIns="68575" wrap="square" tIns="34275">
            <a:noAutofit/>
          </a:bodyPr>
          <a:lstStyle/>
          <a:p>
            <a:pPr indent="-330200" lvl="0" marL="342900" rtl="0" algn="l">
              <a:lnSpc>
                <a:spcPct val="100000"/>
              </a:lnSpc>
              <a:spcBef>
                <a:spcPts val="80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Contact with the criminal system </a:t>
            </a:r>
            <a:endParaRPr sz="2600">
              <a:solidFill>
                <a:schemeClr val="dk1"/>
              </a:solidFill>
              <a:latin typeface="Calibri"/>
              <a:ea typeface="Calibri"/>
              <a:cs typeface="Calibri"/>
              <a:sym typeface="Calibri"/>
            </a:endParaRPr>
          </a:p>
          <a:p>
            <a:pPr indent="-317500" lvl="1" marL="685800" rtl="0" algn="l">
              <a:lnSpc>
                <a:spcPct val="100000"/>
              </a:lnSpc>
              <a:spcBef>
                <a:spcPts val="0"/>
              </a:spcBef>
              <a:spcAft>
                <a:spcPts val="0"/>
              </a:spcAft>
              <a:buClr>
                <a:schemeClr val="dk1"/>
              </a:buClr>
              <a:buSzPts val="2400"/>
              <a:buFont typeface="Calibri"/>
              <a:buChar char="○"/>
            </a:pPr>
            <a:r>
              <a:rPr lang="en" sz="2400">
                <a:solidFill>
                  <a:schemeClr val="dk1"/>
                </a:solidFill>
              </a:rPr>
              <a:t>ICE presence after arrest</a:t>
            </a:r>
            <a:endParaRPr sz="2400">
              <a:solidFill>
                <a:schemeClr val="dk1"/>
              </a:solidFill>
            </a:endParaRPr>
          </a:p>
          <a:p>
            <a:pPr indent="-317500" lvl="1" marL="685800" rtl="0" algn="l">
              <a:lnSpc>
                <a:spcPct val="100000"/>
              </a:lnSpc>
              <a:spcBef>
                <a:spcPts val="0"/>
              </a:spcBef>
              <a:spcAft>
                <a:spcPts val="0"/>
              </a:spcAft>
              <a:buClr>
                <a:schemeClr val="dk1"/>
              </a:buClr>
              <a:buSzPts val="2400"/>
              <a:buFont typeface="Calibri"/>
              <a:buChar char="○"/>
            </a:pPr>
            <a:r>
              <a:rPr lang="en" sz="2400">
                <a:solidFill>
                  <a:schemeClr val="dk1"/>
                </a:solidFill>
              </a:rPr>
              <a:t>ICE presence in and outside criminal courts</a:t>
            </a:r>
            <a:endParaRPr sz="2400">
              <a:solidFill>
                <a:schemeClr val="dk1"/>
              </a:solidFill>
            </a:endParaRPr>
          </a:p>
          <a:p>
            <a:pPr indent="-330200" lvl="0" marL="342900" rtl="0" algn="l">
              <a:lnSpc>
                <a:spcPct val="100000"/>
              </a:lnSpc>
              <a:spcBef>
                <a:spcPts val="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Applying for a benefit at USCIS, especially while having a removal order or criminal charge</a:t>
            </a:r>
            <a:endParaRPr sz="2600">
              <a:solidFill>
                <a:schemeClr val="dk1"/>
              </a:solidFill>
              <a:latin typeface="Calibri"/>
              <a:ea typeface="Calibri"/>
              <a:cs typeface="Calibri"/>
              <a:sym typeface="Calibri"/>
            </a:endParaRPr>
          </a:p>
          <a:p>
            <a:pPr indent="-330200" lvl="0" marL="342900" rtl="0" algn="l">
              <a:lnSpc>
                <a:spcPct val="100000"/>
              </a:lnSpc>
              <a:spcBef>
                <a:spcPts val="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Green card and visa holders returning from travel</a:t>
            </a:r>
            <a:endParaRPr sz="2600">
              <a:solidFill>
                <a:schemeClr val="dk1"/>
              </a:solidFill>
              <a:latin typeface="Calibri"/>
              <a:ea typeface="Calibri"/>
              <a:cs typeface="Calibri"/>
              <a:sym typeface="Calibri"/>
            </a:endParaRPr>
          </a:p>
          <a:p>
            <a:pPr indent="-330200" lvl="0" marL="342900" rtl="0" algn="l">
              <a:lnSpc>
                <a:spcPct val="100000"/>
              </a:lnSpc>
              <a:spcBef>
                <a:spcPts val="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Raids &amp; targeted enforcement</a:t>
            </a:r>
            <a:endParaRPr sz="2600">
              <a:solidFill>
                <a:schemeClr val="dk1"/>
              </a:solidFill>
              <a:latin typeface="Calibri"/>
              <a:ea typeface="Calibri"/>
              <a:cs typeface="Calibri"/>
              <a:sym typeface="Calibri"/>
            </a:endParaRPr>
          </a:p>
        </p:txBody>
      </p:sp>
      <p:sp>
        <p:nvSpPr>
          <p:cNvPr id="160" name="Google Shape;160;p2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4"/>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485775" lvl="0" marL="457200" rtl="0" algn="l">
              <a:lnSpc>
                <a:spcPct val="90000"/>
              </a:lnSpc>
              <a:spcBef>
                <a:spcPts val="0"/>
              </a:spcBef>
              <a:spcAft>
                <a:spcPts val="0"/>
              </a:spcAft>
              <a:buSzPct val="100000"/>
              <a:buAutoNum type="arabicPeriod"/>
            </a:pPr>
            <a:r>
              <a:rPr lang="en"/>
              <a:t>Know Your (and Everyone’s) Rights</a:t>
            </a:r>
            <a:endParaRPr/>
          </a:p>
        </p:txBody>
      </p:sp>
      <p:sp>
        <p:nvSpPr>
          <p:cNvPr id="167" name="Google Shape;167;p24"/>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564435" y="423635"/>
            <a:ext cx="3751500" cy="516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Basic Rights</a:t>
            </a:r>
            <a:endParaRPr/>
          </a:p>
        </p:txBody>
      </p:sp>
      <p:sp>
        <p:nvSpPr>
          <p:cNvPr id="173" name="Google Shape;173;p25"/>
          <p:cNvSpPr txBox="1"/>
          <p:nvPr>
            <p:ph idx="1" type="body"/>
          </p:nvPr>
        </p:nvSpPr>
        <p:spPr>
          <a:xfrm>
            <a:off x="471500" y="1299450"/>
            <a:ext cx="8290200" cy="2895300"/>
          </a:xfrm>
          <a:prstGeom prst="rect">
            <a:avLst/>
          </a:prstGeom>
          <a:noFill/>
          <a:ln>
            <a:noFill/>
          </a:ln>
        </p:spPr>
        <p:txBody>
          <a:bodyPr anchorCtr="0" anchor="t" bIns="34275" lIns="68575" spcFirstLastPara="1" rIns="68575" wrap="square" tIns="34275">
            <a:normAutofit/>
          </a:bodyPr>
          <a:lstStyle/>
          <a:p>
            <a:pPr indent="-158750" lvl="0" marL="177800" rtl="0" algn="l">
              <a:lnSpc>
                <a:spcPct val="100000"/>
              </a:lnSpc>
              <a:spcBef>
                <a:spcPts val="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Everyone living in the U.S. has certain basic rights under the U.S. Constitution, regardless of immigration status</a:t>
            </a:r>
            <a:endParaRPr sz="1800">
              <a:solidFill>
                <a:schemeClr val="dk1"/>
              </a:solidFill>
              <a:latin typeface="Calibri"/>
              <a:ea typeface="Calibri"/>
              <a:cs typeface="Calibri"/>
              <a:sym typeface="Calibri"/>
            </a:endParaRPr>
          </a:p>
          <a:p>
            <a:pPr indent="0" lvl="0" marL="0" rtl="0" algn="l">
              <a:lnSpc>
                <a:spcPct val="100000"/>
              </a:lnSpc>
              <a:spcBef>
                <a:spcPts val="800"/>
              </a:spcBef>
              <a:spcAft>
                <a:spcPts val="0"/>
              </a:spcAft>
              <a:buClr>
                <a:srgbClr val="C12530"/>
              </a:buClr>
              <a:buSzPts val="2800"/>
              <a:buNone/>
            </a:pPr>
            <a:r>
              <a:t/>
            </a:r>
            <a:endParaRPr sz="2500">
              <a:solidFill>
                <a:schemeClr val="dk1"/>
              </a:solidFill>
              <a:latin typeface="Calibri"/>
              <a:ea typeface="Calibri"/>
              <a:cs typeface="Calibri"/>
              <a:sym typeface="Calibri"/>
            </a:endParaRPr>
          </a:p>
          <a:p>
            <a:pPr indent="-158750" lvl="0" marL="177800" rtl="0" algn="l">
              <a:lnSpc>
                <a:spcPct val="100000"/>
              </a:lnSpc>
              <a:spcBef>
                <a:spcPts val="800"/>
              </a:spcBef>
              <a:spcAft>
                <a:spcPts val="0"/>
              </a:spcAft>
              <a:buClr>
                <a:schemeClr val="dk1"/>
              </a:buClr>
              <a:buSzPts val="2500"/>
              <a:buFont typeface="Calibri"/>
              <a:buChar char="•"/>
            </a:pPr>
            <a:r>
              <a:rPr lang="en" sz="2500">
                <a:solidFill>
                  <a:schemeClr val="dk1"/>
                </a:solidFill>
                <a:latin typeface="Calibri"/>
                <a:ea typeface="Calibri"/>
                <a:cs typeface="Calibri"/>
                <a:sym typeface="Calibri"/>
              </a:rPr>
              <a:t>It is important to assert these rights when safe to do so</a:t>
            </a:r>
            <a:endParaRPr sz="1800">
              <a:solidFill>
                <a:schemeClr val="dk1"/>
              </a:solidFill>
              <a:latin typeface="Calibri"/>
              <a:ea typeface="Calibri"/>
              <a:cs typeface="Calibri"/>
              <a:sym typeface="Calibri"/>
            </a:endParaRPr>
          </a:p>
        </p:txBody>
      </p:sp>
      <p:pic>
        <p:nvPicPr>
          <p:cNvPr id="174" name="Google Shape;174;p25"/>
          <p:cNvPicPr preferRelativeResize="0"/>
          <p:nvPr/>
        </p:nvPicPr>
        <p:blipFill rotWithShape="1">
          <a:blip r:embed="rId3">
            <a:alphaModFix/>
          </a:blip>
          <a:srcRect b="0" l="0" r="0" t="0"/>
          <a:stretch/>
        </p:blipFill>
        <p:spPr>
          <a:xfrm>
            <a:off x="6071025" y="3111926"/>
            <a:ext cx="2828475" cy="1929000"/>
          </a:xfrm>
          <a:prstGeom prst="rect">
            <a:avLst/>
          </a:prstGeom>
          <a:noFill/>
          <a:ln>
            <a:noFill/>
          </a:ln>
        </p:spPr>
      </p:pic>
      <p:sp>
        <p:nvSpPr>
          <p:cNvPr id="175" name="Google Shape;175;p25"/>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6"/>
          <p:cNvSpPr txBox="1"/>
          <p:nvPr>
            <p:ph type="title"/>
          </p:nvPr>
        </p:nvSpPr>
        <p:spPr>
          <a:xfrm>
            <a:off x="471488" y="325753"/>
            <a:ext cx="2813700" cy="387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3A71AB"/>
              </a:buClr>
              <a:buSzPct val="100000"/>
              <a:buFont typeface="Roboto"/>
              <a:buNone/>
            </a:pPr>
            <a:r>
              <a:rPr lang="en" sz="3000"/>
              <a:t>Rights Card</a:t>
            </a:r>
            <a:endParaRPr/>
          </a:p>
        </p:txBody>
      </p:sp>
      <p:sp>
        <p:nvSpPr>
          <p:cNvPr id="181" name="Google Shape;181;p26"/>
          <p:cNvSpPr txBox="1"/>
          <p:nvPr>
            <p:ph idx="1" type="body"/>
          </p:nvPr>
        </p:nvSpPr>
        <p:spPr>
          <a:xfrm>
            <a:off x="171242" y="1230695"/>
            <a:ext cx="4869600" cy="3769200"/>
          </a:xfrm>
          <a:prstGeom prst="rect">
            <a:avLst/>
          </a:prstGeom>
          <a:noFill/>
          <a:ln>
            <a:noFill/>
          </a:ln>
        </p:spPr>
        <p:txBody>
          <a:bodyPr anchorCtr="0" anchor="t" bIns="34275" lIns="68575" spcFirstLastPara="1" rIns="68575" wrap="square" tIns="34275">
            <a:normAutofit/>
          </a:bodyPr>
          <a:lstStyle/>
          <a:p>
            <a:pPr indent="-323850" lvl="0" marL="342900" rtl="0" algn="l">
              <a:lnSpc>
                <a:spcPct val="100000"/>
              </a:lnSpc>
              <a:spcBef>
                <a:spcPts val="800"/>
              </a:spcBef>
              <a:spcAft>
                <a:spcPts val="0"/>
              </a:spcAft>
              <a:buSzPts val="2500"/>
              <a:buChar char="•"/>
            </a:pPr>
            <a:r>
              <a:rPr lang="en" sz="2500">
                <a:solidFill>
                  <a:schemeClr val="dk1"/>
                </a:solidFill>
                <a:latin typeface="Calibri"/>
                <a:ea typeface="Calibri"/>
                <a:cs typeface="Calibri"/>
                <a:sym typeface="Calibri"/>
              </a:rPr>
              <a:t>Asserting the </a:t>
            </a:r>
            <a:r>
              <a:rPr b="1" lang="en" sz="2500">
                <a:solidFill>
                  <a:schemeClr val="dk1"/>
                </a:solidFill>
                <a:latin typeface="Calibri"/>
                <a:ea typeface="Calibri"/>
                <a:cs typeface="Calibri"/>
                <a:sym typeface="Calibri"/>
              </a:rPr>
              <a:t>right to remain silent </a:t>
            </a:r>
            <a:r>
              <a:rPr lang="en" sz="2500">
                <a:solidFill>
                  <a:schemeClr val="dk1"/>
                </a:solidFill>
                <a:latin typeface="Calibri"/>
                <a:ea typeface="Calibri"/>
                <a:cs typeface="Calibri"/>
                <a:sym typeface="Calibri"/>
              </a:rPr>
              <a:t>can be difficult.</a:t>
            </a:r>
            <a:endParaRPr sz="2500">
              <a:solidFill>
                <a:schemeClr val="dk1"/>
              </a:solidFill>
              <a:latin typeface="Calibri"/>
              <a:ea typeface="Calibri"/>
              <a:cs typeface="Calibri"/>
              <a:sym typeface="Calibri"/>
            </a:endParaRPr>
          </a:p>
          <a:p>
            <a:pPr indent="0" lvl="0" marL="342900" rtl="0" algn="l">
              <a:lnSpc>
                <a:spcPct val="100000"/>
              </a:lnSpc>
              <a:spcBef>
                <a:spcPts val="800"/>
              </a:spcBef>
              <a:spcAft>
                <a:spcPts val="0"/>
              </a:spcAft>
              <a:buNone/>
            </a:pPr>
            <a:r>
              <a:t/>
            </a:r>
            <a:endParaRPr sz="2500">
              <a:solidFill>
                <a:schemeClr val="dk1"/>
              </a:solidFill>
              <a:latin typeface="Calibri"/>
              <a:ea typeface="Calibri"/>
              <a:cs typeface="Calibri"/>
              <a:sym typeface="Calibri"/>
            </a:endParaRPr>
          </a:p>
          <a:p>
            <a:pPr indent="-323850" lvl="0" marL="342900" rtl="0" algn="l">
              <a:lnSpc>
                <a:spcPct val="100000"/>
              </a:lnSpc>
              <a:spcBef>
                <a:spcPts val="800"/>
              </a:spcBef>
              <a:spcAft>
                <a:spcPts val="0"/>
              </a:spcAft>
              <a:buSzPts val="2500"/>
              <a:buFont typeface="Calibri"/>
              <a:buChar char="•"/>
            </a:pPr>
            <a:r>
              <a:rPr lang="en" sz="2500">
                <a:solidFill>
                  <a:schemeClr val="dk1"/>
                </a:solidFill>
                <a:latin typeface="Calibri"/>
                <a:ea typeface="Calibri"/>
                <a:cs typeface="Calibri"/>
                <a:sym typeface="Calibri"/>
              </a:rPr>
              <a:t>It’s helpful for people to have a rights card in their wallets that they can reference. </a:t>
            </a:r>
            <a:endParaRPr sz="2500">
              <a:solidFill>
                <a:schemeClr val="dk1"/>
              </a:solidFill>
              <a:latin typeface="Calibri"/>
              <a:ea typeface="Calibri"/>
              <a:cs typeface="Calibri"/>
              <a:sym typeface="Calibri"/>
            </a:endParaRPr>
          </a:p>
        </p:txBody>
      </p:sp>
      <p:pic>
        <p:nvPicPr>
          <p:cNvPr id="182" name="Google Shape;182;p26"/>
          <p:cNvPicPr preferRelativeResize="0"/>
          <p:nvPr/>
        </p:nvPicPr>
        <p:blipFill rotWithShape="1">
          <a:blip r:embed="rId3">
            <a:alphaModFix/>
          </a:blip>
          <a:srcRect b="0" l="0" r="0" t="0"/>
          <a:stretch/>
        </p:blipFill>
        <p:spPr>
          <a:xfrm>
            <a:off x="5177395" y="1454247"/>
            <a:ext cx="3731516" cy="2350855"/>
          </a:xfrm>
          <a:prstGeom prst="rect">
            <a:avLst/>
          </a:prstGeom>
          <a:noFill/>
          <a:ln>
            <a:noFill/>
          </a:ln>
        </p:spPr>
      </p:pic>
      <p:sp>
        <p:nvSpPr>
          <p:cNvPr id="183" name="Google Shape;183;p2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7"/>
          <p:cNvSpPr txBox="1"/>
          <p:nvPr>
            <p:ph type="title"/>
          </p:nvPr>
        </p:nvSpPr>
        <p:spPr>
          <a:xfrm>
            <a:off x="628650" y="434325"/>
            <a:ext cx="78867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When does immigration need a warrant?</a:t>
            </a:r>
            <a:endParaRPr/>
          </a:p>
        </p:txBody>
      </p:sp>
      <p:sp>
        <p:nvSpPr>
          <p:cNvPr id="189" name="Google Shape;189;p27"/>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381000" lvl="0" marL="457200" rtl="0" algn="l">
              <a:spcBef>
                <a:spcPts val="80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ICE needs a </a:t>
            </a:r>
            <a:r>
              <a:rPr lang="en" sz="2400" u="sng">
                <a:solidFill>
                  <a:schemeClr val="dk1"/>
                </a:solidFill>
                <a:latin typeface="Calibri"/>
                <a:ea typeface="Calibri"/>
                <a:cs typeface="Calibri"/>
                <a:sym typeface="Calibri"/>
              </a:rPr>
              <a:t>judicial warrant</a:t>
            </a:r>
            <a:r>
              <a:rPr lang="en" sz="2400">
                <a:solidFill>
                  <a:schemeClr val="dk1"/>
                </a:solidFill>
                <a:latin typeface="Calibri"/>
                <a:ea typeface="Calibri"/>
                <a:cs typeface="Calibri"/>
                <a:sym typeface="Calibri"/>
              </a:rPr>
              <a:t> to:</a:t>
            </a:r>
            <a:endParaRPr sz="2400">
              <a:solidFill>
                <a:schemeClr val="dk1"/>
              </a:solidFill>
              <a:latin typeface="Calibri"/>
              <a:ea typeface="Calibri"/>
              <a:cs typeface="Calibri"/>
              <a:sym typeface="Calibri"/>
            </a:endParaRPr>
          </a:p>
          <a:p>
            <a:pPr indent="-361950" lvl="1" marL="914400" rtl="0" algn="l">
              <a:spcBef>
                <a:spcPts val="0"/>
              </a:spcBef>
              <a:spcAft>
                <a:spcPts val="0"/>
              </a:spcAft>
              <a:buClr>
                <a:schemeClr val="dk1"/>
              </a:buClr>
              <a:buSzPts val="2100"/>
              <a:buFont typeface="Calibri"/>
              <a:buChar char="•"/>
            </a:pPr>
            <a:r>
              <a:rPr lang="en" sz="2100">
                <a:solidFill>
                  <a:schemeClr val="dk1"/>
                </a:solidFill>
              </a:rPr>
              <a:t>Enter someone’s home </a:t>
            </a:r>
            <a:endParaRPr sz="2100">
              <a:solidFill>
                <a:schemeClr val="dk1"/>
              </a:solidFill>
            </a:endParaRPr>
          </a:p>
          <a:p>
            <a:pPr indent="-361950" lvl="1" marL="914400" rtl="0" algn="l">
              <a:spcBef>
                <a:spcPts val="0"/>
              </a:spcBef>
              <a:spcAft>
                <a:spcPts val="0"/>
              </a:spcAft>
              <a:buClr>
                <a:schemeClr val="dk1"/>
              </a:buClr>
              <a:buSzPts val="2100"/>
              <a:buFont typeface="Calibri"/>
              <a:buChar char="•"/>
            </a:pPr>
            <a:r>
              <a:rPr lang="en" sz="2100">
                <a:solidFill>
                  <a:schemeClr val="dk1"/>
                </a:solidFill>
              </a:rPr>
              <a:t>Enter a private space</a:t>
            </a:r>
            <a:endParaRPr sz="2100">
              <a:solidFill>
                <a:schemeClr val="dk1"/>
              </a:solidFill>
            </a:endParaRPr>
          </a:p>
          <a:p>
            <a:pPr indent="0" lvl="0" marL="914400" rtl="0" algn="l">
              <a:spcBef>
                <a:spcPts val="800"/>
              </a:spcBef>
              <a:spcAft>
                <a:spcPts val="0"/>
              </a:spcAft>
              <a:buNone/>
            </a:pPr>
            <a:r>
              <a:t/>
            </a:r>
            <a:endParaRPr sz="2100">
              <a:solidFill>
                <a:schemeClr val="dk1"/>
              </a:solidFill>
              <a:latin typeface="Calibri"/>
              <a:ea typeface="Calibri"/>
              <a:cs typeface="Calibri"/>
              <a:sym typeface="Calibri"/>
            </a:endParaRPr>
          </a:p>
          <a:p>
            <a:pPr indent="-381000" lvl="0" marL="457200" rtl="0" algn="l">
              <a:spcBef>
                <a:spcPts val="80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ICE </a:t>
            </a:r>
            <a:r>
              <a:rPr lang="en" sz="2400" u="sng">
                <a:solidFill>
                  <a:schemeClr val="dk1"/>
                </a:solidFill>
                <a:latin typeface="Calibri"/>
                <a:ea typeface="Calibri"/>
                <a:cs typeface="Calibri"/>
                <a:sym typeface="Calibri"/>
              </a:rPr>
              <a:t>does not</a:t>
            </a:r>
            <a:r>
              <a:rPr lang="en" sz="2400">
                <a:solidFill>
                  <a:schemeClr val="dk1"/>
                </a:solidFill>
                <a:latin typeface="Calibri"/>
                <a:ea typeface="Calibri"/>
                <a:cs typeface="Calibri"/>
                <a:sym typeface="Calibri"/>
              </a:rPr>
              <a:t> need a judicial warrant to arrest someone in a </a:t>
            </a:r>
            <a:r>
              <a:rPr lang="en" sz="2400" u="sng">
                <a:solidFill>
                  <a:schemeClr val="dk1"/>
                </a:solidFill>
                <a:latin typeface="Calibri"/>
                <a:ea typeface="Calibri"/>
                <a:cs typeface="Calibri"/>
                <a:sym typeface="Calibri"/>
              </a:rPr>
              <a:t>public place</a:t>
            </a:r>
            <a:r>
              <a:rPr lang="en" sz="2400">
                <a:solidFill>
                  <a:schemeClr val="dk1"/>
                </a:solidFill>
                <a:latin typeface="Calibri"/>
                <a:ea typeface="Calibri"/>
                <a:cs typeface="Calibri"/>
                <a:sym typeface="Calibri"/>
              </a:rPr>
              <a:t> (including in a car) if:</a:t>
            </a:r>
            <a:endParaRPr sz="2400">
              <a:solidFill>
                <a:schemeClr val="dk1"/>
              </a:solidFill>
              <a:latin typeface="Calibri"/>
              <a:ea typeface="Calibri"/>
              <a:cs typeface="Calibri"/>
              <a:sym typeface="Calibri"/>
            </a:endParaRPr>
          </a:p>
          <a:p>
            <a:pPr indent="-361950" lvl="1" marL="914400" rtl="0" algn="l">
              <a:spcBef>
                <a:spcPts val="0"/>
              </a:spcBef>
              <a:spcAft>
                <a:spcPts val="0"/>
              </a:spcAft>
              <a:buClr>
                <a:schemeClr val="dk1"/>
              </a:buClr>
              <a:buSzPts val="2100"/>
              <a:buFont typeface="Calibri"/>
              <a:buChar char="•"/>
            </a:pPr>
            <a:r>
              <a:rPr lang="en" sz="2100">
                <a:solidFill>
                  <a:schemeClr val="dk1"/>
                </a:solidFill>
              </a:rPr>
              <a:t>they have an administrative warrant </a:t>
            </a:r>
            <a:r>
              <a:rPr b="1" lang="en" sz="2100">
                <a:solidFill>
                  <a:schemeClr val="dk1"/>
                </a:solidFill>
              </a:rPr>
              <a:t>or</a:t>
            </a:r>
            <a:r>
              <a:rPr lang="en" sz="2100">
                <a:solidFill>
                  <a:schemeClr val="dk1"/>
                </a:solidFill>
              </a:rPr>
              <a:t> </a:t>
            </a:r>
            <a:endParaRPr sz="2100">
              <a:solidFill>
                <a:schemeClr val="dk1"/>
              </a:solidFill>
            </a:endParaRPr>
          </a:p>
          <a:p>
            <a:pPr indent="-361950" lvl="1" marL="914400" rtl="0" algn="l">
              <a:spcBef>
                <a:spcPts val="0"/>
              </a:spcBef>
              <a:spcAft>
                <a:spcPts val="0"/>
              </a:spcAft>
              <a:buClr>
                <a:schemeClr val="dk1"/>
              </a:buClr>
              <a:buSzPts val="2100"/>
              <a:buFont typeface="Calibri"/>
              <a:buChar char="•"/>
            </a:pPr>
            <a:r>
              <a:rPr lang="en" sz="2100">
                <a:solidFill>
                  <a:schemeClr val="dk1"/>
                </a:solidFill>
              </a:rPr>
              <a:t>they have </a:t>
            </a:r>
            <a:r>
              <a:rPr lang="en" sz="2100">
                <a:solidFill>
                  <a:schemeClr val="dk1"/>
                </a:solidFill>
              </a:rPr>
              <a:t>probable cause</a:t>
            </a:r>
            <a:r>
              <a:rPr lang="en" sz="2100">
                <a:solidFill>
                  <a:schemeClr val="dk1"/>
                </a:solidFill>
              </a:rPr>
              <a:t> to believe the individual has violated immigration law </a:t>
            </a:r>
            <a:r>
              <a:rPr lang="en" sz="2100" u="sng">
                <a:solidFill>
                  <a:schemeClr val="dk1"/>
                </a:solidFill>
              </a:rPr>
              <a:t>and</a:t>
            </a:r>
            <a:r>
              <a:rPr lang="en" sz="2100">
                <a:solidFill>
                  <a:schemeClr val="dk1"/>
                </a:solidFill>
              </a:rPr>
              <a:t> is a flight risk</a:t>
            </a:r>
            <a:endParaRPr sz="2100">
              <a:solidFill>
                <a:schemeClr val="dk1"/>
              </a:solidFill>
            </a:endParaRPr>
          </a:p>
        </p:txBody>
      </p:sp>
      <p:sp>
        <p:nvSpPr>
          <p:cNvPr id="190" name="Google Shape;190;p2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txBox="1"/>
          <p:nvPr>
            <p:ph type="title"/>
          </p:nvPr>
        </p:nvSpPr>
        <p:spPr>
          <a:xfrm>
            <a:off x="628649" y="224735"/>
            <a:ext cx="6831000" cy="661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3A71AB"/>
              </a:buClr>
              <a:buSzPts val="3000"/>
              <a:buFont typeface="Roboto"/>
              <a:buNone/>
            </a:pPr>
            <a:r>
              <a:rPr lang="en" sz="3000"/>
              <a:t>If Immigration Comes to Your Home...</a:t>
            </a:r>
            <a:endParaRPr/>
          </a:p>
        </p:txBody>
      </p:sp>
      <p:sp>
        <p:nvSpPr>
          <p:cNvPr id="196" name="Google Shape;196;p28"/>
          <p:cNvSpPr txBox="1"/>
          <p:nvPr>
            <p:ph idx="1" type="body"/>
          </p:nvPr>
        </p:nvSpPr>
        <p:spPr>
          <a:xfrm>
            <a:off x="362150" y="1081925"/>
            <a:ext cx="6317100" cy="3494400"/>
          </a:xfrm>
          <a:prstGeom prst="rect">
            <a:avLst/>
          </a:prstGeom>
          <a:noFill/>
          <a:ln>
            <a:noFill/>
          </a:ln>
        </p:spPr>
        <p:txBody>
          <a:bodyPr anchorCtr="0" anchor="t" bIns="34275" lIns="68575" spcFirstLastPara="1" rIns="68575" wrap="square" tIns="34275">
            <a:normAutofit fontScale="77500" lnSpcReduction="20000"/>
          </a:bodyPr>
          <a:lstStyle/>
          <a:p>
            <a:pPr indent="0" lvl="0" marL="0" rtl="0" algn="l">
              <a:lnSpc>
                <a:spcPct val="115000"/>
              </a:lnSpc>
              <a:spcBef>
                <a:spcPts val="0"/>
              </a:spcBef>
              <a:spcAft>
                <a:spcPts val="0"/>
              </a:spcAft>
              <a:buNone/>
            </a:pPr>
            <a:r>
              <a:rPr b="1" lang="en" sz="2261"/>
              <a:t>Do </a:t>
            </a:r>
            <a:r>
              <a:rPr b="1" lang="en" sz="2261"/>
              <a:t>not immediately open the door</a:t>
            </a:r>
            <a:r>
              <a:rPr lang="en" sz="2261"/>
              <a:t>:  </a:t>
            </a:r>
            <a:endParaRPr sz="2261"/>
          </a:p>
          <a:p>
            <a:pPr indent="-187472" lvl="0" marL="177800" rtl="0" algn="l">
              <a:lnSpc>
                <a:spcPct val="115000"/>
              </a:lnSpc>
              <a:spcBef>
                <a:spcPts val="0"/>
              </a:spcBef>
              <a:spcAft>
                <a:spcPts val="0"/>
              </a:spcAft>
              <a:buClr>
                <a:srgbClr val="C12530"/>
              </a:buClr>
              <a:buSzPct val="100000"/>
              <a:buChar char="•"/>
            </a:pPr>
            <a:r>
              <a:rPr lang="en" sz="2261">
                <a:solidFill>
                  <a:schemeClr val="dk1"/>
                </a:solidFill>
              </a:rPr>
              <a:t>Legally, you do not need to open the door unless the officer provides you with a warrant signed by a judge.</a:t>
            </a:r>
            <a:endParaRPr sz="2561"/>
          </a:p>
          <a:p>
            <a:pPr indent="-187472" lvl="0" marL="177800" rtl="0" algn="l">
              <a:lnSpc>
                <a:spcPct val="115000"/>
              </a:lnSpc>
              <a:spcBef>
                <a:spcPts val="800"/>
              </a:spcBef>
              <a:spcAft>
                <a:spcPts val="0"/>
              </a:spcAft>
              <a:buClr>
                <a:schemeClr val="dk1"/>
              </a:buClr>
              <a:buSzPct val="100000"/>
              <a:buChar char="•"/>
            </a:pPr>
            <a:r>
              <a:rPr lang="en" sz="2261">
                <a:solidFill>
                  <a:schemeClr val="dk1"/>
                </a:solidFill>
              </a:rPr>
              <a:t>Ask officers t</a:t>
            </a:r>
            <a:r>
              <a:rPr lang="en" sz="2261">
                <a:solidFill>
                  <a:schemeClr val="dk1"/>
                </a:solidFill>
              </a:rPr>
              <a:t>o identify themselves (agency, name, ID) </a:t>
            </a:r>
            <a:endParaRPr sz="2561"/>
          </a:p>
          <a:p>
            <a:pPr indent="-187472" lvl="0" marL="177800" rtl="0" algn="l">
              <a:lnSpc>
                <a:spcPct val="115000"/>
              </a:lnSpc>
              <a:spcBef>
                <a:spcPts val="800"/>
              </a:spcBef>
              <a:spcAft>
                <a:spcPts val="0"/>
              </a:spcAft>
              <a:buClr>
                <a:schemeClr val="dk1"/>
              </a:buClr>
              <a:buSzPct val="100000"/>
              <a:buChar char="•"/>
            </a:pPr>
            <a:r>
              <a:rPr lang="en" sz="2261">
                <a:solidFill>
                  <a:schemeClr val="dk1"/>
                </a:solidFill>
              </a:rPr>
              <a:t>Ask if they have a </a:t>
            </a:r>
            <a:r>
              <a:rPr b="1" lang="en" sz="2261">
                <a:solidFill>
                  <a:srgbClr val="C00000"/>
                </a:solidFill>
              </a:rPr>
              <a:t>warrant</a:t>
            </a:r>
            <a:r>
              <a:rPr lang="en" sz="2261">
                <a:solidFill>
                  <a:schemeClr val="dk1"/>
                </a:solidFill>
              </a:rPr>
              <a:t> signed by a judge</a:t>
            </a:r>
            <a:endParaRPr sz="2261">
              <a:solidFill>
                <a:schemeClr val="dk1"/>
              </a:solidFill>
            </a:endParaRPr>
          </a:p>
          <a:p>
            <a:pPr indent="-187472" lvl="0" marL="177800" rtl="0" algn="l">
              <a:lnSpc>
                <a:spcPct val="115000"/>
              </a:lnSpc>
              <a:spcBef>
                <a:spcPts val="800"/>
              </a:spcBef>
              <a:spcAft>
                <a:spcPts val="0"/>
              </a:spcAft>
              <a:buClr>
                <a:schemeClr val="dk1"/>
              </a:buClr>
              <a:buSzPct val="100000"/>
              <a:buChar char="•"/>
            </a:pPr>
            <a:r>
              <a:rPr lang="en" sz="2261">
                <a:solidFill>
                  <a:schemeClr val="dk1"/>
                </a:solidFill>
              </a:rPr>
              <a:t>Slide a “Know Your Rights” card under the door </a:t>
            </a:r>
            <a:endParaRPr sz="2561"/>
          </a:p>
          <a:p>
            <a:pPr indent="-187472" lvl="0" marL="177800" rtl="0" algn="l">
              <a:lnSpc>
                <a:spcPct val="115000"/>
              </a:lnSpc>
              <a:spcBef>
                <a:spcPts val="800"/>
              </a:spcBef>
              <a:spcAft>
                <a:spcPts val="0"/>
              </a:spcAft>
              <a:buClr>
                <a:schemeClr val="dk1"/>
              </a:buClr>
              <a:buSzPct val="100000"/>
              <a:buChar char="•"/>
            </a:pPr>
            <a:r>
              <a:rPr lang="en" sz="2261">
                <a:solidFill>
                  <a:schemeClr val="dk1"/>
                </a:solidFill>
              </a:rPr>
              <a:t>You have the right to remain silent and to an attorney. If  you choose to invoke that, state to officers “I request my right to silence and to an attorney.”</a:t>
            </a:r>
            <a:endParaRPr sz="2561"/>
          </a:p>
          <a:p>
            <a:pPr indent="-187472" lvl="0" marL="177800" rtl="0" algn="l">
              <a:lnSpc>
                <a:spcPct val="115000"/>
              </a:lnSpc>
              <a:spcBef>
                <a:spcPts val="800"/>
              </a:spcBef>
              <a:spcAft>
                <a:spcPts val="0"/>
              </a:spcAft>
              <a:buClr>
                <a:schemeClr val="dk1"/>
              </a:buClr>
              <a:buSzPct val="100000"/>
              <a:buChar char="•"/>
            </a:pPr>
            <a:r>
              <a:rPr lang="en" sz="2261">
                <a:solidFill>
                  <a:schemeClr val="dk1"/>
                </a:solidFill>
              </a:rPr>
              <a:t>Call a US citizen friend or family or an attorney</a:t>
            </a:r>
            <a:endParaRPr sz="2561"/>
          </a:p>
          <a:p>
            <a:pPr indent="-50800" lvl="0" marL="177800" rtl="0" algn="l">
              <a:lnSpc>
                <a:spcPct val="100000"/>
              </a:lnSpc>
              <a:spcBef>
                <a:spcPts val="800"/>
              </a:spcBef>
              <a:spcAft>
                <a:spcPts val="0"/>
              </a:spcAft>
              <a:buClr>
                <a:srgbClr val="C12530"/>
              </a:buClr>
              <a:buSzPct val="100000"/>
              <a:buNone/>
            </a:pPr>
            <a:r>
              <a:t/>
            </a:r>
            <a:endParaRPr/>
          </a:p>
        </p:txBody>
      </p:sp>
      <p:pic>
        <p:nvPicPr>
          <p:cNvPr id="197" name="Google Shape;197;p28"/>
          <p:cNvPicPr preferRelativeResize="0"/>
          <p:nvPr/>
        </p:nvPicPr>
        <p:blipFill rotWithShape="1">
          <a:blip r:embed="rId3">
            <a:alphaModFix/>
          </a:blip>
          <a:srcRect b="0" l="0" r="0" t="0"/>
          <a:stretch/>
        </p:blipFill>
        <p:spPr>
          <a:xfrm>
            <a:off x="6764018" y="1470085"/>
            <a:ext cx="2157152" cy="3430006"/>
          </a:xfrm>
          <a:prstGeom prst="rect">
            <a:avLst/>
          </a:prstGeom>
          <a:noFill/>
          <a:ln>
            <a:noFill/>
          </a:ln>
        </p:spPr>
      </p:pic>
      <p:sp>
        <p:nvSpPr>
          <p:cNvPr id="198" name="Google Shape;198;p2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9"/>
          <p:cNvSpPr txBox="1"/>
          <p:nvPr>
            <p:ph type="title"/>
          </p:nvPr>
        </p:nvSpPr>
        <p:spPr>
          <a:xfrm>
            <a:off x="457200" y="358150"/>
            <a:ext cx="7132500" cy="503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3A71AB"/>
              </a:buClr>
              <a:buSzPts val="3000"/>
              <a:buFont typeface="Roboto"/>
              <a:buNone/>
            </a:pPr>
            <a:r>
              <a:rPr lang="en" sz="3000"/>
              <a:t>When can Law Enforcement  enter my home?</a:t>
            </a:r>
            <a:endParaRPr/>
          </a:p>
        </p:txBody>
      </p:sp>
      <p:pic>
        <p:nvPicPr>
          <p:cNvPr id="205" name="Google Shape;205;p29"/>
          <p:cNvPicPr preferRelativeResize="0"/>
          <p:nvPr/>
        </p:nvPicPr>
        <p:blipFill rotWithShape="1">
          <a:blip r:embed="rId3">
            <a:alphaModFix/>
          </a:blip>
          <a:srcRect b="0" l="0" r="0" t="15676"/>
          <a:stretch/>
        </p:blipFill>
        <p:spPr>
          <a:xfrm>
            <a:off x="812463" y="1195700"/>
            <a:ext cx="7519075" cy="3606525"/>
          </a:xfrm>
          <a:prstGeom prst="rect">
            <a:avLst/>
          </a:prstGeom>
          <a:noFill/>
          <a:ln>
            <a:noFill/>
          </a:ln>
        </p:spPr>
      </p:pic>
      <p:sp>
        <p:nvSpPr>
          <p:cNvPr id="206" name="Google Shape;206;p29"/>
          <p:cNvSpPr txBox="1"/>
          <p:nvPr/>
        </p:nvSpPr>
        <p:spPr>
          <a:xfrm>
            <a:off x="5702325" y="1368550"/>
            <a:ext cx="2337900" cy="422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rgbClr val="C00000"/>
                </a:solidFill>
                <a:latin typeface="Calibri"/>
                <a:ea typeface="Calibri"/>
                <a:cs typeface="Calibri"/>
                <a:sym typeface="Calibri"/>
              </a:rPr>
              <a:t>Judicial Warrant</a:t>
            </a:r>
            <a:endParaRPr b="1" sz="2200">
              <a:solidFill>
                <a:srgbClr val="C00000"/>
              </a:solidFill>
              <a:latin typeface="Calibri"/>
              <a:ea typeface="Calibri"/>
              <a:cs typeface="Calibri"/>
              <a:sym typeface="Calibri"/>
            </a:endParaRPr>
          </a:p>
        </p:txBody>
      </p:sp>
      <p:sp>
        <p:nvSpPr>
          <p:cNvPr id="207" name="Google Shape;207;p2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0"/>
          <p:cNvSpPr txBox="1"/>
          <p:nvPr>
            <p:ph type="title"/>
          </p:nvPr>
        </p:nvSpPr>
        <p:spPr>
          <a:xfrm>
            <a:off x="628650" y="434325"/>
            <a:ext cx="58566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Warrants</a:t>
            </a:r>
            <a:endParaRPr/>
          </a:p>
        </p:txBody>
      </p:sp>
      <p:pic>
        <p:nvPicPr>
          <p:cNvPr id="213" name="Google Shape;213;p30"/>
          <p:cNvPicPr preferRelativeResize="0"/>
          <p:nvPr/>
        </p:nvPicPr>
        <p:blipFill rotWithShape="1">
          <a:blip r:embed="rId3">
            <a:alphaModFix/>
          </a:blip>
          <a:srcRect b="0" l="0" r="0" t="8826"/>
          <a:stretch/>
        </p:blipFill>
        <p:spPr>
          <a:xfrm>
            <a:off x="1063950" y="1367425"/>
            <a:ext cx="6732351" cy="3764750"/>
          </a:xfrm>
          <a:prstGeom prst="rect">
            <a:avLst/>
          </a:prstGeom>
          <a:noFill/>
          <a:ln>
            <a:noFill/>
          </a:ln>
        </p:spPr>
      </p:pic>
      <p:pic>
        <p:nvPicPr>
          <p:cNvPr descr="File:Red circle.svg - Wikipedia" id="214" name="Google Shape;214;p30"/>
          <p:cNvPicPr preferRelativeResize="0"/>
          <p:nvPr/>
        </p:nvPicPr>
        <p:blipFill>
          <a:blip r:embed="rId4">
            <a:alphaModFix/>
          </a:blip>
          <a:stretch>
            <a:fillRect/>
          </a:stretch>
        </p:blipFill>
        <p:spPr>
          <a:xfrm>
            <a:off x="2692153" y="4263049"/>
            <a:ext cx="1173075" cy="516000"/>
          </a:xfrm>
          <a:prstGeom prst="rect">
            <a:avLst/>
          </a:prstGeom>
          <a:noFill/>
          <a:ln>
            <a:noFill/>
          </a:ln>
        </p:spPr>
      </p:pic>
      <p:sp>
        <p:nvSpPr>
          <p:cNvPr id="215" name="Google Shape;215;p3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
        <p:nvSpPr>
          <p:cNvPr id="216" name="Google Shape;216;p30"/>
          <p:cNvSpPr txBox="1"/>
          <p:nvPr/>
        </p:nvSpPr>
        <p:spPr>
          <a:xfrm>
            <a:off x="1498675" y="1060225"/>
            <a:ext cx="2384400" cy="3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00000"/>
                </a:solidFill>
                <a:latin typeface="Roboto"/>
                <a:ea typeface="Roboto"/>
                <a:cs typeface="Roboto"/>
                <a:sym typeface="Roboto"/>
              </a:rPr>
              <a:t>Example of judicial warrant</a:t>
            </a:r>
            <a:endParaRPr>
              <a:solidFill>
                <a:srgbClr val="C00000"/>
              </a:solidFill>
              <a:latin typeface="Roboto"/>
              <a:ea typeface="Roboto"/>
              <a:cs typeface="Roboto"/>
              <a:sym typeface="Roboto"/>
            </a:endParaRPr>
          </a:p>
        </p:txBody>
      </p:sp>
      <p:sp>
        <p:nvSpPr>
          <p:cNvPr id="217" name="Google Shape;217;p30"/>
          <p:cNvSpPr txBox="1"/>
          <p:nvPr/>
        </p:nvSpPr>
        <p:spPr>
          <a:xfrm>
            <a:off x="4688041" y="1060225"/>
            <a:ext cx="2999100" cy="43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C00000"/>
                </a:solidFill>
                <a:latin typeface="Roboto"/>
                <a:ea typeface="Roboto"/>
                <a:cs typeface="Roboto"/>
                <a:sym typeface="Roboto"/>
              </a:rPr>
              <a:t>Example of administrative warrant</a:t>
            </a:r>
            <a:endParaRPr>
              <a:solidFill>
                <a:srgbClr val="C00000"/>
              </a:solidFill>
              <a:latin typeface="Roboto"/>
              <a:ea typeface="Roboto"/>
              <a:cs typeface="Roboto"/>
              <a:sym typeface="Roboto"/>
            </a:endParaRPr>
          </a:p>
        </p:txBody>
      </p:sp>
      <p:pic>
        <p:nvPicPr>
          <p:cNvPr descr="File:Red circle.svg - Wikipedia" id="218" name="Google Shape;218;p30"/>
          <p:cNvPicPr preferRelativeResize="0"/>
          <p:nvPr/>
        </p:nvPicPr>
        <p:blipFill>
          <a:blip r:embed="rId4">
            <a:alphaModFix/>
          </a:blip>
          <a:stretch>
            <a:fillRect/>
          </a:stretch>
        </p:blipFill>
        <p:spPr>
          <a:xfrm>
            <a:off x="2432825" y="1600950"/>
            <a:ext cx="1173075" cy="516000"/>
          </a:xfrm>
          <a:prstGeom prst="rect">
            <a:avLst/>
          </a:prstGeom>
          <a:noFill/>
          <a:ln>
            <a:noFill/>
          </a:ln>
        </p:spPr>
      </p:pic>
      <p:pic>
        <p:nvPicPr>
          <p:cNvPr descr="File:Red circle.svg - Wikipedia" id="219" name="Google Shape;219;p30"/>
          <p:cNvPicPr preferRelativeResize="0"/>
          <p:nvPr/>
        </p:nvPicPr>
        <p:blipFill>
          <a:blip r:embed="rId4">
            <a:alphaModFix/>
          </a:blip>
          <a:stretch>
            <a:fillRect/>
          </a:stretch>
        </p:blipFill>
        <p:spPr>
          <a:xfrm>
            <a:off x="4860125" y="1367425"/>
            <a:ext cx="1597825" cy="387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1"/>
          <p:cNvSpPr txBox="1"/>
          <p:nvPr>
            <p:ph type="title"/>
          </p:nvPr>
        </p:nvSpPr>
        <p:spPr>
          <a:xfrm>
            <a:off x="533403" y="0"/>
            <a:ext cx="7543800" cy="1206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If You Are Stopped When Driving…</a:t>
            </a:r>
            <a:endParaRPr sz="3000">
              <a:solidFill>
                <a:schemeClr val="dk1"/>
              </a:solidFill>
            </a:endParaRPr>
          </a:p>
        </p:txBody>
      </p:sp>
      <p:sp>
        <p:nvSpPr>
          <p:cNvPr id="225" name="Google Shape;225;p31"/>
          <p:cNvSpPr txBox="1"/>
          <p:nvPr>
            <p:ph idx="10" type="dt"/>
          </p:nvPr>
        </p:nvSpPr>
        <p:spPr>
          <a:xfrm>
            <a:off x="471488" y="3575447"/>
            <a:ext cx="1543200" cy="2055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SzPts val="1100"/>
              <a:buNone/>
            </a:pPr>
            <a:r>
              <a:rPr lang="en" sz="1100">
                <a:solidFill>
                  <a:srgbClr val="FFFFFF"/>
                </a:solidFill>
                <a:latin typeface="Arial"/>
                <a:ea typeface="Arial"/>
                <a:cs typeface="Arial"/>
                <a:sym typeface="Arial"/>
              </a:rPr>
              <a:t>12/4/20</a:t>
            </a:r>
            <a:endParaRPr sz="1100">
              <a:solidFill>
                <a:srgbClr val="FFFFFF"/>
              </a:solidFill>
              <a:latin typeface="Arial"/>
              <a:ea typeface="Arial"/>
              <a:cs typeface="Arial"/>
              <a:sym typeface="Arial"/>
            </a:endParaRPr>
          </a:p>
        </p:txBody>
      </p:sp>
      <p:sp>
        <p:nvSpPr>
          <p:cNvPr id="226" name="Google Shape;226;p31"/>
          <p:cNvSpPr txBox="1"/>
          <p:nvPr>
            <p:ph idx="11" type="ftr"/>
          </p:nvPr>
        </p:nvSpPr>
        <p:spPr>
          <a:xfrm>
            <a:off x="2271713" y="3575447"/>
            <a:ext cx="2314500" cy="2055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SzPts val="1100"/>
              <a:buNone/>
            </a:pPr>
            <a:r>
              <a:rPr lang="en" sz="900">
                <a:solidFill>
                  <a:srgbClr val="FFFFFF"/>
                </a:solidFill>
                <a:latin typeface="Arial"/>
                <a:ea typeface="Arial"/>
                <a:cs typeface="Arial"/>
                <a:sym typeface="Arial"/>
              </a:rPr>
              <a:t>www.miracoalition.org</a:t>
            </a:r>
            <a:endParaRPr/>
          </a:p>
        </p:txBody>
      </p:sp>
      <p:sp>
        <p:nvSpPr>
          <p:cNvPr id="227" name="Google Shape;227;p31"/>
          <p:cNvSpPr txBox="1"/>
          <p:nvPr>
            <p:ph idx="1" type="body"/>
          </p:nvPr>
        </p:nvSpPr>
        <p:spPr>
          <a:xfrm>
            <a:off x="404275" y="978299"/>
            <a:ext cx="7429500" cy="35571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None/>
            </a:pPr>
            <a:r>
              <a:rPr b="1" lang="en" sz="2000"/>
              <a:t>If you live in Massachusetts you are eligible to get a driver’s license regardless of immigration status!</a:t>
            </a:r>
            <a:endParaRPr b="1" sz="2000"/>
          </a:p>
          <a:p>
            <a:pPr indent="0" lvl="0" marL="0" rtl="0" algn="l">
              <a:spcBef>
                <a:spcPts val="0"/>
              </a:spcBef>
              <a:spcAft>
                <a:spcPts val="0"/>
              </a:spcAft>
              <a:buNone/>
            </a:pPr>
            <a:r>
              <a:t/>
            </a:r>
            <a:endParaRPr sz="1400"/>
          </a:p>
          <a:p>
            <a:pPr indent="-177800" lvl="0" marL="177800" rtl="0" algn="l">
              <a:lnSpc>
                <a:spcPct val="100000"/>
              </a:lnSpc>
              <a:spcBef>
                <a:spcPts val="0"/>
              </a:spcBef>
              <a:spcAft>
                <a:spcPts val="0"/>
              </a:spcAft>
              <a:buClr>
                <a:schemeClr val="dk1"/>
              </a:buClr>
              <a:buSzPts val="2000"/>
              <a:buChar char="•"/>
            </a:pPr>
            <a:r>
              <a:rPr lang="en" sz="2000">
                <a:solidFill>
                  <a:schemeClr val="dk1"/>
                </a:solidFill>
              </a:rPr>
              <a:t>Stay in the car. Place your hands on the steering wheel so        the officer can see them. </a:t>
            </a:r>
            <a:endParaRPr sz="2000">
              <a:solidFill>
                <a:schemeClr val="dk1"/>
              </a:solidFill>
            </a:endParaRPr>
          </a:p>
          <a:p>
            <a:pPr indent="0" lvl="0" marL="0" rtl="0" algn="l">
              <a:lnSpc>
                <a:spcPct val="100000"/>
              </a:lnSpc>
              <a:spcBef>
                <a:spcPts val="0"/>
              </a:spcBef>
              <a:spcAft>
                <a:spcPts val="0"/>
              </a:spcAft>
              <a:buNone/>
            </a:pPr>
            <a:r>
              <a:t/>
            </a:r>
            <a:endParaRPr sz="500">
              <a:solidFill>
                <a:schemeClr val="dk1"/>
              </a:solidFill>
            </a:endParaRPr>
          </a:p>
          <a:p>
            <a:pPr indent="-177800" lvl="0" marL="177800" rtl="0" algn="l">
              <a:lnSpc>
                <a:spcPct val="100000"/>
              </a:lnSpc>
              <a:spcBef>
                <a:spcPts val="0"/>
              </a:spcBef>
              <a:spcAft>
                <a:spcPts val="0"/>
              </a:spcAft>
              <a:buClr>
                <a:schemeClr val="dk1"/>
              </a:buClr>
              <a:buSzPts val="2000"/>
              <a:buChar char="•"/>
            </a:pPr>
            <a:r>
              <a:rPr lang="en" sz="2000">
                <a:solidFill>
                  <a:schemeClr val="dk1"/>
                </a:solidFill>
              </a:rPr>
              <a:t>In MA, the </a:t>
            </a:r>
            <a:r>
              <a:rPr b="1" lang="en" sz="2000">
                <a:solidFill>
                  <a:schemeClr val="dk1"/>
                </a:solidFill>
              </a:rPr>
              <a:t>driver must provide name and address</a:t>
            </a:r>
            <a:r>
              <a:rPr lang="en" sz="2000">
                <a:solidFill>
                  <a:schemeClr val="dk1"/>
                </a:solidFill>
              </a:rPr>
              <a:t>. You do not need to answer any questions. Passengers can remain silent.</a:t>
            </a:r>
            <a:endParaRPr sz="2000">
              <a:solidFill>
                <a:schemeClr val="dk1"/>
              </a:solidFill>
            </a:endParaRPr>
          </a:p>
          <a:p>
            <a:pPr indent="0" lvl="0" marL="0" rtl="0" algn="l">
              <a:lnSpc>
                <a:spcPct val="100000"/>
              </a:lnSpc>
              <a:spcBef>
                <a:spcPts val="0"/>
              </a:spcBef>
              <a:spcAft>
                <a:spcPts val="0"/>
              </a:spcAft>
              <a:buNone/>
            </a:pPr>
            <a:r>
              <a:t/>
            </a:r>
            <a:endParaRPr sz="500">
              <a:solidFill>
                <a:schemeClr val="dk1"/>
              </a:solidFill>
            </a:endParaRPr>
          </a:p>
          <a:p>
            <a:pPr indent="-177800" lvl="0" marL="177800" rtl="0" algn="l">
              <a:lnSpc>
                <a:spcPct val="100000"/>
              </a:lnSpc>
              <a:spcBef>
                <a:spcPts val="0"/>
              </a:spcBef>
              <a:spcAft>
                <a:spcPts val="0"/>
              </a:spcAft>
              <a:buClr>
                <a:schemeClr val="dk1"/>
              </a:buClr>
              <a:buSzPts val="2000"/>
              <a:buChar char="•"/>
            </a:pPr>
            <a:r>
              <a:rPr lang="en" sz="2000">
                <a:solidFill>
                  <a:schemeClr val="dk1"/>
                </a:solidFill>
              </a:rPr>
              <a:t>Police can search your car if they have probable cause to believe you have been involved in a crime. You can state clearly that you do not consent to a search. </a:t>
            </a:r>
            <a:endParaRPr sz="2000">
              <a:solidFill>
                <a:schemeClr val="dk1"/>
              </a:solidFill>
            </a:endParaRPr>
          </a:p>
          <a:p>
            <a:pPr indent="0" lvl="0" marL="0" rtl="0" algn="l">
              <a:lnSpc>
                <a:spcPct val="100000"/>
              </a:lnSpc>
              <a:spcBef>
                <a:spcPts val="0"/>
              </a:spcBef>
              <a:spcAft>
                <a:spcPts val="0"/>
              </a:spcAft>
              <a:buNone/>
            </a:pPr>
            <a:r>
              <a:t/>
            </a:r>
            <a:endParaRPr sz="500">
              <a:solidFill>
                <a:schemeClr val="dk1"/>
              </a:solidFill>
            </a:endParaRPr>
          </a:p>
          <a:p>
            <a:pPr indent="-177800" lvl="0" marL="177800" rtl="0" algn="l">
              <a:lnSpc>
                <a:spcPct val="100000"/>
              </a:lnSpc>
              <a:spcBef>
                <a:spcPts val="0"/>
              </a:spcBef>
              <a:spcAft>
                <a:spcPts val="0"/>
              </a:spcAft>
              <a:buClr>
                <a:schemeClr val="dk1"/>
              </a:buClr>
              <a:buSzPts val="2000"/>
              <a:buChar char="•"/>
            </a:pPr>
            <a:r>
              <a:rPr lang="en" sz="2000">
                <a:solidFill>
                  <a:schemeClr val="dk1"/>
                </a:solidFill>
              </a:rPr>
              <a:t>Never provide false documents.</a:t>
            </a:r>
            <a:endParaRPr>
              <a:solidFill>
                <a:schemeClr val="dk1"/>
              </a:solidFill>
            </a:endParaRPr>
          </a:p>
        </p:txBody>
      </p:sp>
      <p:pic>
        <p:nvPicPr>
          <p:cNvPr id="228" name="Google Shape;228;p31"/>
          <p:cNvPicPr preferRelativeResize="0"/>
          <p:nvPr/>
        </p:nvPicPr>
        <p:blipFill rotWithShape="1">
          <a:blip r:embed="rId3">
            <a:alphaModFix/>
          </a:blip>
          <a:srcRect b="0" l="13994" r="10076" t="0"/>
          <a:stretch/>
        </p:blipFill>
        <p:spPr>
          <a:xfrm>
            <a:off x="7563418" y="1183250"/>
            <a:ext cx="1580582" cy="1388500"/>
          </a:xfrm>
          <a:prstGeom prst="rect">
            <a:avLst/>
          </a:prstGeom>
          <a:noFill/>
          <a:ln>
            <a:noFill/>
          </a:ln>
        </p:spPr>
      </p:pic>
      <p:sp>
        <p:nvSpPr>
          <p:cNvPr id="229" name="Google Shape;229;p31"/>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2"/>
          <p:cNvSpPr txBox="1"/>
          <p:nvPr>
            <p:ph type="title"/>
          </p:nvPr>
        </p:nvSpPr>
        <p:spPr>
          <a:xfrm>
            <a:off x="430039" y="259733"/>
            <a:ext cx="8915400" cy="8574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rgbClr val="3A71AB"/>
              </a:buClr>
              <a:buSzPts val="3000"/>
              <a:buFont typeface="Roboto"/>
              <a:buNone/>
            </a:pPr>
            <a:r>
              <a:rPr lang="en" sz="3000"/>
              <a:t>If Immigration Stops You in Public…</a:t>
            </a:r>
            <a:endParaRPr/>
          </a:p>
        </p:txBody>
      </p:sp>
      <p:sp>
        <p:nvSpPr>
          <p:cNvPr id="235" name="Google Shape;235;p32"/>
          <p:cNvSpPr txBox="1"/>
          <p:nvPr>
            <p:ph idx="1" type="body"/>
          </p:nvPr>
        </p:nvSpPr>
        <p:spPr>
          <a:xfrm>
            <a:off x="528213" y="1117113"/>
            <a:ext cx="7280700" cy="3791100"/>
          </a:xfrm>
          <a:prstGeom prst="rect">
            <a:avLst/>
          </a:prstGeom>
          <a:noFill/>
          <a:ln>
            <a:noFill/>
          </a:ln>
        </p:spPr>
        <p:txBody>
          <a:bodyPr anchorCtr="0" anchor="t" bIns="34275" lIns="68575" spcFirstLastPara="1" rIns="68575" wrap="square" tIns="34275">
            <a:noAutofit/>
          </a:bodyPr>
          <a:lstStyle/>
          <a:p>
            <a:pPr indent="-209550" lvl="0" marL="177800" rtl="0" algn="l">
              <a:lnSpc>
                <a:spcPct val="100000"/>
              </a:lnSpc>
              <a:spcBef>
                <a:spcPts val="0"/>
              </a:spcBef>
              <a:spcAft>
                <a:spcPts val="0"/>
              </a:spcAft>
              <a:buClr>
                <a:schemeClr val="dk1"/>
              </a:buClr>
              <a:buSzPts val="2300"/>
              <a:buChar char="•"/>
            </a:pPr>
            <a:r>
              <a:rPr lang="en" sz="2300">
                <a:solidFill>
                  <a:schemeClr val="dk1"/>
                </a:solidFill>
              </a:rPr>
              <a:t>Stay calm - Do not run or resist arrest!</a:t>
            </a:r>
            <a:endParaRPr sz="2300">
              <a:solidFill>
                <a:schemeClr val="dk1"/>
              </a:solidFill>
            </a:endParaRPr>
          </a:p>
          <a:p>
            <a:pPr indent="-209550" lvl="0" marL="177800" rtl="0" algn="l">
              <a:lnSpc>
                <a:spcPct val="100000"/>
              </a:lnSpc>
              <a:spcBef>
                <a:spcPts val="800"/>
              </a:spcBef>
              <a:spcAft>
                <a:spcPts val="0"/>
              </a:spcAft>
              <a:buClr>
                <a:schemeClr val="dk1"/>
              </a:buClr>
              <a:buSzPts val="2300"/>
              <a:buChar char="•"/>
            </a:pPr>
            <a:r>
              <a:rPr lang="en" sz="2300">
                <a:solidFill>
                  <a:schemeClr val="dk1"/>
                </a:solidFill>
              </a:rPr>
              <a:t>Ask if you are under arrest or free to leave. </a:t>
            </a:r>
            <a:endParaRPr sz="2300">
              <a:solidFill>
                <a:schemeClr val="dk1"/>
              </a:solidFill>
            </a:endParaRPr>
          </a:p>
          <a:p>
            <a:pPr indent="-209550" lvl="0" marL="177800" rtl="0" algn="l">
              <a:lnSpc>
                <a:spcPct val="100000"/>
              </a:lnSpc>
              <a:spcBef>
                <a:spcPts val="800"/>
              </a:spcBef>
              <a:spcAft>
                <a:spcPts val="0"/>
              </a:spcAft>
              <a:buClr>
                <a:schemeClr val="dk1"/>
              </a:buClr>
              <a:buSzPts val="2300"/>
              <a:buChar char="•"/>
            </a:pPr>
            <a:r>
              <a:rPr b="1" lang="en" sz="2300">
                <a:solidFill>
                  <a:schemeClr val="dk1"/>
                </a:solidFill>
              </a:rPr>
              <a:t>Remain silent and say you want to speak to an attorney. </a:t>
            </a:r>
            <a:endParaRPr b="1" sz="2300">
              <a:solidFill>
                <a:schemeClr val="dk1"/>
              </a:solidFill>
            </a:endParaRPr>
          </a:p>
          <a:p>
            <a:pPr indent="-209550" lvl="0" marL="177800" rtl="0" algn="l">
              <a:lnSpc>
                <a:spcPct val="100000"/>
              </a:lnSpc>
              <a:spcBef>
                <a:spcPts val="800"/>
              </a:spcBef>
              <a:spcAft>
                <a:spcPts val="0"/>
              </a:spcAft>
              <a:buClr>
                <a:schemeClr val="dk1"/>
              </a:buClr>
              <a:buSzPts val="2300"/>
              <a:buChar char="•"/>
            </a:pPr>
            <a:r>
              <a:rPr lang="en" sz="2300">
                <a:solidFill>
                  <a:schemeClr val="dk1"/>
                </a:solidFill>
              </a:rPr>
              <a:t>Y</a:t>
            </a:r>
            <a:r>
              <a:rPr lang="en" sz="2300">
                <a:solidFill>
                  <a:schemeClr val="dk1"/>
                </a:solidFill>
              </a:rPr>
              <a:t>ou have the right not to be fingerprinted unless you’re being arrested.</a:t>
            </a:r>
            <a:endParaRPr sz="2300">
              <a:solidFill>
                <a:schemeClr val="dk1"/>
              </a:solidFill>
            </a:endParaRPr>
          </a:p>
          <a:p>
            <a:pPr indent="-209550" lvl="0" marL="177800" rtl="0" algn="l">
              <a:lnSpc>
                <a:spcPct val="100000"/>
              </a:lnSpc>
              <a:spcBef>
                <a:spcPts val="800"/>
              </a:spcBef>
              <a:spcAft>
                <a:spcPts val="0"/>
              </a:spcAft>
              <a:buClr>
                <a:schemeClr val="dk1"/>
              </a:buClr>
              <a:buSzPts val="2300"/>
              <a:buChar char="•"/>
            </a:pPr>
            <a:r>
              <a:rPr lang="en" sz="2300">
                <a:solidFill>
                  <a:schemeClr val="dk1"/>
                </a:solidFill>
              </a:rPr>
              <a:t>Police can search you if they have a reasonable suspicion that you are armed and dangerous. </a:t>
            </a:r>
            <a:endParaRPr sz="2300">
              <a:solidFill>
                <a:schemeClr val="dk1"/>
              </a:solidFill>
            </a:endParaRPr>
          </a:p>
          <a:p>
            <a:pPr indent="-228600" lvl="0" marL="177800" rtl="0" algn="l">
              <a:lnSpc>
                <a:spcPct val="100000"/>
              </a:lnSpc>
              <a:spcBef>
                <a:spcPts val="800"/>
              </a:spcBef>
              <a:spcAft>
                <a:spcPts val="0"/>
              </a:spcAft>
              <a:buClr>
                <a:schemeClr val="dk1"/>
              </a:buClr>
              <a:buSzPts val="2600"/>
              <a:buChar char="•"/>
            </a:pPr>
            <a:r>
              <a:rPr lang="en" sz="2300">
                <a:solidFill>
                  <a:schemeClr val="dk1"/>
                </a:solidFill>
              </a:rPr>
              <a:t>Never provide false documents. </a:t>
            </a:r>
            <a:endParaRPr sz="2300">
              <a:solidFill>
                <a:schemeClr val="dk1"/>
              </a:solidFill>
            </a:endParaRPr>
          </a:p>
        </p:txBody>
      </p:sp>
      <p:pic>
        <p:nvPicPr>
          <p:cNvPr id="236" name="Google Shape;236;p32"/>
          <p:cNvPicPr preferRelativeResize="0"/>
          <p:nvPr/>
        </p:nvPicPr>
        <p:blipFill rotWithShape="1">
          <a:blip r:embed="rId3">
            <a:alphaModFix/>
          </a:blip>
          <a:srcRect b="3736" l="20237" r="17051" t="22431"/>
          <a:stretch/>
        </p:blipFill>
        <p:spPr>
          <a:xfrm>
            <a:off x="7608016" y="1366225"/>
            <a:ext cx="1350171" cy="1504952"/>
          </a:xfrm>
          <a:prstGeom prst="rect">
            <a:avLst/>
          </a:prstGeom>
          <a:noFill/>
          <a:ln>
            <a:noFill/>
          </a:ln>
        </p:spPr>
      </p:pic>
      <p:sp>
        <p:nvSpPr>
          <p:cNvPr id="237" name="Google Shape;237;p3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type="title"/>
          </p:nvPr>
        </p:nvSpPr>
        <p:spPr>
          <a:xfrm>
            <a:off x="628650" y="434325"/>
            <a:ext cx="70047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If Immigration Comes to Your Work…</a:t>
            </a:r>
            <a:endParaRPr/>
          </a:p>
        </p:txBody>
      </p:sp>
      <p:sp>
        <p:nvSpPr>
          <p:cNvPr id="243" name="Google Shape;243;p33"/>
          <p:cNvSpPr txBox="1"/>
          <p:nvPr>
            <p:ph idx="1" type="body"/>
          </p:nvPr>
        </p:nvSpPr>
        <p:spPr>
          <a:xfrm>
            <a:off x="628650" y="1135825"/>
            <a:ext cx="7886700" cy="3781800"/>
          </a:xfrm>
          <a:prstGeom prst="rect">
            <a:avLst/>
          </a:prstGeom>
        </p:spPr>
        <p:txBody>
          <a:bodyPr anchorCtr="0" anchor="t" bIns="34275" lIns="68575" spcFirstLastPara="1" rIns="68575" wrap="square" tIns="34275">
            <a:normAutofit/>
          </a:bodyPr>
          <a:lstStyle/>
          <a:p>
            <a:pPr indent="-374650" lvl="0" marL="457200" rtl="0" algn="l">
              <a:spcBef>
                <a:spcPts val="800"/>
              </a:spcBef>
              <a:spcAft>
                <a:spcPts val="0"/>
              </a:spcAft>
              <a:buClr>
                <a:schemeClr val="dk1"/>
              </a:buClr>
              <a:buSzPts val="2300"/>
              <a:buChar char="•"/>
            </a:pPr>
            <a:r>
              <a:rPr lang="en" sz="2000">
                <a:solidFill>
                  <a:schemeClr val="dk1"/>
                </a:solidFill>
              </a:rPr>
              <a:t>Workplaces sometimes have private and public areas</a:t>
            </a:r>
            <a:endParaRPr sz="2000">
              <a:solidFill>
                <a:schemeClr val="dk1"/>
              </a:solidFill>
            </a:endParaRPr>
          </a:p>
          <a:p>
            <a:pPr indent="-355600" lvl="1" marL="914400" rtl="0" algn="l">
              <a:spcBef>
                <a:spcPts val="0"/>
              </a:spcBef>
              <a:spcAft>
                <a:spcPts val="0"/>
              </a:spcAft>
              <a:buSzPts val="2000"/>
              <a:buChar char="•"/>
            </a:pPr>
            <a:r>
              <a:rPr lang="en" sz="1600">
                <a:solidFill>
                  <a:schemeClr val="dk1"/>
                </a:solidFill>
              </a:rPr>
              <a:t>Private: back offices, kitchen of a restaurant</a:t>
            </a:r>
            <a:endParaRPr sz="1600">
              <a:solidFill>
                <a:schemeClr val="dk1"/>
              </a:solidFill>
            </a:endParaRPr>
          </a:p>
          <a:p>
            <a:pPr indent="-355600" lvl="1" marL="914400" rtl="0" algn="l">
              <a:spcBef>
                <a:spcPts val="0"/>
              </a:spcBef>
              <a:spcAft>
                <a:spcPts val="0"/>
              </a:spcAft>
              <a:buSzPts val="2000"/>
              <a:buChar char="•"/>
            </a:pPr>
            <a:r>
              <a:rPr lang="en" sz="1600">
                <a:solidFill>
                  <a:schemeClr val="dk1"/>
                </a:solidFill>
              </a:rPr>
              <a:t>Public: dining area of a restaurant, lobby</a:t>
            </a:r>
            <a:endParaRPr sz="1600">
              <a:solidFill>
                <a:schemeClr val="dk1"/>
              </a:solidFill>
            </a:endParaRPr>
          </a:p>
          <a:p>
            <a:pPr indent="-374650" lvl="0" marL="457200" rtl="0" algn="l">
              <a:spcBef>
                <a:spcPts val="0"/>
              </a:spcBef>
              <a:spcAft>
                <a:spcPts val="0"/>
              </a:spcAft>
              <a:buClr>
                <a:schemeClr val="dk1"/>
              </a:buClr>
              <a:buSzPts val="2300"/>
              <a:buChar char="•"/>
            </a:pPr>
            <a:r>
              <a:rPr lang="en" sz="2000">
                <a:solidFill>
                  <a:schemeClr val="dk1"/>
                </a:solidFill>
              </a:rPr>
              <a:t>ICE needs </a:t>
            </a:r>
            <a:r>
              <a:rPr b="1" lang="en" sz="2000">
                <a:solidFill>
                  <a:srgbClr val="C00000"/>
                </a:solidFill>
              </a:rPr>
              <a:t>consent</a:t>
            </a:r>
            <a:r>
              <a:rPr lang="en" sz="2000">
                <a:solidFill>
                  <a:srgbClr val="C00000"/>
                </a:solidFill>
              </a:rPr>
              <a:t> </a:t>
            </a:r>
            <a:r>
              <a:rPr b="1" lang="en" sz="2000">
                <a:solidFill>
                  <a:srgbClr val="C00000"/>
                </a:solidFill>
              </a:rPr>
              <a:t>or a judicial warrant</a:t>
            </a:r>
            <a:r>
              <a:rPr b="1" lang="en" sz="2000">
                <a:solidFill>
                  <a:schemeClr val="dk1"/>
                </a:solidFill>
              </a:rPr>
              <a:t> </a:t>
            </a:r>
            <a:r>
              <a:rPr lang="en" sz="2000">
                <a:solidFill>
                  <a:schemeClr val="dk1"/>
                </a:solidFill>
              </a:rPr>
              <a:t>to enter a private/restricted area of your work</a:t>
            </a:r>
            <a:endParaRPr sz="2000">
              <a:solidFill>
                <a:schemeClr val="dk1"/>
              </a:solidFill>
            </a:endParaRPr>
          </a:p>
          <a:p>
            <a:pPr indent="-330200" lvl="1" marL="914400" rtl="0" algn="l">
              <a:spcBef>
                <a:spcPts val="0"/>
              </a:spcBef>
              <a:spcAft>
                <a:spcPts val="0"/>
              </a:spcAft>
              <a:buSzPts val="1600"/>
              <a:buChar char="•"/>
            </a:pPr>
            <a:r>
              <a:rPr lang="en" sz="1600">
                <a:solidFill>
                  <a:schemeClr val="dk1"/>
                </a:solidFill>
              </a:rPr>
              <a:t>“</a:t>
            </a:r>
            <a:r>
              <a:rPr i="1" lang="en" sz="1600">
                <a:solidFill>
                  <a:schemeClr val="dk1"/>
                </a:solidFill>
              </a:rPr>
              <a:t>I can’t give you permission to enter. You must speak with my employer.</a:t>
            </a:r>
            <a:r>
              <a:rPr lang="en" sz="1600">
                <a:solidFill>
                  <a:schemeClr val="dk1"/>
                </a:solidFill>
              </a:rPr>
              <a:t>”</a:t>
            </a:r>
            <a:endParaRPr sz="1600">
              <a:solidFill>
                <a:schemeClr val="dk1"/>
              </a:solidFill>
            </a:endParaRPr>
          </a:p>
          <a:p>
            <a:pPr indent="-374650" lvl="0" marL="457200" rtl="0" algn="l">
              <a:spcBef>
                <a:spcPts val="0"/>
              </a:spcBef>
              <a:spcAft>
                <a:spcPts val="0"/>
              </a:spcAft>
              <a:buClr>
                <a:schemeClr val="dk1"/>
              </a:buClr>
              <a:buSzPts val="2300"/>
              <a:buChar char="•"/>
            </a:pPr>
            <a:r>
              <a:rPr lang="en" sz="2000">
                <a:solidFill>
                  <a:schemeClr val="dk1"/>
                </a:solidFill>
              </a:rPr>
              <a:t>You have the right to remain silent</a:t>
            </a:r>
            <a:endParaRPr sz="2000">
              <a:solidFill>
                <a:schemeClr val="dk1"/>
              </a:solidFill>
            </a:endParaRPr>
          </a:p>
          <a:p>
            <a:pPr indent="-374650" lvl="0" marL="457200" rtl="0" algn="l">
              <a:spcBef>
                <a:spcPts val="0"/>
              </a:spcBef>
              <a:spcAft>
                <a:spcPts val="0"/>
              </a:spcAft>
              <a:buClr>
                <a:schemeClr val="dk1"/>
              </a:buClr>
              <a:buSzPts val="2300"/>
              <a:buChar char="•"/>
            </a:pPr>
            <a:r>
              <a:rPr lang="en" sz="2000">
                <a:solidFill>
                  <a:schemeClr val="dk1"/>
                </a:solidFill>
              </a:rPr>
              <a:t>ICE will sometimes ask workers to sort themselves by status:</a:t>
            </a:r>
            <a:endParaRPr sz="2000">
              <a:solidFill>
                <a:schemeClr val="dk1"/>
              </a:solidFill>
            </a:endParaRPr>
          </a:p>
          <a:p>
            <a:pPr indent="-355600" lvl="1" marL="914400" rtl="0" algn="l">
              <a:spcBef>
                <a:spcPts val="0"/>
              </a:spcBef>
              <a:spcAft>
                <a:spcPts val="0"/>
              </a:spcAft>
              <a:buSzPts val="2000"/>
              <a:buChar char="•"/>
            </a:pPr>
            <a:r>
              <a:rPr lang="en" sz="1600">
                <a:solidFill>
                  <a:schemeClr val="dk1"/>
                </a:solidFill>
              </a:rPr>
              <a:t>Workers or employers do not have to comply with these requests or identify specific workers.</a:t>
            </a:r>
            <a:endParaRPr sz="1600">
              <a:solidFill>
                <a:schemeClr val="dk1"/>
              </a:solidFill>
            </a:endParaRPr>
          </a:p>
          <a:p>
            <a:pPr indent="-374650" lvl="0" marL="457200" rtl="0" algn="l">
              <a:spcBef>
                <a:spcPts val="0"/>
              </a:spcBef>
              <a:spcAft>
                <a:spcPts val="0"/>
              </a:spcAft>
              <a:buClr>
                <a:schemeClr val="dk1"/>
              </a:buClr>
              <a:buSzPts val="2300"/>
              <a:buChar char="•"/>
            </a:pPr>
            <a:r>
              <a:rPr lang="en" sz="2000">
                <a:solidFill>
                  <a:schemeClr val="dk1"/>
                </a:solidFill>
              </a:rPr>
              <a:t>More information for </a:t>
            </a:r>
            <a:r>
              <a:rPr lang="en" sz="2000" u="sng">
                <a:solidFill>
                  <a:schemeClr val="accent5"/>
                </a:solidFill>
                <a:hlinkClick r:id="rId3">
                  <a:extLst>
                    <a:ext uri="{A12FA001-AC4F-418D-AE19-62706E023703}">
                      <ahyp:hlinkClr val="tx"/>
                    </a:ext>
                  </a:extLst>
                </a:hlinkClick>
              </a:rPr>
              <a:t>employers</a:t>
            </a:r>
            <a:endParaRPr sz="2000">
              <a:solidFill>
                <a:schemeClr val="accent5"/>
              </a:solidFill>
            </a:endParaRPr>
          </a:p>
        </p:txBody>
      </p:sp>
      <p:sp>
        <p:nvSpPr>
          <p:cNvPr id="244" name="Google Shape;244;p3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4"/>
          <p:cNvSpPr txBox="1"/>
          <p:nvPr>
            <p:ph type="title"/>
          </p:nvPr>
        </p:nvSpPr>
        <p:spPr>
          <a:xfrm>
            <a:off x="628650" y="434325"/>
            <a:ext cx="73755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When does one need to show documents?</a:t>
            </a:r>
            <a:endParaRPr/>
          </a:p>
        </p:txBody>
      </p:sp>
      <p:sp>
        <p:nvSpPr>
          <p:cNvPr id="250" name="Google Shape;250;p34"/>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74650" lvl="0" marL="457200" rtl="0" algn="l">
              <a:spcBef>
                <a:spcPts val="800"/>
              </a:spcBef>
              <a:spcAft>
                <a:spcPts val="0"/>
              </a:spcAft>
              <a:buClr>
                <a:schemeClr val="dk1"/>
              </a:buClr>
              <a:buSzPts val="2300"/>
              <a:buFont typeface="Roboto"/>
              <a:buChar char="•"/>
            </a:pPr>
            <a:r>
              <a:rPr lang="en" sz="2000">
                <a:solidFill>
                  <a:schemeClr val="dk1"/>
                </a:solidFill>
              </a:rPr>
              <a:t>If you are 18 or older, you must carry your immigration documents with you at all time.</a:t>
            </a:r>
            <a:endParaRPr sz="2000">
              <a:solidFill>
                <a:schemeClr val="dk1"/>
              </a:solidFill>
            </a:endParaRPr>
          </a:p>
          <a:p>
            <a:pPr indent="-355600" lvl="1" marL="914400" rtl="0" algn="l">
              <a:spcBef>
                <a:spcPts val="0"/>
              </a:spcBef>
              <a:spcAft>
                <a:spcPts val="0"/>
              </a:spcAft>
              <a:buSzPts val="2000"/>
              <a:buFont typeface="Roboto"/>
              <a:buChar char="•"/>
            </a:pPr>
            <a:r>
              <a:rPr lang="en" sz="1600">
                <a:solidFill>
                  <a:schemeClr val="dk1"/>
                </a:solidFill>
                <a:latin typeface="Roboto"/>
                <a:ea typeface="Roboto"/>
                <a:cs typeface="Roboto"/>
                <a:sym typeface="Roboto"/>
              </a:rPr>
              <a:t>You must show your immigration documents </a:t>
            </a:r>
            <a:r>
              <a:rPr lang="en" sz="1600" u="sng">
                <a:solidFill>
                  <a:schemeClr val="dk1"/>
                </a:solidFill>
                <a:latin typeface="Roboto"/>
                <a:ea typeface="Roboto"/>
                <a:cs typeface="Roboto"/>
                <a:sym typeface="Roboto"/>
              </a:rPr>
              <a:t>when asked for them</a:t>
            </a:r>
            <a:r>
              <a:rPr lang="en" sz="1600">
                <a:solidFill>
                  <a:schemeClr val="dk1"/>
                </a:solidFill>
                <a:latin typeface="Roboto"/>
                <a:ea typeface="Roboto"/>
                <a:cs typeface="Roboto"/>
                <a:sym typeface="Roboto"/>
              </a:rPr>
              <a:t>. </a:t>
            </a:r>
            <a:endParaRPr sz="1600">
              <a:solidFill>
                <a:schemeClr val="dk1"/>
              </a:solidFill>
              <a:latin typeface="Roboto"/>
              <a:ea typeface="Roboto"/>
              <a:cs typeface="Roboto"/>
              <a:sym typeface="Roboto"/>
            </a:endParaRPr>
          </a:p>
          <a:p>
            <a:pPr indent="-330200" lvl="1" marL="914400" rtl="0" algn="l">
              <a:spcBef>
                <a:spcPts val="0"/>
              </a:spcBef>
              <a:spcAft>
                <a:spcPts val="0"/>
              </a:spcAft>
              <a:buSzPts val="1600"/>
              <a:buFont typeface="Roboto"/>
              <a:buChar char="•"/>
            </a:pPr>
            <a:r>
              <a:rPr lang="en" sz="1600">
                <a:latin typeface="Roboto"/>
                <a:ea typeface="Roboto"/>
                <a:cs typeface="Roboto"/>
                <a:sym typeface="Roboto"/>
              </a:rPr>
              <a:t>Originals?</a:t>
            </a:r>
            <a:endParaRPr sz="1600">
              <a:latin typeface="Roboto"/>
              <a:ea typeface="Roboto"/>
              <a:cs typeface="Roboto"/>
              <a:sym typeface="Roboto"/>
            </a:endParaRPr>
          </a:p>
          <a:p>
            <a:pPr indent="0" lvl="0" marL="0" rtl="0" algn="l">
              <a:spcBef>
                <a:spcPts val="800"/>
              </a:spcBef>
              <a:spcAft>
                <a:spcPts val="0"/>
              </a:spcAft>
              <a:buNone/>
            </a:pPr>
            <a:r>
              <a:t/>
            </a:r>
            <a:endParaRPr sz="1100">
              <a:solidFill>
                <a:schemeClr val="dk1"/>
              </a:solidFill>
              <a:latin typeface="Roboto"/>
              <a:ea typeface="Roboto"/>
              <a:cs typeface="Roboto"/>
              <a:sym typeface="Roboto"/>
            </a:endParaRPr>
          </a:p>
          <a:p>
            <a:pPr indent="-374650" lvl="0" marL="457200" rtl="0" algn="l">
              <a:spcBef>
                <a:spcPts val="800"/>
              </a:spcBef>
              <a:spcAft>
                <a:spcPts val="0"/>
              </a:spcAft>
              <a:buClr>
                <a:schemeClr val="dk1"/>
              </a:buClr>
              <a:buSzPts val="2300"/>
              <a:buFont typeface="Roboto"/>
              <a:buChar char="•"/>
            </a:pPr>
            <a:r>
              <a:rPr lang="en" sz="2000">
                <a:solidFill>
                  <a:schemeClr val="dk1"/>
                </a:solidFill>
              </a:rPr>
              <a:t>If you do not have immigration documents, you have the right to remain silent. You don’t need to answer any questions about your status, where you were born, or when you came to the United States. </a:t>
            </a:r>
            <a:endParaRPr sz="2000">
              <a:solidFill>
                <a:schemeClr val="dk1"/>
              </a:solidFill>
            </a:endParaRPr>
          </a:p>
        </p:txBody>
      </p:sp>
      <p:sp>
        <p:nvSpPr>
          <p:cNvPr id="251" name="Google Shape;251;p34"/>
          <p:cNvSpPr txBox="1"/>
          <p:nvPr/>
        </p:nvSpPr>
        <p:spPr>
          <a:xfrm>
            <a:off x="778650" y="4294100"/>
            <a:ext cx="7736700" cy="499200"/>
          </a:xfrm>
          <a:prstGeom prst="rect">
            <a:avLst/>
          </a:prstGeom>
          <a:solidFill>
            <a:srgbClr val="FFC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rgbClr val="000000"/>
                </a:solidFill>
                <a:latin typeface="Calibri"/>
                <a:ea typeface="Calibri"/>
                <a:cs typeface="Calibri"/>
                <a:sym typeface="Calibri"/>
              </a:rPr>
              <a:t>Note that different rules apply at immigration checkpoints and at ports of entry</a:t>
            </a:r>
            <a:endParaRPr b="1" sz="1800">
              <a:solidFill>
                <a:srgbClr val="000000"/>
              </a:solidFill>
              <a:latin typeface="Calibri"/>
              <a:ea typeface="Calibri"/>
              <a:cs typeface="Calibri"/>
              <a:sym typeface="Calibri"/>
            </a:endParaRPr>
          </a:p>
        </p:txBody>
      </p:sp>
      <p:sp>
        <p:nvSpPr>
          <p:cNvPr id="252" name="Google Shape;252;p34"/>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5"/>
          <p:cNvSpPr txBox="1"/>
          <p:nvPr>
            <p:ph type="title"/>
          </p:nvPr>
        </p:nvSpPr>
        <p:spPr>
          <a:xfrm>
            <a:off x="596542" y="380828"/>
            <a:ext cx="4155300" cy="516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How to Be Prepared</a:t>
            </a:r>
            <a:endParaRPr/>
          </a:p>
        </p:txBody>
      </p:sp>
      <p:sp>
        <p:nvSpPr>
          <p:cNvPr id="258" name="Google Shape;258;p35"/>
          <p:cNvSpPr txBox="1"/>
          <p:nvPr>
            <p:ph idx="1" type="body"/>
          </p:nvPr>
        </p:nvSpPr>
        <p:spPr>
          <a:xfrm>
            <a:off x="628650" y="1081926"/>
            <a:ext cx="7886700" cy="3550800"/>
          </a:xfrm>
          <a:prstGeom prst="rect">
            <a:avLst/>
          </a:prstGeom>
          <a:noFill/>
          <a:ln>
            <a:noFill/>
          </a:ln>
        </p:spPr>
        <p:txBody>
          <a:bodyPr anchorCtr="0" anchor="t" bIns="34275" lIns="68575" spcFirstLastPara="1" rIns="68575" wrap="square" tIns="34275">
            <a:normAutofit/>
          </a:bodyPr>
          <a:lstStyle/>
          <a:p>
            <a:pPr indent="-177800" lvl="0" marL="177800" rtl="0" algn="l">
              <a:lnSpc>
                <a:spcPct val="115000"/>
              </a:lnSpc>
              <a:spcBef>
                <a:spcPts val="0"/>
              </a:spcBef>
              <a:spcAft>
                <a:spcPts val="0"/>
              </a:spcAft>
              <a:buClr>
                <a:schemeClr val="dk1"/>
              </a:buClr>
              <a:buSzPts val="2000"/>
              <a:buChar char="•"/>
            </a:pPr>
            <a:r>
              <a:rPr lang="en" sz="2000">
                <a:solidFill>
                  <a:schemeClr val="dk1"/>
                </a:solidFill>
              </a:rPr>
              <a:t>Know your rights in case an officer asks you questions or comes to your home.</a:t>
            </a:r>
            <a:endParaRPr>
              <a:solidFill>
                <a:schemeClr val="dk1"/>
              </a:solidFill>
            </a:endParaRPr>
          </a:p>
          <a:p>
            <a:pPr indent="-177800" lvl="0" marL="177800" rtl="0" algn="l">
              <a:lnSpc>
                <a:spcPct val="115000"/>
              </a:lnSpc>
              <a:spcBef>
                <a:spcPts val="800"/>
              </a:spcBef>
              <a:spcAft>
                <a:spcPts val="0"/>
              </a:spcAft>
              <a:buClr>
                <a:schemeClr val="dk1"/>
              </a:buClr>
              <a:buSzPts val="2000"/>
              <a:buChar char="•"/>
            </a:pPr>
            <a:r>
              <a:rPr lang="en" sz="2000">
                <a:solidFill>
                  <a:schemeClr val="dk1"/>
                </a:solidFill>
              </a:rPr>
              <a:t>Memorize phone numbers for your family members and/or an attorney/organization that you trust. </a:t>
            </a:r>
            <a:r>
              <a:rPr b="1" lang="en" sz="2000">
                <a:solidFill>
                  <a:schemeClr val="dk1"/>
                </a:solidFill>
              </a:rPr>
              <a:t>You might only be able to make one phone call while detained!</a:t>
            </a:r>
            <a:endParaRPr>
              <a:solidFill>
                <a:schemeClr val="dk1"/>
              </a:solidFill>
            </a:endParaRPr>
          </a:p>
          <a:p>
            <a:pPr indent="-177800" lvl="0" marL="177800" rtl="0" algn="l">
              <a:lnSpc>
                <a:spcPct val="115000"/>
              </a:lnSpc>
              <a:spcBef>
                <a:spcPts val="800"/>
              </a:spcBef>
              <a:spcAft>
                <a:spcPts val="0"/>
              </a:spcAft>
              <a:buClr>
                <a:schemeClr val="dk1"/>
              </a:buClr>
              <a:buSzPts val="2000"/>
              <a:buChar char="•"/>
            </a:pPr>
            <a:r>
              <a:rPr lang="en" sz="2000">
                <a:solidFill>
                  <a:schemeClr val="dk1"/>
                </a:solidFill>
              </a:rPr>
              <a:t>Think of a U.S. citizen or someone with immigration status that you trust who can pay bond if you are granted one by an immigration judge.</a:t>
            </a:r>
            <a:endParaRPr>
              <a:solidFill>
                <a:schemeClr val="dk1"/>
              </a:solidFill>
            </a:endParaRPr>
          </a:p>
        </p:txBody>
      </p:sp>
      <p:sp>
        <p:nvSpPr>
          <p:cNvPr id="259" name="Google Shape;259;p35"/>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6"/>
          <p:cNvSpPr txBox="1"/>
          <p:nvPr>
            <p:ph type="title"/>
          </p:nvPr>
        </p:nvSpPr>
        <p:spPr>
          <a:xfrm>
            <a:off x="576210" y="92341"/>
            <a:ext cx="7543800" cy="1206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Arrest and Detention</a:t>
            </a:r>
            <a:endParaRPr sz="3000">
              <a:solidFill>
                <a:srgbClr val="7B9899"/>
              </a:solidFill>
            </a:endParaRPr>
          </a:p>
        </p:txBody>
      </p:sp>
      <p:sp>
        <p:nvSpPr>
          <p:cNvPr id="266" name="Google Shape;266;p36"/>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SzPts val="1100"/>
              <a:buNone/>
            </a:pPr>
            <a:r>
              <a:rPr lang="en" sz="1100">
                <a:solidFill>
                  <a:srgbClr val="FFFFFF"/>
                </a:solidFill>
                <a:latin typeface="Arial"/>
                <a:ea typeface="Arial"/>
                <a:cs typeface="Arial"/>
                <a:sym typeface="Arial"/>
              </a:rPr>
              <a:t>12/8/20</a:t>
            </a:r>
            <a:endParaRPr sz="1100">
              <a:solidFill>
                <a:srgbClr val="FFFFFF"/>
              </a:solidFill>
              <a:latin typeface="Arial"/>
              <a:ea typeface="Arial"/>
              <a:cs typeface="Arial"/>
              <a:sym typeface="Arial"/>
            </a:endParaRPr>
          </a:p>
        </p:txBody>
      </p:sp>
      <p:sp>
        <p:nvSpPr>
          <p:cNvPr id="267" name="Google Shape;267;p36"/>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SzPts val="1100"/>
              <a:buNone/>
            </a:pPr>
            <a:r>
              <a:rPr lang="en" sz="900">
                <a:solidFill>
                  <a:srgbClr val="FFFFFF"/>
                </a:solidFill>
                <a:latin typeface="Arial"/>
                <a:ea typeface="Arial"/>
                <a:cs typeface="Arial"/>
                <a:sym typeface="Arial"/>
              </a:rPr>
              <a:t>www.miracoalition.org</a:t>
            </a:r>
            <a:endParaRPr/>
          </a:p>
        </p:txBody>
      </p:sp>
      <p:sp>
        <p:nvSpPr>
          <p:cNvPr id="268" name="Google Shape;268;p36"/>
          <p:cNvSpPr txBox="1"/>
          <p:nvPr>
            <p:ph idx="1" type="body"/>
          </p:nvPr>
        </p:nvSpPr>
        <p:spPr>
          <a:xfrm>
            <a:off x="1369219" y="1145381"/>
            <a:ext cx="6378000" cy="3429000"/>
          </a:xfrm>
          <a:prstGeom prst="rect">
            <a:avLst/>
          </a:prstGeom>
          <a:noFill/>
          <a:ln>
            <a:noFill/>
          </a:ln>
        </p:spPr>
        <p:txBody>
          <a:bodyPr anchorCtr="0" anchor="t" bIns="34275" lIns="68575" spcFirstLastPara="1" rIns="68575" wrap="square" tIns="34275">
            <a:normAutofit/>
          </a:bodyPr>
          <a:lstStyle/>
          <a:p>
            <a:pPr indent="-38100" lvl="0" marL="177800" rtl="0" algn="l">
              <a:lnSpc>
                <a:spcPct val="100000"/>
              </a:lnSpc>
              <a:spcBef>
                <a:spcPts val="0"/>
              </a:spcBef>
              <a:spcAft>
                <a:spcPts val="0"/>
              </a:spcAft>
              <a:buClr>
                <a:srgbClr val="C12530"/>
              </a:buClr>
              <a:buSzPts val="2100"/>
              <a:buNone/>
            </a:pPr>
            <a:r>
              <a:t/>
            </a:r>
            <a:endParaRPr>
              <a:latin typeface="Times New Roman"/>
              <a:ea typeface="Times New Roman"/>
              <a:cs typeface="Times New Roman"/>
              <a:sym typeface="Times New Roman"/>
            </a:endParaRPr>
          </a:p>
          <a:p>
            <a:pPr indent="-38100" lvl="0" marL="177800" rtl="0" algn="l">
              <a:lnSpc>
                <a:spcPct val="100000"/>
              </a:lnSpc>
              <a:spcBef>
                <a:spcPts val="800"/>
              </a:spcBef>
              <a:spcAft>
                <a:spcPts val="0"/>
              </a:spcAft>
              <a:buClr>
                <a:srgbClr val="C12530"/>
              </a:buClr>
              <a:buSzPts val="2100"/>
              <a:buNone/>
            </a:pPr>
            <a:r>
              <a:t/>
            </a:r>
            <a:endParaRPr/>
          </a:p>
        </p:txBody>
      </p:sp>
      <p:sp>
        <p:nvSpPr>
          <p:cNvPr id="269" name="Google Shape;269;p36"/>
          <p:cNvSpPr/>
          <p:nvPr/>
        </p:nvSpPr>
        <p:spPr>
          <a:xfrm>
            <a:off x="337575" y="1085750"/>
            <a:ext cx="6229500" cy="3765600"/>
          </a:xfrm>
          <a:prstGeom prst="rect">
            <a:avLst/>
          </a:prstGeom>
          <a:noFill/>
          <a:ln>
            <a:noFill/>
          </a:ln>
        </p:spPr>
        <p:txBody>
          <a:bodyPr anchorCtr="0" anchor="t" bIns="45725" lIns="91425" spcFirstLastPara="1" rIns="91425" wrap="square" tIns="45725">
            <a:noAutofit/>
          </a:bodyPr>
          <a:lstStyle/>
          <a:p>
            <a:pPr indent="-254000" lvl="0" marL="254000" marR="0" rtl="0" algn="l">
              <a:lnSpc>
                <a:spcPct val="100000"/>
              </a:lnSpc>
              <a:spcBef>
                <a:spcPts val="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If you are arrested or detained, </a:t>
            </a:r>
            <a:r>
              <a:rPr b="1" i="0" lang="en" sz="1800" u="sng" cap="none" strike="noStrike">
                <a:solidFill>
                  <a:schemeClr val="dk1"/>
                </a:solidFill>
                <a:latin typeface="Calibri"/>
                <a:ea typeface="Calibri"/>
                <a:cs typeface="Calibri"/>
                <a:sym typeface="Calibri"/>
              </a:rPr>
              <a:t>DO NOT</a:t>
            </a:r>
            <a:r>
              <a:rPr b="0" i="0" lang="en" sz="1800" u="none" cap="none" strike="noStrike">
                <a:solidFill>
                  <a:schemeClr val="dk1"/>
                </a:solidFill>
                <a:latin typeface="Calibri"/>
                <a:ea typeface="Calibri"/>
                <a:cs typeface="Calibri"/>
                <a:sym typeface="Calibri"/>
              </a:rPr>
              <a:t>:</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Sign anything or take </a:t>
            </a:r>
            <a:r>
              <a:rPr lang="en" sz="1800">
                <a:solidFill>
                  <a:schemeClr val="dk1"/>
                </a:solidFill>
                <a:latin typeface="Calibri"/>
                <a:ea typeface="Calibri"/>
                <a:cs typeface="Calibri"/>
                <a:sym typeface="Calibri"/>
              </a:rPr>
              <a:t>“voluntary departure” </a:t>
            </a:r>
            <a:r>
              <a:rPr b="0" i="0" lang="en" sz="1800" u="none" cap="none" strike="noStrike">
                <a:solidFill>
                  <a:schemeClr val="dk1"/>
                </a:solidFill>
                <a:latin typeface="Calibri"/>
                <a:ea typeface="Calibri"/>
                <a:cs typeface="Calibri"/>
                <a:sym typeface="Calibri"/>
              </a:rPr>
              <a:t>without the guidance of a lawyer</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Rely on immigration agents to </a:t>
            </a:r>
            <a:r>
              <a:rPr lang="en" sz="1800">
                <a:solidFill>
                  <a:schemeClr val="dk1"/>
                </a:solidFill>
                <a:latin typeface="Calibri"/>
                <a:ea typeface="Calibri"/>
                <a:cs typeface="Calibri"/>
                <a:sym typeface="Calibri"/>
              </a:rPr>
              <a:t>provide</a:t>
            </a:r>
            <a:r>
              <a:rPr b="0" i="0" lang="en" sz="1800" u="none" cap="none" strike="noStrike">
                <a:solidFill>
                  <a:schemeClr val="dk1"/>
                </a:solidFill>
                <a:latin typeface="Calibri"/>
                <a:ea typeface="Calibri"/>
                <a:cs typeface="Calibri"/>
                <a:sym typeface="Calibri"/>
              </a:rPr>
              <a:t> you with information about your rights; ask a lawyer for facts.</a:t>
            </a:r>
            <a:endParaRPr b="0" i="0" sz="1100" u="none" cap="none" strike="noStrike">
              <a:solidFill>
                <a:srgbClr val="000000"/>
              </a:solidFill>
              <a:latin typeface="Arial"/>
              <a:ea typeface="Arial"/>
              <a:cs typeface="Arial"/>
              <a:sym typeface="Arial"/>
            </a:endParaRPr>
          </a:p>
          <a:p>
            <a:pPr indent="-254000" lvl="0" marL="2540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You have a right to: </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1" i="0" lang="en" sz="1800" u="sng" cap="none" strike="noStrike">
                <a:solidFill>
                  <a:schemeClr val="dk1"/>
                </a:solidFill>
                <a:latin typeface="Calibri"/>
                <a:ea typeface="Calibri"/>
                <a:cs typeface="Calibri"/>
                <a:sym typeface="Calibri"/>
              </a:rPr>
              <a:t>Remain silent</a:t>
            </a:r>
            <a:r>
              <a:rPr b="0" i="0" lang="en" sz="1800" u="none" cap="none" strike="noStrike">
                <a:solidFill>
                  <a:schemeClr val="dk1"/>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Call a lawyer or family member</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Be visited in detention by a lawyer</a:t>
            </a:r>
            <a:endParaRPr b="0" i="0" sz="1100" u="none" cap="none" strike="noStrike">
              <a:solidFill>
                <a:srgbClr val="000000"/>
              </a:solidFill>
              <a:latin typeface="Arial"/>
              <a:ea typeface="Arial"/>
              <a:cs typeface="Arial"/>
              <a:sym typeface="Arial"/>
            </a:endParaRPr>
          </a:p>
          <a:p>
            <a:pPr indent="-215900" lvl="1" marL="558800" marR="0" rtl="0" algn="l">
              <a:lnSpc>
                <a:spcPct val="100000"/>
              </a:lnSpc>
              <a:spcBef>
                <a:spcPts val="400"/>
              </a:spcBef>
              <a:spcAft>
                <a:spcPts val="0"/>
              </a:spcAft>
              <a:buClr>
                <a:schemeClr val="dk1"/>
              </a:buClr>
              <a:buSzPts val="1800"/>
              <a:buFont typeface="Noto Sans Symbols"/>
              <a:buChar char="▪"/>
            </a:pPr>
            <a:r>
              <a:rPr b="0" i="0" lang="en" sz="1800" u="none" cap="none" strike="noStrike">
                <a:solidFill>
                  <a:schemeClr val="dk1"/>
                </a:solidFill>
                <a:latin typeface="Calibri"/>
                <a:ea typeface="Calibri"/>
                <a:cs typeface="Calibri"/>
                <a:sym typeface="Calibri"/>
              </a:rPr>
              <a:t>Contact your consulate</a:t>
            </a:r>
            <a:endParaRPr b="0" i="0" sz="1100" u="none" cap="none" strike="noStrike">
              <a:solidFill>
                <a:srgbClr val="000000"/>
              </a:solidFill>
              <a:latin typeface="Arial"/>
              <a:ea typeface="Arial"/>
              <a:cs typeface="Arial"/>
              <a:sym typeface="Arial"/>
            </a:endParaRPr>
          </a:p>
        </p:txBody>
      </p:sp>
      <p:pic>
        <p:nvPicPr>
          <p:cNvPr id="270" name="Google Shape;270;p36"/>
          <p:cNvPicPr preferRelativeResize="0"/>
          <p:nvPr/>
        </p:nvPicPr>
        <p:blipFill rotWithShape="1">
          <a:blip r:embed="rId3">
            <a:alphaModFix/>
          </a:blip>
          <a:srcRect b="0" l="0" r="0" t="0"/>
          <a:stretch/>
        </p:blipFill>
        <p:spPr>
          <a:xfrm>
            <a:off x="6223000" y="2358847"/>
            <a:ext cx="2921000" cy="1778001"/>
          </a:xfrm>
          <a:prstGeom prst="rect">
            <a:avLst/>
          </a:prstGeom>
          <a:noFill/>
          <a:ln>
            <a:noFill/>
          </a:ln>
        </p:spPr>
      </p:pic>
      <p:sp>
        <p:nvSpPr>
          <p:cNvPr id="271" name="Google Shape;271;p36"/>
          <p:cNvSpPr txBox="1"/>
          <p:nvPr/>
        </p:nvSpPr>
        <p:spPr>
          <a:xfrm>
            <a:off x="993025" y="4397700"/>
            <a:ext cx="6988500" cy="552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1"/>
                </a:solidFill>
                <a:latin typeface="Calibri"/>
                <a:ea typeface="Calibri"/>
                <a:cs typeface="Calibri"/>
                <a:sym typeface="Calibri"/>
              </a:rPr>
              <a:t>You can use the </a:t>
            </a:r>
            <a:r>
              <a:rPr b="1" lang="en" sz="2100" u="sng">
                <a:solidFill>
                  <a:schemeClr val="hlink"/>
                </a:solidFill>
                <a:latin typeface="Calibri"/>
                <a:ea typeface="Calibri"/>
                <a:cs typeface="Calibri"/>
                <a:sym typeface="Calibri"/>
                <a:hlinkClick r:id="rId4"/>
              </a:rPr>
              <a:t>online detainee locator</a:t>
            </a:r>
            <a:r>
              <a:rPr b="1" lang="en" sz="2100">
                <a:solidFill>
                  <a:schemeClr val="dk1"/>
                </a:solidFill>
                <a:latin typeface="Calibri"/>
                <a:ea typeface="Calibri"/>
                <a:cs typeface="Calibri"/>
                <a:sym typeface="Calibri"/>
              </a:rPr>
              <a:t> (locator.ice.gov) to find someone who has been detained by immigration</a:t>
            </a:r>
            <a:endParaRPr b="1" sz="2100">
              <a:solidFill>
                <a:schemeClr val="dk1"/>
              </a:solidFill>
              <a:latin typeface="Calibri"/>
              <a:ea typeface="Calibri"/>
              <a:cs typeface="Calibri"/>
              <a:sym typeface="Calibri"/>
            </a:endParaRPr>
          </a:p>
        </p:txBody>
      </p:sp>
      <p:sp>
        <p:nvSpPr>
          <p:cNvPr id="272" name="Google Shape;272;p3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7"/>
          <p:cNvSpPr txBox="1"/>
          <p:nvPr>
            <p:ph type="title"/>
          </p:nvPr>
        </p:nvSpPr>
        <p:spPr>
          <a:xfrm>
            <a:off x="628650" y="434325"/>
            <a:ext cx="61908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Release on Bond</a:t>
            </a:r>
            <a:endParaRPr/>
          </a:p>
        </p:txBody>
      </p:sp>
      <p:sp>
        <p:nvSpPr>
          <p:cNvPr id="278" name="Google Shape;278;p3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292100" lvl="0" marL="342900" rtl="0" algn="l">
              <a:spcBef>
                <a:spcPts val="400"/>
              </a:spcBef>
              <a:spcAft>
                <a:spcPts val="0"/>
              </a:spcAft>
              <a:buClr>
                <a:schemeClr val="dk1"/>
              </a:buClr>
              <a:buSzPts val="2000"/>
              <a:buFont typeface="Roboto"/>
              <a:buChar char="•"/>
            </a:pPr>
            <a:r>
              <a:rPr lang="en" sz="2000">
                <a:solidFill>
                  <a:schemeClr val="dk1"/>
                </a:solidFill>
              </a:rPr>
              <a:t>Immigration enforcement can choose to place individuals it is trying to deport in immigration detention</a:t>
            </a:r>
            <a:endParaRPr sz="2000">
              <a:solidFill>
                <a:schemeClr val="dk1"/>
              </a:solidFill>
            </a:endParaRPr>
          </a:p>
          <a:p>
            <a:pPr indent="-292100" lvl="0" marL="342900" rtl="0" algn="l">
              <a:spcBef>
                <a:spcPts val="400"/>
              </a:spcBef>
              <a:spcAft>
                <a:spcPts val="0"/>
              </a:spcAft>
              <a:buClr>
                <a:schemeClr val="dk1"/>
              </a:buClr>
              <a:buSzPts val="2000"/>
              <a:buChar char="•"/>
            </a:pPr>
            <a:r>
              <a:rPr lang="en" sz="2000">
                <a:solidFill>
                  <a:schemeClr val="dk1"/>
                </a:solidFill>
              </a:rPr>
              <a:t>If detained, </a:t>
            </a:r>
            <a:r>
              <a:rPr lang="en" sz="2000">
                <a:solidFill>
                  <a:schemeClr val="dk1"/>
                </a:solidFill>
              </a:rPr>
              <a:t>many individuals </a:t>
            </a:r>
            <a:r>
              <a:rPr lang="en" sz="2000">
                <a:solidFill>
                  <a:schemeClr val="dk1"/>
                </a:solidFill>
              </a:rPr>
              <a:t>are able to request release on </a:t>
            </a:r>
            <a:r>
              <a:rPr b="1" lang="en" sz="2000">
                <a:solidFill>
                  <a:schemeClr val="dk1"/>
                </a:solidFill>
              </a:rPr>
              <a:t>bond</a:t>
            </a:r>
            <a:r>
              <a:rPr lang="en" sz="2000">
                <a:solidFill>
                  <a:schemeClr val="dk1"/>
                </a:solidFill>
              </a:rPr>
              <a:t>. Release on bond means you can be at home while your case is pending, and go to court for the hearings.</a:t>
            </a:r>
            <a:endParaRPr sz="2000">
              <a:solidFill>
                <a:schemeClr val="dk1"/>
              </a:solidFill>
            </a:endParaRPr>
          </a:p>
          <a:p>
            <a:pPr indent="-279400" lvl="1" marL="685800" rtl="0" algn="l">
              <a:spcBef>
                <a:spcPts val="400"/>
              </a:spcBef>
              <a:spcAft>
                <a:spcPts val="0"/>
              </a:spcAft>
              <a:buSzPts val="1800"/>
              <a:buChar char="•"/>
            </a:pPr>
            <a:r>
              <a:rPr lang="en" sz="1800">
                <a:solidFill>
                  <a:schemeClr val="dk1"/>
                </a:solidFill>
              </a:rPr>
              <a:t>You can request the immigration judge to review the bond decision</a:t>
            </a:r>
            <a:endParaRPr sz="1800">
              <a:solidFill>
                <a:schemeClr val="dk1"/>
              </a:solidFill>
            </a:endParaRPr>
          </a:p>
          <a:p>
            <a:pPr indent="-279400" lvl="1" marL="685800" rtl="0" algn="l">
              <a:spcBef>
                <a:spcPts val="400"/>
              </a:spcBef>
              <a:spcAft>
                <a:spcPts val="0"/>
              </a:spcAft>
              <a:buSzPts val="1800"/>
              <a:buChar char="•"/>
            </a:pPr>
            <a:r>
              <a:rPr lang="en" sz="1800">
                <a:solidFill>
                  <a:schemeClr val="dk1"/>
                </a:solidFill>
              </a:rPr>
              <a:t>It helps to show strong family and community ties</a:t>
            </a:r>
            <a:endParaRPr sz="1800">
              <a:solidFill>
                <a:schemeClr val="dk1"/>
              </a:solidFill>
            </a:endParaRPr>
          </a:p>
          <a:p>
            <a:pPr indent="-279400" lvl="1" marL="685800" rtl="0" algn="l">
              <a:spcBef>
                <a:spcPts val="400"/>
              </a:spcBef>
              <a:spcAft>
                <a:spcPts val="0"/>
              </a:spcAft>
              <a:buSzPts val="1800"/>
              <a:buChar char="•"/>
            </a:pPr>
            <a:r>
              <a:rPr lang="en" sz="1800">
                <a:solidFill>
                  <a:schemeClr val="dk1"/>
                </a:solidFill>
              </a:rPr>
              <a:t>Only someone who is a US citizen or has lawful immigration status should go to immigration to pay the bond</a:t>
            </a:r>
            <a:endParaRPr sz="1800">
              <a:solidFill>
                <a:schemeClr val="dk1"/>
              </a:solidFill>
            </a:endParaRPr>
          </a:p>
        </p:txBody>
      </p:sp>
      <p:sp>
        <p:nvSpPr>
          <p:cNvPr id="279" name="Google Shape;279;p3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8"/>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None/>
            </a:pPr>
            <a:r>
              <a:rPr lang="en"/>
              <a:t>2. Being a Bystander </a:t>
            </a:r>
            <a:endParaRPr/>
          </a:p>
        </p:txBody>
      </p:sp>
      <p:sp>
        <p:nvSpPr>
          <p:cNvPr id="286" name="Google Shape;286;p3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grpSp>
        <p:nvGrpSpPr>
          <p:cNvPr id="292" name="Google Shape;292;p39"/>
          <p:cNvGrpSpPr/>
          <p:nvPr/>
        </p:nvGrpSpPr>
        <p:grpSpPr>
          <a:xfrm>
            <a:off x="1860210" y="1420000"/>
            <a:ext cx="5423582" cy="3027700"/>
            <a:chOff x="2428875" y="1057900"/>
            <a:chExt cx="4286400" cy="3027700"/>
          </a:xfrm>
        </p:grpSpPr>
        <p:sp>
          <p:nvSpPr>
            <p:cNvPr id="293" name="Google Shape;293;p39"/>
            <p:cNvSpPr/>
            <p:nvPr/>
          </p:nvSpPr>
          <p:spPr>
            <a:xfrm>
              <a:off x="2428875" y="1057900"/>
              <a:ext cx="4286400" cy="924600"/>
            </a:xfrm>
            <a:prstGeom prst="roundRect">
              <a:avLst>
                <a:gd fmla="val 19759" name="adj"/>
              </a:avLst>
            </a:prstGeom>
            <a:solidFill>
              <a:srgbClr val="FFFFFF"/>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31538F"/>
                  </a:solidFill>
                  <a:latin typeface="Archivo"/>
                  <a:ea typeface="Archivo"/>
                  <a:cs typeface="Archivo"/>
                  <a:sym typeface="Archivo"/>
                </a:rPr>
                <a:t>Being a Bystander</a:t>
              </a:r>
              <a:endParaRPr b="1" sz="2600">
                <a:solidFill>
                  <a:srgbClr val="31538F"/>
                </a:solidFill>
                <a:latin typeface="Archivo"/>
                <a:ea typeface="Archivo"/>
                <a:cs typeface="Archivo"/>
                <a:sym typeface="Archivo"/>
              </a:endParaRPr>
            </a:p>
          </p:txBody>
        </p:sp>
        <p:sp>
          <p:nvSpPr>
            <p:cNvPr id="294" name="Google Shape;294;p39"/>
            <p:cNvSpPr/>
            <p:nvPr/>
          </p:nvSpPr>
          <p:spPr>
            <a:xfrm>
              <a:off x="2428875" y="2109450"/>
              <a:ext cx="4286400" cy="924600"/>
            </a:xfrm>
            <a:prstGeom prst="roundRect">
              <a:avLst>
                <a:gd fmla="val 19759" name="adj"/>
              </a:avLst>
            </a:prstGeom>
            <a:solidFill>
              <a:srgbClr val="9FC5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95" name="Google Shape;295;p39"/>
            <p:cNvSpPr/>
            <p:nvPr/>
          </p:nvSpPr>
          <p:spPr>
            <a:xfrm>
              <a:off x="2428875" y="3161000"/>
              <a:ext cx="4286400" cy="924600"/>
            </a:xfrm>
            <a:prstGeom prst="roundRect">
              <a:avLst>
                <a:gd fmla="val 19759" name="adj"/>
              </a:avLst>
            </a:prstGeom>
            <a:solidFill>
              <a:srgbClr val="31538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chivo"/>
                <a:ea typeface="Archivo"/>
                <a:cs typeface="Archivo"/>
                <a:sym typeface="Archivo"/>
              </a:endParaRPr>
            </a:p>
          </p:txBody>
        </p:sp>
        <p:sp>
          <p:nvSpPr>
            <p:cNvPr id="296" name="Google Shape;296;p39"/>
            <p:cNvSpPr txBox="1"/>
            <p:nvPr/>
          </p:nvSpPr>
          <p:spPr>
            <a:xfrm>
              <a:off x="2490975" y="2171550"/>
              <a:ext cx="1901700" cy="800400"/>
            </a:xfrm>
            <a:prstGeom prst="rect">
              <a:avLst/>
            </a:prstGeom>
            <a:noFill/>
            <a:ln>
              <a:noFill/>
            </a:ln>
          </p:spPr>
          <p:txBody>
            <a:bodyPr anchorCtr="0" anchor="ctr" bIns="91425" lIns="91425" spcFirstLastPara="1" rIns="91425" wrap="square" tIns="91425">
              <a:normAutofit/>
            </a:bodyPr>
            <a:lstStyle/>
            <a:p>
              <a:pPr indent="0" lvl="0" marL="0" rtl="0" algn="l">
                <a:lnSpc>
                  <a:spcPct val="60000"/>
                </a:lnSpc>
                <a:spcBef>
                  <a:spcPts val="0"/>
                </a:spcBef>
                <a:spcAft>
                  <a:spcPts val="0"/>
                </a:spcAft>
                <a:buNone/>
              </a:pPr>
              <a:r>
                <a:rPr b="1" lang="en" sz="1800">
                  <a:latin typeface="Darker Grotesque"/>
                  <a:ea typeface="Darker Grotesque"/>
                  <a:cs typeface="Darker Grotesque"/>
                  <a:sym typeface="Darker Grotesque"/>
                </a:rPr>
                <a:t>ACCOUNTABILITY</a:t>
              </a:r>
              <a:endParaRPr b="1" sz="1800">
                <a:solidFill>
                  <a:srgbClr val="000000"/>
                </a:solidFill>
                <a:latin typeface="Darker Grotesque"/>
                <a:ea typeface="Darker Grotesque"/>
                <a:cs typeface="Darker Grotesque"/>
                <a:sym typeface="Darker Grotesque"/>
              </a:endParaRPr>
            </a:p>
          </p:txBody>
        </p:sp>
        <p:sp>
          <p:nvSpPr>
            <p:cNvPr id="297" name="Google Shape;297;p39"/>
            <p:cNvSpPr txBox="1"/>
            <p:nvPr/>
          </p:nvSpPr>
          <p:spPr>
            <a:xfrm>
              <a:off x="4628938" y="2171550"/>
              <a:ext cx="2024100" cy="800400"/>
            </a:xfrm>
            <a:prstGeom prst="rect">
              <a:avLst/>
            </a:prstGeom>
            <a:noFill/>
            <a:ln>
              <a:noFill/>
            </a:ln>
          </p:spPr>
          <p:txBody>
            <a:bodyPr anchorCtr="0" anchor="ctr" bIns="91425" lIns="91425" spcFirstLastPara="1" rIns="91425" wrap="square" tIns="91425">
              <a:normAutofit/>
            </a:bodyPr>
            <a:lstStyle/>
            <a:p>
              <a:pPr indent="-323850" lvl="0" marL="457200" rtl="0" algn="l">
                <a:spcBef>
                  <a:spcPts val="0"/>
                </a:spcBef>
                <a:spcAft>
                  <a:spcPts val="0"/>
                </a:spcAft>
                <a:buClr>
                  <a:srgbClr val="000000"/>
                </a:buClr>
                <a:buSzPts val="1500"/>
                <a:buFont typeface="Archivo"/>
                <a:buChar char="●"/>
              </a:pPr>
              <a:r>
                <a:rPr lang="en" sz="1500">
                  <a:latin typeface="Archivo"/>
                  <a:ea typeface="Archivo"/>
                  <a:cs typeface="Archivo"/>
                  <a:sym typeface="Archivo"/>
                </a:rPr>
                <a:t>Inform the community</a:t>
              </a:r>
              <a:endParaRPr sz="1500">
                <a:latin typeface="Archivo"/>
                <a:ea typeface="Archivo"/>
                <a:cs typeface="Archivo"/>
                <a:sym typeface="Archivo"/>
              </a:endParaRPr>
            </a:p>
            <a:p>
              <a:pPr indent="-323850" lvl="0" marL="457200" rtl="0" algn="l">
                <a:spcBef>
                  <a:spcPts val="0"/>
                </a:spcBef>
                <a:spcAft>
                  <a:spcPts val="0"/>
                </a:spcAft>
                <a:buSzPts val="1500"/>
                <a:buFont typeface="Archivo"/>
                <a:buChar char="●"/>
              </a:pPr>
              <a:r>
                <a:rPr lang="en" sz="1500">
                  <a:latin typeface="Archivo"/>
                  <a:ea typeface="Archivo"/>
                  <a:cs typeface="Archivo"/>
                  <a:sym typeface="Archivo"/>
                </a:rPr>
                <a:t>Document abuses</a:t>
              </a:r>
              <a:endParaRPr sz="1500">
                <a:latin typeface="Archivo"/>
                <a:ea typeface="Archivo"/>
                <a:cs typeface="Archivo"/>
                <a:sym typeface="Archivo"/>
              </a:endParaRPr>
            </a:p>
          </p:txBody>
        </p:sp>
        <p:sp>
          <p:nvSpPr>
            <p:cNvPr id="298" name="Google Shape;298;p39"/>
            <p:cNvSpPr txBox="1"/>
            <p:nvPr/>
          </p:nvSpPr>
          <p:spPr>
            <a:xfrm>
              <a:off x="2490975" y="3223100"/>
              <a:ext cx="1526400" cy="800400"/>
            </a:xfrm>
            <a:prstGeom prst="rect">
              <a:avLst/>
            </a:prstGeom>
            <a:noFill/>
            <a:ln>
              <a:noFill/>
            </a:ln>
          </p:spPr>
          <p:txBody>
            <a:bodyPr anchorCtr="0" anchor="ctr" bIns="91425" lIns="91425" spcFirstLastPara="1" rIns="91425" wrap="square" tIns="91425">
              <a:normAutofit/>
            </a:bodyPr>
            <a:lstStyle/>
            <a:p>
              <a:pPr indent="0" lvl="0" marL="0" rtl="0" algn="l">
                <a:lnSpc>
                  <a:spcPct val="60000"/>
                </a:lnSpc>
                <a:spcBef>
                  <a:spcPts val="0"/>
                </a:spcBef>
                <a:spcAft>
                  <a:spcPts val="0"/>
                </a:spcAft>
                <a:buNone/>
              </a:pPr>
              <a:r>
                <a:rPr b="1" lang="en" sz="1800">
                  <a:solidFill>
                    <a:schemeClr val="lt1"/>
                  </a:solidFill>
                  <a:latin typeface="Darker Grotesque"/>
                  <a:ea typeface="Darker Grotesque"/>
                  <a:cs typeface="Darker Grotesque"/>
                  <a:sym typeface="Darker Grotesque"/>
                </a:rPr>
                <a:t>SUPPORT</a:t>
              </a:r>
              <a:endParaRPr b="1" sz="1800">
                <a:solidFill>
                  <a:schemeClr val="lt1"/>
                </a:solidFill>
                <a:latin typeface="Darker Grotesque"/>
                <a:ea typeface="Darker Grotesque"/>
                <a:cs typeface="Darker Grotesque"/>
                <a:sym typeface="Darker Grotesque"/>
              </a:endParaRPr>
            </a:p>
          </p:txBody>
        </p:sp>
        <p:sp>
          <p:nvSpPr>
            <p:cNvPr id="299" name="Google Shape;299;p39"/>
            <p:cNvSpPr txBox="1"/>
            <p:nvPr/>
          </p:nvSpPr>
          <p:spPr>
            <a:xfrm>
              <a:off x="4629200" y="3223100"/>
              <a:ext cx="2024100" cy="800400"/>
            </a:xfrm>
            <a:prstGeom prst="rect">
              <a:avLst/>
            </a:prstGeom>
            <a:noFill/>
            <a:ln>
              <a:noFill/>
            </a:ln>
          </p:spPr>
          <p:txBody>
            <a:bodyPr anchorCtr="0" anchor="ctr" bIns="91425" lIns="91425" spcFirstLastPara="1" rIns="91425" wrap="square" tIns="91425">
              <a:normAutofit/>
            </a:bodyPr>
            <a:lstStyle/>
            <a:p>
              <a:pPr indent="-323850" lvl="0" marL="457200" rtl="0" algn="l">
                <a:spcBef>
                  <a:spcPts val="0"/>
                </a:spcBef>
                <a:spcAft>
                  <a:spcPts val="0"/>
                </a:spcAft>
                <a:buClr>
                  <a:schemeClr val="lt1"/>
                </a:buClr>
                <a:buSzPts val="1500"/>
                <a:buFont typeface="Archivo"/>
                <a:buChar char="●"/>
              </a:pPr>
              <a:r>
                <a:rPr lang="en" sz="1500">
                  <a:solidFill>
                    <a:schemeClr val="lt1"/>
                  </a:solidFill>
                  <a:latin typeface="Archivo"/>
                  <a:ea typeface="Archivo"/>
                  <a:cs typeface="Archivo"/>
                  <a:sym typeface="Archivo"/>
                </a:rPr>
                <a:t>Offer support to impacted individuals</a:t>
              </a:r>
              <a:endParaRPr sz="1500">
                <a:solidFill>
                  <a:schemeClr val="lt1"/>
                </a:solidFill>
                <a:latin typeface="Archivo"/>
                <a:ea typeface="Archivo"/>
                <a:cs typeface="Archivo"/>
                <a:sym typeface="Archivo"/>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0"/>
          <p:cNvSpPr txBox="1"/>
          <p:nvPr>
            <p:ph type="title"/>
          </p:nvPr>
        </p:nvSpPr>
        <p:spPr>
          <a:xfrm>
            <a:off x="628650" y="434325"/>
            <a:ext cx="63423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Safety First</a:t>
            </a:r>
            <a:endParaRPr/>
          </a:p>
        </p:txBody>
      </p:sp>
      <p:sp>
        <p:nvSpPr>
          <p:cNvPr id="305" name="Google Shape;305;p40"/>
          <p:cNvSpPr txBox="1"/>
          <p:nvPr>
            <p:ph idx="1" type="body"/>
          </p:nvPr>
        </p:nvSpPr>
        <p:spPr>
          <a:xfrm>
            <a:off x="628650" y="1011625"/>
            <a:ext cx="7886700" cy="3781800"/>
          </a:xfrm>
          <a:prstGeom prst="rect">
            <a:avLst/>
          </a:prstGeom>
        </p:spPr>
        <p:txBody>
          <a:bodyPr anchorCtr="0" anchor="t" bIns="34275" lIns="68575" spcFirstLastPara="1" rIns="68575" wrap="square" tIns="34275">
            <a:normAutofit/>
          </a:bodyPr>
          <a:lstStyle/>
          <a:p>
            <a:pPr indent="-387350" lvl="0" marL="457200" rtl="0" algn="l">
              <a:spcBef>
                <a:spcPts val="800"/>
              </a:spcBef>
              <a:spcAft>
                <a:spcPts val="0"/>
              </a:spcAft>
              <a:buClr>
                <a:schemeClr val="dk1"/>
              </a:buClr>
              <a:buSzPts val="2500"/>
              <a:buFont typeface="Calibri"/>
              <a:buChar char="➢"/>
            </a:pPr>
            <a:r>
              <a:rPr lang="en" sz="2200">
                <a:solidFill>
                  <a:schemeClr val="dk1"/>
                </a:solidFill>
                <a:latin typeface="Calibri"/>
                <a:ea typeface="Calibri"/>
                <a:cs typeface="Calibri"/>
                <a:sym typeface="Calibri"/>
              </a:rPr>
              <a:t>If you feel it is not safe for you to be a bystander, you can calmly leave the situation</a:t>
            </a:r>
            <a:endParaRPr sz="2200">
              <a:solidFill>
                <a:schemeClr val="dk1"/>
              </a:solidFill>
              <a:latin typeface="Calibri"/>
              <a:ea typeface="Calibri"/>
              <a:cs typeface="Calibri"/>
              <a:sym typeface="Calibri"/>
            </a:endParaRPr>
          </a:p>
          <a:p>
            <a:pPr indent="0" lvl="0" marL="457200" rtl="0" algn="l">
              <a:spcBef>
                <a:spcPts val="800"/>
              </a:spcBef>
              <a:spcAft>
                <a:spcPts val="0"/>
              </a:spcAft>
              <a:buNone/>
            </a:pPr>
            <a:r>
              <a:t/>
            </a:r>
            <a:endParaRPr sz="2200">
              <a:solidFill>
                <a:schemeClr val="dk1"/>
              </a:solidFill>
              <a:latin typeface="Calibri"/>
              <a:ea typeface="Calibri"/>
              <a:cs typeface="Calibri"/>
              <a:sym typeface="Calibri"/>
            </a:endParaRPr>
          </a:p>
          <a:p>
            <a:pPr indent="-368300" lvl="0" marL="457200" rtl="0" algn="l">
              <a:spcBef>
                <a:spcPts val="800"/>
              </a:spcBef>
              <a:spcAft>
                <a:spcPts val="0"/>
              </a:spcAft>
              <a:buClr>
                <a:schemeClr val="dk1"/>
              </a:buClr>
              <a:buSzPts val="2200"/>
              <a:buFont typeface="Calibri"/>
              <a:buChar char="➢"/>
            </a:pPr>
            <a:r>
              <a:rPr lang="en" sz="2200">
                <a:solidFill>
                  <a:schemeClr val="dk1"/>
                </a:solidFill>
                <a:latin typeface="Calibri"/>
                <a:ea typeface="Calibri"/>
                <a:cs typeface="Calibri"/>
                <a:sym typeface="Calibri"/>
              </a:rPr>
              <a:t>If you choose to act as a bystander:</a:t>
            </a:r>
            <a:endParaRPr sz="2200">
              <a:solidFill>
                <a:schemeClr val="dk1"/>
              </a:solidFill>
              <a:latin typeface="Calibri"/>
              <a:ea typeface="Calibri"/>
              <a:cs typeface="Calibri"/>
              <a:sym typeface="Calibri"/>
            </a:endParaRPr>
          </a:p>
          <a:p>
            <a:pPr indent="-368300" lvl="1" marL="914400" rtl="0" algn="l">
              <a:spcBef>
                <a:spcPts val="0"/>
              </a:spcBef>
              <a:spcAft>
                <a:spcPts val="0"/>
              </a:spcAft>
              <a:buClr>
                <a:schemeClr val="dk1"/>
              </a:buClr>
              <a:buSzPts val="2200"/>
              <a:buFont typeface="Calibri"/>
              <a:buChar char="○"/>
            </a:pPr>
            <a:r>
              <a:rPr lang="en" sz="2200"/>
              <a:t>Project Calm</a:t>
            </a:r>
            <a:endParaRPr sz="2200"/>
          </a:p>
          <a:p>
            <a:pPr indent="-368300" lvl="1" marL="914400" rtl="0" algn="l">
              <a:spcBef>
                <a:spcPts val="0"/>
              </a:spcBef>
              <a:spcAft>
                <a:spcPts val="0"/>
              </a:spcAft>
              <a:buSzPts val="2200"/>
              <a:buFont typeface="Calibri"/>
              <a:buChar char="○"/>
            </a:pPr>
            <a:r>
              <a:rPr lang="en" sz="2200"/>
              <a:t>Keep People Safe</a:t>
            </a:r>
            <a:endParaRPr sz="2200"/>
          </a:p>
          <a:p>
            <a:pPr indent="-368300" lvl="1" marL="914400" rtl="0" algn="l">
              <a:spcBef>
                <a:spcPts val="0"/>
              </a:spcBef>
              <a:spcAft>
                <a:spcPts val="0"/>
              </a:spcAft>
              <a:buSzPts val="2200"/>
              <a:buFont typeface="Calibri"/>
              <a:buChar char="○"/>
            </a:pPr>
            <a:r>
              <a:rPr lang="en" sz="2200"/>
              <a:t>Gather Evidence</a:t>
            </a:r>
            <a:endParaRPr sz="2200"/>
          </a:p>
        </p:txBody>
      </p:sp>
      <p:sp>
        <p:nvSpPr>
          <p:cNvPr id="306" name="Google Shape;306;p4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40"/>
          <p:cNvSpPr txBox="1"/>
          <p:nvPr/>
        </p:nvSpPr>
        <p:spPr>
          <a:xfrm>
            <a:off x="778650" y="3751825"/>
            <a:ext cx="7736700" cy="1041600"/>
          </a:xfrm>
          <a:prstGeom prst="rect">
            <a:avLst/>
          </a:prstGeom>
          <a:solidFill>
            <a:srgbClr val="FFC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Some bystanders will choose to engage in activities which are unlawful. </a:t>
            </a:r>
            <a:endParaRPr b="1" sz="1800">
              <a:latin typeface="Calibri"/>
              <a:ea typeface="Calibri"/>
              <a:cs typeface="Calibri"/>
              <a:sym typeface="Calibri"/>
            </a:endParaRPr>
          </a:p>
          <a:p>
            <a:pPr indent="0" lvl="0" marL="0" rtl="0" algn="ctr">
              <a:spcBef>
                <a:spcPts val="0"/>
              </a:spcBef>
              <a:spcAft>
                <a:spcPts val="0"/>
              </a:spcAft>
              <a:buNone/>
            </a:pPr>
            <a:r>
              <a:rPr b="1" lang="en" sz="1800">
                <a:latin typeface="Calibri"/>
                <a:ea typeface="Calibri"/>
                <a:cs typeface="Calibri"/>
                <a:sym typeface="Calibri"/>
              </a:rPr>
              <a:t>This training provides information about what bystanders are lawfully authorized to do.</a:t>
            </a:r>
            <a:endParaRPr b="1" sz="1800">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1"/>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None/>
            </a:pPr>
            <a:r>
              <a:rPr lang="en"/>
              <a:t>3. Create Accountability </a:t>
            </a:r>
            <a:endParaRPr/>
          </a:p>
        </p:txBody>
      </p:sp>
      <p:sp>
        <p:nvSpPr>
          <p:cNvPr id="314" name="Google Shape;314;p41"/>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Call LUCE</a:t>
            </a:r>
            <a:endParaRPr/>
          </a:p>
        </p:txBody>
      </p:sp>
      <p:sp>
        <p:nvSpPr>
          <p:cNvPr id="320" name="Google Shape;320;p4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id="321" name="Google Shape;321;p42"/>
          <p:cNvPicPr preferRelativeResize="0"/>
          <p:nvPr/>
        </p:nvPicPr>
        <p:blipFill rotWithShape="1">
          <a:blip r:embed="rId3">
            <a:alphaModFix/>
          </a:blip>
          <a:srcRect b="52983" l="0" r="0" t="0"/>
          <a:stretch/>
        </p:blipFill>
        <p:spPr>
          <a:xfrm>
            <a:off x="101250" y="1125400"/>
            <a:ext cx="4619295" cy="2811450"/>
          </a:xfrm>
          <a:prstGeom prst="rect">
            <a:avLst/>
          </a:prstGeom>
          <a:noFill/>
          <a:ln>
            <a:noFill/>
          </a:ln>
        </p:spPr>
      </p:pic>
      <p:pic>
        <p:nvPicPr>
          <p:cNvPr id="322" name="Google Shape;322;p42"/>
          <p:cNvPicPr preferRelativeResize="0"/>
          <p:nvPr/>
        </p:nvPicPr>
        <p:blipFill rotWithShape="1">
          <a:blip r:embed="rId3">
            <a:alphaModFix/>
          </a:blip>
          <a:srcRect b="0" l="0" r="0" t="47941"/>
          <a:stretch/>
        </p:blipFill>
        <p:spPr>
          <a:xfrm>
            <a:off x="4621875" y="1084775"/>
            <a:ext cx="4292501" cy="28927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3"/>
          <p:cNvSpPr txBox="1"/>
          <p:nvPr>
            <p:ph type="title"/>
          </p:nvPr>
        </p:nvSpPr>
        <p:spPr>
          <a:xfrm>
            <a:off x="311700" y="445025"/>
            <a:ext cx="3737400" cy="572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b="1" lang="en" sz="2950">
                <a:solidFill>
                  <a:srgbClr val="31538F"/>
                </a:solidFill>
                <a:latin typeface="Roboto"/>
                <a:ea typeface="Roboto"/>
                <a:cs typeface="Roboto"/>
                <a:sym typeface="Roboto"/>
              </a:rPr>
              <a:t>Share Information</a:t>
            </a:r>
            <a:endParaRPr b="1" sz="2950">
              <a:solidFill>
                <a:srgbClr val="31538F"/>
              </a:solidFill>
              <a:latin typeface="Roboto"/>
              <a:ea typeface="Roboto"/>
              <a:cs typeface="Roboto"/>
              <a:sym typeface="Roboto"/>
            </a:endParaRPr>
          </a:p>
        </p:txBody>
      </p:sp>
      <p:sp>
        <p:nvSpPr>
          <p:cNvPr id="328" name="Google Shape;328;p43"/>
          <p:cNvSpPr txBox="1"/>
          <p:nvPr>
            <p:ph idx="1" type="body"/>
          </p:nvPr>
        </p:nvSpPr>
        <p:spPr>
          <a:xfrm>
            <a:off x="311700" y="1152475"/>
            <a:ext cx="3999900" cy="3416400"/>
          </a:xfrm>
          <a:prstGeom prst="rect">
            <a:avLst/>
          </a:prstGeom>
        </p:spPr>
        <p:txBody>
          <a:bodyPr anchorCtr="0" anchor="t" bIns="34275" lIns="68575" spcFirstLastPara="1" rIns="68575" wrap="square" tIns="34275">
            <a:noAutofit/>
          </a:bodyPr>
          <a:lstStyle/>
          <a:p>
            <a:pPr indent="-355600" lvl="0" marL="457200" rtl="0" algn="l">
              <a:spcBef>
                <a:spcPts val="800"/>
              </a:spcBef>
              <a:spcAft>
                <a:spcPts val="0"/>
              </a:spcAft>
              <a:buClr>
                <a:srgbClr val="090C0F"/>
              </a:buClr>
              <a:buSzPts val="2000"/>
              <a:buFont typeface="Arial"/>
              <a:buChar char="•"/>
            </a:pPr>
            <a:r>
              <a:rPr b="1" lang="en" sz="2000">
                <a:solidFill>
                  <a:srgbClr val="090C0F"/>
                </a:solidFill>
                <a:highlight>
                  <a:srgbClr val="FCFAF7"/>
                </a:highlight>
              </a:rPr>
              <a:t>Where</a:t>
            </a:r>
            <a:r>
              <a:rPr lang="en" sz="2000">
                <a:solidFill>
                  <a:srgbClr val="090C0F"/>
                </a:solidFill>
                <a:highlight>
                  <a:srgbClr val="FCFAF7"/>
                </a:highlight>
              </a:rPr>
              <a:t> exactly are the agents?</a:t>
            </a:r>
            <a:endParaRPr sz="2000">
              <a:solidFill>
                <a:srgbClr val="090C0F"/>
              </a:solidFill>
              <a:highlight>
                <a:srgbClr val="FCFAF7"/>
              </a:highlight>
            </a:endParaRPr>
          </a:p>
          <a:p>
            <a:pPr indent="-355600" lvl="0" marL="457200" rtl="0" algn="l">
              <a:spcBef>
                <a:spcPts val="800"/>
              </a:spcBef>
              <a:spcAft>
                <a:spcPts val="0"/>
              </a:spcAft>
              <a:buClr>
                <a:srgbClr val="090C0F"/>
              </a:buClr>
              <a:buSzPts val="2000"/>
              <a:buFont typeface="Arial"/>
              <a:buChar char="•"/>
            </a:pPr>
            <a:r>
              <a:rPr b="1" lang="en" sz="2000">
                <a:solidFill>
                  <a:srgbClr val="090C0F"/>
                </a:solidFill>
                <a:highlight>
                  <a:srgbClr val="FCFAF7"/>
                </a:highlight>
              </a:rPr>
              <a:t>How many</a:t>
            </a:r>
            <a:r>
              <a:rPr lang="en" sz="2000">
                <a:solidFill>
                  <a:srgbClr val="090C0F"/>
                </a:solidFill>
                <a:highlight>
                  <a:srgbClr val="FCFAF7"/>
                </a:highlight>
              </a:rPr>
              <a:t> immigration or law enforcement agents are there?</a:t>
            </a:r>
            <a:endParaRPr sz="2000">
              <a:solidFill>
                <a:srgbClr val="090C0F"/>
              </a:solidFill>
              <a:highlight>
                <a:srgbClr val="FCFAF7"/>
              </a:highlight>
            </a:endParaRPr>
          </a:p>
          <a:p>
            <a:pPr indent="-355600" lvl="0" marL="457200" rtl="0" algn="l">
              <a:spcBef>
                <a:spcPts val="800"/>
              </a:spcBef>
              <a:spcAft>
                <a:spcPts val="0"/>
              </a:spcAft>
              <a:buClr>
                <a:srgbClr val="090C0F"/>
              </a:buClr>
              <a:buSzPts val="2000"/>
              <a:buFont typeface="Arial"/>
              <a:buChar char="•"/>
            </a:pPr>
            <a:r>
              <a:rPr b="1" lang="en" sz="2000">
                <a:solidFill>
                  <a:srgbClr val="090C0F"/>
                </a:solidFill>
                <a:highlight>
                  <a:srgbClr val="FCFAF7"/>
                </a:highlight>
              </a:rPr>
              <a:t>What</a:t>
            </a:r>
            <a:r>
              <a:rPr lang="en" sz="2000">
                <a:solidFill>
                  <a:srgbClr val="090C0F"/>
                </a:solidFill>
                <a:highlight>
                  <a:srgbClr val="FCFAF7"/>
                </a:highlight>
              </a:rPr>
              <a:t> are the agents doing?</a:t>
            </a:r>
            <a:endParaRPr sz="2000">
              <a:solidFill>
                <a:srgbClr val="090C0F"/>
              </a:solidFill>
              <a:highlight>
                <a:srgbClr val="FCFAF7"/>
              </a:highlight>
            </a:endParaRPr>
          </a:p>
          <a:p>
            <a:pPr indent="-355600" lvl="0" marL="457200" rtl="0" algn="l">
              <a:spcBef>
                <a:spcPts val="800"/>
              </a:spcBef>
              <a:spcAft>
                <a:spcPts val="0"/>
              </a:spcAft>
              <a:buClr>
                <a:srgbClr val="090C0F"/>
              </a:buClr>
              <a:buSzPts val="2000"/>
              <a:buFont typeface="Arial"/>
              <a:buChar char="•"/>
            </a:pPr>
            <a:r>
              <a:rPr b="1" lang="en" sz="2000">
                <a:solidFill>
                  <a:srgbClr val="090C0F"/>
                </a:solidFill>
                <a:highlight>
                  <a:srgbClr val="FCFAF7"/>
                </a:highlight>
              </a:rPr>
              <a:t>How long</a:t>
            </a:r>
            <a:r>
              <a:rPr lang="en" sz="2000">
                <a:solidFill>
                  <a:srgbClr val="090C0F"/>
                </a:solidFill>
                <a:highlight>
                  <a:srgbClr val="FCFAF7"/>
                </a:highlight>
              </a:rPr>
              <a:t> have the agents been in that location?</a:t>
            </a:r>
            <a:endParaRPr sz="2000">
              <a:solidFill>
                <a:srgbClr val="090C0F"/>
              </a:solidFill>
              <a:highlight>
                <a:srgbClr val="FCFAF7"/>
              </a:highlight>
            </a:endParaRPr>
          </a:p>
          <a:p>
            <a:pPr indent="-355600" lvl="0" marL="457200" rtl="0" algn="l">
              <a:spcBef>
                <a:spcPts val="800"/>
              </a:spcBef>
              <a:spcAft>
                <a:spcPts val="0"/>
              </a:spcAft>
              <a:buClr>
                <a:srgbClr val="090C0F"/>
              </a:buClr>
              <a:buSzPts val="2000"/>
              <a:buFont typeface="Arial"/>
              <a:buChar char="•"/>
            </a:pPr>
            <a:r>
              <a:rPr b="1" lang="en" sz="2000">
                <a:solidFill>
                  <a:srgbClr val="090C0F"/>
                </a:solidFill>
                <a:highlight>
                  <a:srgbClr val="FCFAF7"/>
                </a:highlight>
              </a:rPr>
              <a:t>What</a:t>
            </a:r>
            <a:r>
              <a:rPr lang="en" sz="2000">
                <a:solidFill>
                  <a:srgbClr val="090C0F"/>
                </a:solidFill>
                <a:highlight>
                  <a:srgbClr val="FCFAF7"/>
                </a:highlight>
              </a:rPr>
              <a:t>, if anything, do you know about the person being detained?</a:t>
            </a:r>
            <a:endParaRPr sz="2000"/>
          </a:p>
        </p:txBody>
      </p:sp>
      <p:sp>
        <p:nvSpPr>
          <p:cNvPr id="329" name="Google Shape;329;p43"/>
          <p:cNvSpPr txBox="1"/>
          <p:nvPr>
            <p:ph idx="2" type="body"/>
          </p:nvPr>
        </p:nvSpPr>
        <p:spPr>
          <a:xfrm>
            <a:off x="4832400" y="1152475"/>
            <a:ext cx="3999900" cy="3416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330" name="Google Shape;330;p43" title="English.png"/>
          <p:cNvPicPr preferRelativeResize="0"/>
          <p:nvPr/>
        </p:nvPicPr>
        <p:blipFill>
          <a:blip r:embed="rId3">
            <a:alphaModFix/>
          </a:blip>
          <a:stretch>
            <a:fillRect/>
          </a:stretch>
        </p:blipFill>
        <p:spPr>
          <a:xfrm>
            <a:off x="4832400" y="0"/>
            <a:ext cx="3973354"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4"/>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Record what is happening</a:t>
            </a:r>
            <a:endParaRPr/>
          </a:p>
        </p:txBody>
      </p:sp>
      <p:sp>
        <p:nvSpPr>
          <p:cNvPr id="336" name="Google Shape;336;p44"/>
          <p:cNvSpPr txBox="1"/>
          <p:nvPr>
            <p:ph idx="1" type="body"/>
          </p:nvPr>
        </p:nvSpPr>
        <p:spPr>
          <a:xfrm>
            <a:off x="628650" y="1072776"/>
            <a:ext cx="7886700" cy="3559800"/>
          </a:xfrm>
          <a:prstGeom prst="rect">
            <a:avLst/>
          </a:prstGeom>
        </p:spPr>
        <p:txBody>
          <a:bodyPr anchorCtr="0" anchor="t" bIns="34275" lIns="68575" spcFirstLastPara="1" rIns="68575" wrap="square" tIns="34275">
            <a:normAutofit lnSpcReduction="20000"/>
          </a:bodyPr>
          <a:lstStyle/>
          <a:p>
            <a:pPr indent="-361950" lvl="0" marL="457200" rtl="0" algn="l">
              <a:lnSpc>
                <a:spcPct val="90000"/>
              </a:lnSpc>
              <a:spcBef>
                <a:spcPts val="800"/>
              </a:spcBef>
              <a:spcAft>
                <a:spcPts val="0"/>
              </a:spcAft>
              <a:buClr>
                <a:srgbClr val="C00000"/>
              </a:buClr>
              <a:buSzPts val="2100"/>
              <a:buFont typeface="Calibri"/>
              <a:buChar char="•"/>
            </a:pPr>
            <a:r>
              <a:rPr lang="en">
                <a:solidFill>
                  <a:srgbClr val="C00000"/>
                </a:solidFill>
                <a:latin typeface="Calibri"/>
                <a:ea typeface="Calibri"/>
                <a:cs typeface="Calibri"/>
                <a:sym typeface="Calibri"/>
              </a:rPr>
              <a:t>First Amendment right to record law enforcement in public spaces</a:t>
            </a:r>
            <a:endParaRPr>
              <a:solidFill>
                <a:srgbClr val="C00000"/>
              </a:solidFill>
              <a:latin typeface="Calibri"/>
              <a:ea typeface="Calibri"/>
              <a:cs typeface="Calibri"/>
              <a:sym typeface="Calibri"/>
            </a:endParaRPr>
          </a:p>
          <a:p>
            <a:pPr indent="-344959" lvl="1" marL="914400" rtl="0" algn="l">
              <a:lnSpc>
                <a:spcPct val="90000"/>
              </a:lnSpc>
              <a:spcBef>
                <a:spcPts val="400"/>
              </a:spcBef>
              <a:spcAft>
                <a:spcPts val="0"/>
              </a:spcAft>
              <a:buSzPts val="1832"/>
              <a:buFont typeface="Calibri"/>
              <a:buChar char="•"/>
            </a:pPr>
            <a:r>
              <a:rPr lang="en"/>
              <a:t>Must be from a </a:t>
            </a:r>
            <a:r>
              <a:rPr b="1" lang="en"/>
              <a:t>reasonable distance</a:t>
            </a:r>
            <a:r>
              <a:rPr lang="en"/>
              <a:t>. If an officer asks you to step back, you should comply with the order, but may continue recording.</a:t>
            </a:r>
            <a:endParaRPr/>
          </a:p>
          <a:p>
            <a:pPr indent="-344959" lvl="1" marL="914400" rtl="0" algn="l">
              <a:lnSpc>
                <a:spcPct val="90000"/>
              </a:lnSpc>
              <a:spcBef>
                <a:spcPts val="400"/>
              </a:spcBef>
              <a:spcAft>
                <a:spcPts val="0"/>
              </a:spcAft>
              <a:buSzPts val="1832"/>
              <a:buFont typeface="Calibri"/>
              <a:buChar char="•"/>
            </a:pPr>
            <a:r>
              <a:rPr lang="en" sz="1832"/>
              <a:t>On private property, an owner may ask you to leave. Note that in some public spaces recording is prohibited (ex: courthouses)</a:t>
            </a:r>
            <a:endParaRPr sz="1832"/>
          </a:p>
          <a:p>
            <a:pPr indent="-342900" lvl="1" marL="914400" rtl="0" algn="l">
              <a:lnSpc>
                <a:spcPct val="90000"/>
              </a:lnSpc>
              <a:spcBef>
                <a:spcPts val="800"/>
              </a:spcBef>
              <a:spcAft>
                <a:spcPts val="0"/>
              </a:spcAft>
              <a:buSzPts val="1800"/>
              <a:buFont typeface="Calibri"/>
              <a:buChar char="•"/>
            </a:pPr>
            <a:r>
              <a:rPr lang="en"/>
              <a:t>If a law enforcement officer seizes a bystander’s recording device, they need a judicial warrant to gain access to the device or recording.</a:t>
            </a:r>
            <a:endParaRPr/>
          </a:p>
          <a:p>
            <a:pPr indent="-323850" lvl="2" marL="1371600" rtl="0" algn="l">
              <a:lnSpc>
                <a:spcPct val="90000"/>
              </a:lnSpc>
              <a:spcBef>
                <a:spcPts val="800"/>
              </a:spcBef>
              <a:spcAft>
                <a:spcPts val="0"/>
              </a:spcAft>
              <a:buSzPts val="1500"/>
              <a:buChar char="•"/>
            </a:pPr>
            <a:r>
              <a:rPr lang="en"/>
              <a:t>Consider locking phone with a password instead of face recognition</a:t>
            </a:r>
            <a:endParaRPr sz="1800">
              <a:solidFill>
                <a:schemeClr val="dk1"/>
              </a:solidFill>
            </a:endParaRPr>
          </a:p>
          <a:p>
            <a:pPr indent="-361950" lvl="0" marL="457200" rtl="0" algn="l">
              <a:lnSpc>
                <a:spcPct val="90000"/>
              </a:lnSpc>
              <a:spcBef>
                <a:spcPts val="800"/>
              </a:spcBef>
              <a:spcAft>
                <a:spcPts val="0"/>
              </a:spcAft>
              <a:buClr>
                <a:srgbClr val="C00000"/>
              </a:buClr>
              <a:buSzPts val="2100"/>
              <a:buFont typeface="Calibri"/>
              <a:buChar char="•"/>
            </a:pPr>
            <a:r>
              <a:rPr lang="en">
                <a:solidFill>
                  <a:srgbClr val="C00000"/>
                </a:solidFill>
                <a:latin typeface="Calibri"/>
                <a:ea typeface="Calibri"/>
                <a:cs typeface="Calibri"/>
                <a:sym typeface="Calibri"/>
              </a:rPr>
              <a:t>Capture any identifying information:</a:t>
            </a:r>
            <a:endParaRPr>
              <a:solidFill>
                <a:srgbClr val="C00000"/>
              </a:solidFill>
              <a:latin typeface="Calibri"/>
              <a:ea typeface="Calibri"/>
              <a:cs typeface="Calibri"/>
              <a:sym typeface="Calibri"/>
            </a:endParaRPr>
          </a:p>
          <a:p>
            <a:pPr indent="-342900" lvl="1" marL="914400" rtl="0" algn="l">
              <a:lnSpc>
                <a:spcPct val="90000"/>
              </a:lnSpc>
              <a:spcBef>
                <a:spcPts val="400"/>
              </a:spcBef>
              <a:spcAft>
                <a:spcPts val="0"/>
              </a:spcAft>
              <a:buSzPts val="1800"/>
              <a:buFont typeface="Calibri"/>
              <a:buChar char="•"/>
            </a:pPr>
            <a:r>
              <a:rPr lang="en"/>
              <a:t>Agency vests</a:t>
            </a:r>
            <a:endParaRPr/>
          </a:p>
          <a:p>
            <a:pPr indent="-342900" lvl="1" marL="914400" rtl="0" algn="l">
              <a:lnSpc>
                <a:spcPct val="90000"/>
              </a:lnSpc>
              <a:spcBef>
                <a:spcPts val="400"/>
              </a:spcBef>
              <a:spcAft>
                <a:spcPts val="0"/>
              </a:spcAft>
              <a:buSzPts val="1800"/>
              <a:buFont typeface="Calibri"/>
              <a:buChar char="•"/>
            </a:pPr>
            <a:r>
              <a:rPr lang="en"/>
              <a:t>Uniform insignia</a:t>
            </a:r>
            <a:endParaRPr/>
          </a:p>
          <a:p>
            <a:pPr indent="-342900" lvl="1" marL="914400" rtl="0" algn="l">
              <a:lnSpc>
                <a:spcPct val="90000"/>
              </a:lnSpc>
              <a:spcBef>
                <a:spcPts val="400"/>
              </a:spcBef>
              <a:spcAft>
                <a:spcPts val="0"/>
              </a:spcAft>
              <a:buSzPts val="1800"/>
              <a:buFont typeface="Calibri"/>
              <a:buChar char="•"/>
            </a:pPr>
            <a:r>
              <a:rPr lang="en"/>
              <a:t>Badge numbers</a:t>
            </a:r>
            <a:endParaRPr/>
          </a:p>
          <a:p>
            <a:pPr indent="-342900" lvl="1" marL="914400" rtl="0" algn="l">
              <a:lnSpc>
                <a:spcPct val="90000"/>
              </a:lnSpc>
              <a:spcBef>
                <a:spcPts val="400"/>
              </a:spcBef>
              <a:spcAft>
                <a:spcPts val="0"/>
              </a:spcAft>
              <a:buSzPts val="1800"/>
              <a:buFont typeface="Calibri"/>
              <a:buChar char="•"/>
            </a:pPr>
            <a:r>
              <a:rPr lang="en"/>
              <a:t>License plates</a:t>
            </a:r>
            <a:endParaRPr/>
          </a:p>
          <a:p>
            <a:pPr indent="-361950" lvl="0" marL="457200" rtl="0" algn="l">
              <a:lnSpc>
                <a:spcPct val="90000"/>
              </a:lnSpc>
              <a:spcBef>
                <a:spcPts val="800"/>
              </a:spcBef>
              <a:spcAft>
                <a:spcPts val="0"/>
              </a:spcAft>
              <a:buClr>
                <a:srgbClr val="C00000"/>
              </a:buClr>
              <a:buSzPts val="2100"/>
              <a:buFont typeface="Calibri"/>
              <a:buChar char="•"/>
            </a:pPr>
            <a:r>
              <a:rPr lang="en">
                <a:solidFill>
                  <a:srgbClr val="C00000"/>
                </a:solidFill>
                <a:latin typeface="Calibri"/>
                <a:ea typeface="Calibri"/>
                <a:cs typeface="Calibri"/>
                <a:sym typeface="Calibri"/>
              </a:rPr>
              <a:t>After the fact, capture reactions from bystanders</a:t>
            </a:r>
            <a:endParaRPr>
              <a:solidFill>
                <a:srgbClr val="C00000"/>
              </a:solidFill>
              <a:latin typeface="Calibri"/>
              <a:ea typeface="Calibri"/>
              <a:cs typeface="Calibri"/>
              <a:sym typeface="Calibri"/>
            </a:endParaRPr>
          </a:p>
        </p:txBody>
      </p:sp>
      <p:sp>
        <p:nvSpPr>
          <p:cNvPr id="337" name="Google Shape;337;p44"/>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descr="The camera in the phone icon vector. Isolated contour symbol illustration (Provided by Getty Images)" id="338" name="Google Shape;338;p44"/>
          <p:cNvPicPr preferRelativeResize="0"/>
          <p:nvPr/>
        </p:nvPicPr>
        <p:blipFill>
          <a:blip r:embed="rId3">
            <a:alphaModFix/>
          </a:blip>
          <a:stretch>
            <a:fillRect/>
          </a:stretch>
        </p:blipFill>
        <p:spPr>
          <a:xfrm>
            <a:off x="7015025" y="3130050"/>
            <a:ext cx="1595648" cy="159564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5"/>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Take notes</a:t>
            </a:r>
            <a:endParaRPr/>
          </a:p>
        </p:txBody>
      </p:sp>
      <p:sp>
        <p:nvSpPr>
          <p:cNvPr id="344" name="Google Shape;344;p4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74650" lvl="0" marL="457200" rtl="0" algn="l">
              <a:spcBef>
                <a:spcPts val="800"/>
              </a:spcBef>
              <a:spcAft>
                <a:spcPts val="0"/>
              </a:spcAft>
              <a:buClr>
                <a:schemeClr val="dk1"/>
              </a:buClr>
              <a:buSzPts val="2300"/>
              <a:buFont typeface="Calibri"/>
              <a:buChar char="•"/>
            </a:pPr>
            <a:r>
              <a:rPr lang="en" sz="2000">
                <a:solidFill>
                  <a:schemeClr val="dk1"/>
                </a:solidFill>
                <a:latin typeface="Calibri"/>
                <a:ea typeface="Calibri"/>
                <a:cs typeface="Calibri"/>
                <a:sym typeface="Calibri"/>
              </a:rPr>
              <a:t>Who was there?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How many people?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How long did it take?</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Describe the officers</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Describe the number of cars</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Any damage to cars?</a:t>
            </a:r>
            <a:endParaRPr sz="2000">
              <a:solidFill>
                <a:schemeClr val="dk1"/>
              </a:solidFill>
              <a:latin typeface="Calibri"/>
              <a:ea typeface="Calibri"/>
              <a:cs typeface="Calibri"/>
              <a:sym typeface="Calibri"/>
            </a:endParaRPr>
          </a:p>
          <a:p>
            <a:pPr indent="-355600" lvl="0" marL="457200" rtl="0" algn="l">
              <a:spcBef>
                <a:spcPts val="0"/>
              </a:spcBef>
              <a:spcAft>
                <a:spcPts val="0"/>
              </a:spcAft>
              <a:buClr>
                <a:schemeClr val="dk1"/>
              </a:buClr>
              <a:buSzPts val="2000"/>
              <a:buFont typeface="Calibri"/>
              <a:buChar char="•"/>
            </a:pPr>
            <a:r>
              <a:rPr lang="en" sz="2000">
                <a:solidFill>
                  <a:schemeClr val="dk1"/>
                </a:solidFill>
                <a:latin typeface="Calibri"/>
                <a:ea typeface="Calibri"/>
                <a:cs typeface="Calibri"/>
                <a:sym typeface="Calibri"/>
              </a:rPr>
              <a:t>Any harm to people?</a:t>
            </a:r>
            <a:endParaRPr sz="2000">
              <a:solidFill>
                <a:schemeClr val="dk1"/>
              </a:solidFill>
              <a:latin typeface="Calibri"/>
              <a:ea typeface="Calibri"/>
              <a:cs typeface="Calibri"/>
              <a:sym typeface="Calibri"/>
            </a:endParaRPr>
          </a:p>
        </p:txBody>
      </p:sp>
      <p:sp>
        <p:nvSpPr>
          <p:cNvPr id="345" name="Google Shape;345;p45"/>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descr="Notepad with pen icon (Provided by Getty Images)" id="346" name="Google Shape;346;p45"/>
          <p:cNvPicPr preferRelativeResize="0"/>
          <p:nvPr/>
        </p:nvPicPr>
        <p:blipFill>
          <a:blip r:embed="rId3">
            <a:alphaModFix/>
          </a:blip>
          <a:stretch>
            <a:fillRect/>
          </a:stretch>
        </p:blipFill>
        <p:spPr>
          <a:xfrm>
            <a:off x="5500425" y="1600625"/>
            <a:ext cx="2057400" cy="2057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6"/>
          <p:cNvSpPr txBox="1"/>
          <p:nvPr>
            <p:ph type="title"/>
          </p:nvPr>
        </p:nvSpPr>
        <p:spPr>
          <a:xfrm>
            <a:off x="628650" y="434337"/>
            <a:ext cx="37515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Clr>
                <a:schemeClr val="dk1"/>
              </a:buClr>
              <a:buSzPct val="33333"/>
              <a:buFont typeface="Arial"/>
              <a:buNone/>
            </a:pPr>
            <a:r>
              <a:rPr lang="en"/>
              <a:t>In the moment</a:t>
            </a:r>
            <a:endParaRPr/>
          </a:p>
          <a:p>
            <a:pPr indent="0" lvl="0" marL="0" rtl="0" algn="l">
              <a:spcBef>
                <a:spcPts val="0"/>
              </a:spcBef>
              <a:spcAft>
                <a:spcPts val="0"/>
              </a:spcAft>
              <a:buNone/>
            </a:pPr>
            <a:r>
              <a:t/>
            </a:r>
            <a:endParaRPr/>
          </a:p>
        </p:txBody>
      </p:sp>
      <p:sp>
        <p:nvSpPr>
          <p:cNvPr id="352" name="Google Shape;352;p46"/>
          <p:cNvSpPr txBox="1"/>
          <p:nvPr>
            <p:ph idx="1" type="body"/>
          </p:nvPr>
        </p:nvSpPr>
        <p:spPr>
          <a:xfrm>
            <a:off x="628650" y="1369219"/>
            <a:ext cx="7886700" cy="3263400"/>
          </a:xfrm>
          <a:prstGeom prst="rect">
            <a:avLst/>
          </a:prstGeom>
        </p:spPr>
        <p:txBody>
          <a:bodyPr anchorCtr="0" anchor="t" bIns="34275" lIns="68575" spcFirstLastPara="1" rIns="68575" wrap="square" tIns="34275">
            <a:noAutofit/>
          </a:bodyPr>
          <a:lstStyle/>
          <a:p>
            <a:pPr indent="-361950" lvl="0" marL="457200" rtl="0" algn="l">
              <a:lnSpc>
                <a:spcPct val="90000"/>
              </a:lnSpc>
              <a:spcBef>
                <a:spcPts val="800"/>
              </a:spcBef>
              <a:spcAft>
                <a:spcPts val="0"/>
              </a:spcAft>
              <a:buClr>
                <a:schemeClr val="dk1"/>
              </a:buClr>
              <a:buSzPts val="2100"/>
              <a:buFont typeface="Calibri"/>
              <a:buChar char="•"/>
            </a:pPr>
            <a:r>
              <a:rPr lang="en">
                <a:solidFill>
                  <a:srgbClr val="C00000"/>
                </a:solidFill>
                <a:latin typeface="Calibri"/>
                <a:ea typeface="Calibri"/>
                <a:cs typeface="Calibri"/>
                <a:sym typeface="Calibri"/>
              </a:rPr>
              <a:t>Ask questions</a:t>
            </a:r>
            <a:r>
              <a:rPr lang="en">
                <a:solidFill>
                  <a:schemeClr val="dk1"/>
                </a:solidFill>
                <a:latin typeface="Calibri"/>
                <a:ea typeface="Calibri"/>
                <a:cs typeface="Calibri"/>
                <a:sym typeface="Calibri"/>
              </a:rPr>
              <a:t> (even if you don’t get answers)</a:t>
            </a:r>
            <a:endParaRPr>
              <a:solidFill>
                <a:schemeClr val="dk1"/>
              </a:solidFill>
              <a:latin typeface="Calibri"/>
              <a:ea typeface="Calibri"/>
              <a:cs typeface="Calibri"/>
              <a:sym typeface="Calibri"/>
            </a:endParaRPr>
          </a:p>
          <a:p>
            <a:pPr indent="-361950" lvl="1" marL="914400" rtl="0" algn="l">
              <a:lnSpc>
                <a:spcPct val="90000"/>
              </a:lnSpc>
              <a:spcBef>
                <a:spcPts val="0"/>
              </a:spcBef>
              <a:spcAft>
                <a:spcPts val="0"/>
              </a:spcAft>
              <a:buSzPts val="2100"/>
              <a:buFont typeface="Calibri"/>
              <a:buChar char="•"/>
            </a:pPr>
            <a:r>
              <a:rPr lang="en" sz="2100"/>
              <a:t>What agency are you with?</a:t>
            </a:r>
            <a:endParaRPr sz="2100"/>
          </a:p>
          <a:p>
            <a:pPr indent="-361950" lvl="1" marL="914400" rtl="0" algn="l">
              <a:lnSpc>
                <a:spcPct val="90000"/>
              </a:lnSpc>
              <a:spcBef>
                <a:spcPts val="0"/>
              </a:spcBef>
              <a:spcAft>
                <a:spcPts val="0"/>
              </a:spcAft>
              <a:buSzPts val="2100"/>
              <a:buFont typeface="Calibri"/>
              <a:buChar char="•"/>
            </a:pPr>
            <a:r>
              <a:rPr lang="en" sz="2100"/>
              <a:t>What are your names and badge numbers?</a:t>
            </a:r>
            <a:endParaRPr sz="2100"/>
          </a:p>
          <a:p>
            <a:pPr indent="-361950" lvl="1" marL="914400" rtl="0" algn="l">
              <a:lnSpc>
                <a:spcPct val="90000"/>
              </a:lnSpc>
              <a:spcBef>
                <a:spcPts val="0"/>
              </a:spcBef>
              <a:spcAft>
                <a:spcPts val="0"/>
              </a:spcAft>
              <a:buSzPts val="2100"/>
              <a:buFont typeface="Calibri"/>
              <a:buChar char="•"/>
            </a:pPr>
            <a:r>
              <a:rPr lang="en" sz="2100"/>
              <a:t>Do you have a warrant?</a:t>
            </a:r>
            <a:endParaRPr sz="2100"/>
          </a:p>
          <a:p>
            <a:pPr indent="-361950" lvl="1" marL="914400" rtl="0" algn="l">
              <a:lnSpc>
                <a:spcPct val="90000"/>
              </a:lnSpc>
              <a:spcBef>
                <a:spcPts val="0"/>
              </a:spcBef>
              <a:spcAft>
                <a:spcPts val="0"/>
              </a:spcAft>
              <a:buSzPts val="2100"/>
              <a:buFont typeface="Calibri"/>
              <a:buChar char="•"/>
            </a:pPr>
            <a:r>
              <a:rPr lang="en" sz="2100"/>
              <a:t>Can I see your warrant?</a:t>
            </a:r>
            <a:endParaRPr sz="2100"/>
          </a:p>
          <a:p>
            <a:pPr indent="-361950" lvl="2" marL="1371600" rtl="0" algn="l">
              <a:lnSpc>
                <a:spcPct val="90000"/>
              </a:lnSpc>
              <a:spcBef>
                <a:spcPts val="0"/>
              </a:spcBef>
              <a:spcAft>
                <a:spcPts val="0"/>
              </a:spcAft>
              <a:buSzPts val="2100"/>
              <a:buFont typeface="Calibri"/>
              <a:buChar char="•"/>
            </a:pPr>
            <a:r>
              <a:rPr i="1" lang="en" sz="2100"/>
              <a:t>Note: they are not required to show it to you</a:t>
            </a:r>
            <a:endParaRPr i="1" sz="2100"/>
          </a:p>
          <a:p>
            <a:pPr indent="-361950" lvl="1" marL="914400" rtl="0" algn="l">
              <a:lnSpc>
                <a:spcPct val="90000"/>
              </a:lnSpc>
              <a:spcBef>
                <a:spcPts val="0"/>
              </a:spcBef>
              <a:spcAft>
                <a:spcPts val="0"/>
              </a:spcAft>
              <a:buSzPts val="2100"/>
              <a:buFont typeface="Calibri"/>
              <a:buChar char="•"/>
            </a:pPr>
            <a:r>
              <a:rPr lang="en" sz="2100"/>
              <a:t>Where is this person being taken?</a:t>
            </a:r>
            <a:endParaRPr sz="2100"/>
          </a:p>
          <a:p>
            <a:pPr indent="0" lvl="0" marL="0" rtl="0" algn="l">
              <a:lnSpc>
                <a:spcPct val="90000"/>
              </a:lnSpc>
              <a:spcBef>
                <a:spcPts val="800"/>
              </a:spcBef>
              <a:spcAft>
                <a:spcPts val="0"/>
              </a:spcAft>
              <a:buNone/>
            </a:pPr>
            <a:r>
              <a:t/>
            </a:r>
            <a:endParaRPr>
              <a:latin typeface="Calibri"/>
              <a:ea typeface="Calibri"/>
              <a:cs typeface="Calibri"/>
              <a:sym typeface="Calibri"/>
            </a:endParaRPr>
          </a:p>
          <a:p>
            <a:pPr indent="-361950" lvl="0" marL="457200" rtl="0" algn="l">
              <a:lnSpc>
                <a:spcPct val="90000"/>
              </a:lnSpc>
              <a:spcBef>
                <a:spcPts val="800"/>
              </a:spcBef>
              <a:spcAft>
                <a:spcPts val="0"/>
              </a:spcAft>
              <a:buSzPts val="2100"/>
              <a:buFont typeface="Calibri"/>
              <a:buChar char="•"/>
            </a:pPr>
            <a:r>
              <a:rPr lang="en">
                <a:latin typeface="Calibri"/>
                <a:ea typeface="Calibri"/>
                <a:cs typeface="Calibri"/>
                <a:sym typeface="Calibri"/>
              </a:rPr>
              <a:t>You have the right to remain silent</a:t>
            </a:r>
            <a:endParaRPr sz="2200">
              <a:latin typeface="Calibri"/>
              <a:ea typeface="Calibri"/>
              <a:cs typeface="Calibri"/>
              <a:sym typeface="Calibri"/>
            </a:endParaRPr>
          </a:p>
          <a:p>
            <a:pPr indent="-361950" lvl="1" marL="914400" rtl="0" algn="l">
              <a:lnSpc>
                <a:spcPct val="90000"/>
              </a:lnSpc>
              <a:spcBef>
                <a:spcPts val="0"/>
              </a:spcBef>
              <a:spcAft>
                <a:spcPts val="0"/>
              </a:spcAft>
              <a:buSzPts val="2100"/>
              <a:buFont typeface="Calibri"/>
              <a:buChar char="•"/>
            </a:pPr>
            <a:r>
              <a:rPr lang="en" sz="1900">
                <a:solidFill>
                  <a:schemeClr val="dk1"/>
                </a:solidFill>
              </a:rPr>
              <a:t>ICE/law enforcement can ask a bystander questions, but they are under no legal obligation to answer</a:t>
            </a:r>
            <a:endParaRPr sz="2100"/>
          </a:p>
        </p:txBody>
      </p:sp>
      <p:sp>
        <p:nvSpPr>
          <p:cNvPr id="353" name="Google Shape;353;p4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descr="FAQ (Provided by Getty Images)" id="354" name="Google Shape;354;p46"/>
          <p:cNvPicPr preferRelativeResize="0"/>
          <p:nvPr/>
        </p:nvPicPr>
        <p:blipFill>
          <a:blip r:embed="rId3">
            <a:alphaModFix/>
          </a:blip>
          <a:stretch>
            <a:fillRect/>
          </a:stretch>
        </p:blipFill>
        <p:spPr>
          <a:xfrm rot="912909">
            <a:off x="6828073" y="977001"/>
            <a:ext cx="1724723" cy="172472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47"/>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None/>
            </a:pPr>
            <a:r>
              <a:rPr lang="en"/>
              <a:t>4. Provide Support</a:t>
            </a:r>
            <a:endParaRPr/>
          </a:p>
        </p:txBody>
      </p:sp>
      <p:sp>
        <p:nvSpPr>
          <p:cNvPr id="361" name="Google Shape;361;p4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8"/>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In the moment</a:t>
            </a:r>
            <a:endParaRPr/>
          </a:p>
        </p:txBody>
      </p:sp>
      <p:sp>
        <p:nvSpPr>
          <p:cNvPr id="367" name="Google Shape;367;p4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457200" rtl="0" algn="l">
              <a:spcBef>
                <a:spcPts val="800"/>
              </a:spcBef>
              <a:spcAft>
                <a:spcPts val="0"/>
              </a:spcAft>
              <a:buNone/>
            </a:pPr>
            <a:r>
              <a:rPr lang="en" sz="2200">
                <a:solidFill>
                  <a:schemeClr val="dk1"/>
                </a:solidFill>
                <a:latin typeface="Calibri"/>
                <a:ea typeface="Calibri"/>
                <a:cs typeface="Calibri"/>
                <a:sym typeface="Calibri"/>
              </a:rPr>
              <a:t>Remind people of their rights (don’t tell them what to do):</a:t>
            </a:r>
            <a:endParaRPr sz="2200">
              <a:solidFill>
                <a:schemeClr val="dk1"/>
              </a:solidFill>
              <a:latin typeface="Calibri"/>
              <a:ea typeface="Calibri"/>
              <a:cs typeface="Calibri"/>
              <a:sym typeface="Calibri"/>
            </a:endParaRPr>
          </a:p>
          <a:p>
            <a:pPr indent="-368300" lvl="0" marL="1371600" rtl="0" algn="l">
              <a:spcBef>
                <a:spcPts val="800"/>
              </a:spcBef>
              <a:spcAft>
                <a:spcPts val="0"/>
              </a:spcAft>
              <a:buClr>
                <a:srgbClr val="C00000"/>
              </a:buClr>
              <a:buSzPts val="2200"/>
              <a:buFont typeface="Calibri"/>
              <a:buChar char="➢"/>
            </a:pPr>
            <a:r>
              <a:rPr lang="en" sz="2200">
                <a:solidFill>
                  <a:srgbClr val="C00000"/>
                </a:solidFill>
                <a:latin typeface="Calibri"/>
                <a:ea typeface="Calibri"/>
                <a:cs typeface="Calibri"/>
                <a:sym typeface="Calibri"/>
              </a:rPr>
              <a:t>You have the right to remain silent!</a:t>
            </a:r>
            <a:endParaRPr sz="2200">
              <a:solidFill>
                <a:srgbClr val="C00000"/>
              </a:solidFill>
              <a:latin typeface="Calibri"/>
              <a:ea typeface="Calibri"/>
              <a:cs typeface="Calibri"/>
              <a:sym typeface="Calibri"/>
            </a:endParaRPr>
          </a:p>
          <a:p>
            <a:pPr indent="-368300" lvl="0" marL="1371600" rtl="0" algn="l">
              <a:spcBef>
                <a:spcPts val="0"/>
              </a:spcBef>
              <a:spcAft>
                <a:spcPts val="0"/>
              </a:spcAft>
              <a:buClr>
                <a:srgbClr val="31538F"/>
              </a:buClr>
              <a:buSzPts val="2200"/>
              <a:buFont typeface="Calibri"/>
              <a:buChar char="➢"/>
            </a:pPr>
            <a:r>
              <a:rPr lang="en" sz="2200">
                <a:solidFill>
                  <a:srgbClr val="31538F"/>
                </a:solidFill>
                <a:latin typeface="Calibri"/>
                <a:ea typeface="Calibri"/>
                <a:cs typeface="Calibri"/>
                <a:sym typeface="Calibri"/>
              </a:rPr>
              <a:t>You have the right to refuse search without a warrant</a:t>
            </a:r>
            <a:endParaRPr sz="2200">
              <a:solidFill>
                <a:srgbClr val="31538F"/>
              </a:solidFill>
              <a:latin typeface="Calibri"/>
              <a:ea typeface="Calibri"/>
              <a:cs typeface="Calibri"/>
              <a:sym typeface="Calibri"/>
            </a:endParaRPr>
          </a:p>
          <a:p>
            <a:pPr indent="-368300" lvl="0" marL="1371600" rtl="0" algn="l">
              <a:spcBef>
                <a:spcPts val="0"/>
              </a:spcBef>
              <a:spcAft>
                <a:spcPts val="0"/>
              </a:spcAft>
              <a:buClr>
                <a:srgbClr val="C00000"/>
              </a:buClr>
              <a:buSzPts val="2200"/>
              <a:buFont typeface="Calibri"/>
              <a:buChar char="➢"/>
            </a:pPr>
            <a:r>
              <a:rPr lang="en" sz="2200">
                <a:solidFill>
                  <a:srgbClr val="C00000"/>
                </a:solidFill>
                <a:latin typeface="Calibri"/>
                <a:ea typeface="Calibri"/>
                <a:cs typeface="Calibri"/>
                <a:sym typeface="Calibri"/>
              </a:rPr>
              <a:t>You have the right to contact an attorney</a:t>
            </a:r>
            <a:endParaRPr sz="2200">
              <a:solidFill>
                <a:srgbClr val="C00000"/>
              </a:solidFill>
              <a:latin typeface="Calibri"/>
              <a:ea typeface="Calibri"/>
              <a:cs typeface="Calibri"/>
              <a:sym typeface="Calibri"/>
            </a:endParaRPr>
          </a:p>
          <a:p>
            <a:pPr indent="-368300" lvl="0" marL="1371600" rtl="0" algn="l">
              <a:spcBef>
                <a:spcPts val="0"/>
              </a:spcBef>
              <a:spcAft>
                <a:spcPts val="0"/>
              </a:spcAft>
              <a:buClr>
                <a:srgbClr val="31538F"/>
              </a:buClr>
              <a:buSzPts val="2200"/>
              <a:buFont typeface="Calibri"/>
              <a:buChar char="➢"/>
            </a:pPr>
            <a:r>
              <a:rPr lang="en" sz="2200">
                <a:solidFill>
                  <a:srgbClr val="31538F"/>
                </a:solidFill>
                <a:latin typeface="Calibri"/>
                <a:ea typeface="Calibri"/>
                <a:cs typeface="Calibri"/>
                <a:sym typeface="Calibri"/>
              </a:rPr>
              <a:t>You have the right to not sign anything without consulting with a lawyer first</a:t>
            </a:r>
            <a:endParaRPr sz="2200">
              <a:solidFill>
                <a:srgbClr val="31538F"/>
              </a:solidFill>
              <a:latin typeface="Calibri"/>
              <a:ea typeface="Calibri"/>
              <a:cs typeface="Calibri"/>
              <a:sym typeface="Calibri"/>
            </a:endParaRPr>
          </a:p>
          <a:p>
            <a:pPr indent="-368300" lvl="0" marL="1371600" rtl="0" algn="l">
              <a:spcBef>
                <a:spcPts val="0"/>
              </a:spcBef>
              <a:spcAft>
                <a:spcPts val="0"/>
              </a:spcAft>
              <a:buClr>
                <a:srgbClr val="C00000"/>
              </a:buClr>
              <a:buSzPts val="2200"/>
              <a:buFont typeface="Calibri"/>
              <a:buChar char="➢"/>
            </a:pPr>
            <a:r>
              <a:rPr lang="en" sz="2200">
                <a:solidFill>
                  <a:srgbClr val="C00000"/>
                </a:solidFill>
                <a:latin typeface="Calibri"/>
                <a:ea typeface="Calibri"/>
                <a:cs typeface="Calibri"/>
                <a:sym typeface="Calibri"/>
              </a:rPr>
              <a:t>You have the right to contact your consulate</a:t>
            </a:r>
            <a:endParaRPr sz="2200">
              <a:solidFill>
                <a:srgbClr val="C00000"/>
              </a:solidFill>
              <a:latin typeface="Calibri"/>
              <a:ea typeface="Calibri"/>
              <a:cs typeface="Calibri"/>
              <a:sym typeface="Calibri"/>
            </a:endParaRPr>
          </a:p>
        </p:txBody>
      </p:sp>
      <p:sp>
        <p:nvSpPr>
          <p:cNvPr id="368" name="Google Shape;368;p4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9"/>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Ask how you can support</a:t>
            </a:r>
            <a:endParaRPr/>
          </a:p>
        </p:txBody>
      </p:sp>
      <p:sp>
        <p:nvSpPr>
          <p:cNvPr id="374" name="Google Shape;374;p4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93700" lvl="0" marL="457200" rtl="0" algn="l">
              <a:lnSpc>
                <a:spcPct val="90000"/>
              </a:lnSpc>
              <a:spcBef>
                <a:spcPts val="80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Who can we call?</a:t>
            </a:r>
            <a:endParaRPr sz="2600">
              <a:solidFill>
                <a:schemeClr val="dk1"/>
              </a:solidFill>
              <a:latin typeface="Calibri"/>
              <a:ea typeface="Calibri"/>
              <a:cs typeface="Calibri"/>
              <a:sym typeface="Calibri"/>
            </a:endParaRPr>
          </a:p>
          <a:p>
            <a:pPr indent="-381000" lvl="1" marL="914400" rtl="0" algn="l">
              <a:lnSpc>
                <a:spcPct val="90000"/>
              </a:lnSpc>
              <a:spcBef>
                <a:spcPts val="400"/>
              </a:spcBef>
              <a:spcAft>
                <a:spcPts val="0"/>
              </a:spcAft>
              <a:buClr>
                <a:schemeClr val="dk1"/>
              </a:buClr>
              <a:buSzPts val="2400"/>
              <a:buFont typeface="Calibri"/>
              <a:buChar char="○"/>
            </a:pPr>
            <a:r>
              <a:rPr lang="en" sz="2400"/>
              <a:t>Ask about language access needs</a:t>
            </a:r>
            <a:endParaRPr sz="2400">
              <a:solidFill>
                <a:schemeClr val="dk1"/>
              </a:solidFill>
            </a:endParaRPr>
          </a:p>
          <a:p>
            <a:pPr indent="-393700" lvl="0" marL="457200" rtl="0" algn="l">
              <a:spcBef>
                <a:spcPts val="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Do you have a lawyer?</a:t>
            </a:r>
            <a:endParaRPr sz="2600">
              <a:solidFill>
                <a:schemeClr val="dk1"/>
              </a:solidFill>
              <a:latin typeface="Calibri"/>
              <a:ea typeface="Calibri"/>
              <a:cs typeface="Calibri"/>
              <a:sym typeface="Calibri"/>
            </a:endParaRPr>
          </a:p>
          <a:p>
            <a:pPr indent="-381000" lvl="1" marL="914400" rtl="0" algn="l">
              <a:spcBef>
                <a:spcPts val="0"/>
              </a:spcBef>
              <a:spcAft>
                <a:spcPts val="0"/>
              </a:spcAft>
              <a:buClr>
                <a:schemeClr val="dk1"/>
              </a:buClr>
              <a:buSzPts val="2400"/>
              <a:buFont typeface="Calibri"/>
              <a:buChar char="○"/>
            </a:pPr>
            <a:r>
              <a:rPr lang="en" sz="2400"/>
              <a:t>Get their name and phone number</a:t>
            </a:r>
            <a:endParaRPr sz="2400">
              <a:solidFill>
                <a:schemeClr val="dk1"/>
              </a:solidFill>
            </a:endParaRPr>
          </a:p>
          <a:p>
            <a:pPr indent="-393700" lvl="0" marL="457200" rtl="0" algn="l">
              <a:spcBef>
                <a:spcPts val="0"/>
              </a:spcBef>
              <a:spcAft>
                <a:spcPts val="0"/>
              </a:spcAft>
              <a:buClr>
                <a:schemeClr val="dk1"/>
              </a:buClr>
              <a:buSzPts val="2600"/>
              <a:buFont typeface="Calibri"/>
              <a:buChar char="➢"/>
            </a:pPr>
            <a:r>
              <a:rPr lang="en" sz="2600">
                <a:solidFill>
                  <a:schemeClr val="dk1"/>
                </a:solidFill>
                <a:latin typeface="Calibri"/>
                <a:ea typeface="Calibri"/>
                <a:cs typeface="Calibri"/>
                <a:sym typeface="Calibri"/>
              </a:rPr>
              <a:t>Confirm permission:</a:t>
            </a:r>
            <a:endParaRPr sz="2600">
              <a:solidFill>
                <a:schemeClr val="dk1"/>
              </a:solidFill>
              <a:latin typeface="Calibri"/>
              <a:ea typeface="Calibri"/>
              <a:cs typeface="Calibri"/>
              <a:sym typeface="Calibri"/>
            </a:endParaRPr>
          </a:p>
          <a:p>
            <a:pPr indent="-381000" lvl="1" marL="914400" rtl="0" algn="l">
              <a:spcBef>
                <a:spcPts val="0"/>
              </a:spcBef>
              <a:spcAft>
                <a:spcPts val="0"/>
              </a:spcAft>
              <a:buClr>
                <a:schemeClr val="dk1"/>
              </a:buClr>
              <a:buSzPts val="2400"/>
              <a:buFont typeface="Calibri"/>
              <a:buChar char="○"/>
            </a:pPr>
            <a:r>
              <a:rPr lang="en" sz="2400"/>
              <a:t>Do I have your permission to call your family?</a:t>
            </a:r>
            <a:endParaRPr sz="2400"/>
          </a:p>
          <a:p>
            <a:pPr indent="-381000" lvl="1" marL="914400" rtl="0" algn="l">
              <a:spcBef>
                <a:spcPts val="0"/>
              </a:spcBef>
              <a:spcAft>
                <a:spcPts val="0"/>
              </a:spcAft>
              <a:buSzPts val="2400"/>
              <a:buFont typeface="Calibri"/>
              <a:buChar char="○"/>
            </a:pPr>
            <a:r>
              <a:rPr lang="en" sz="2400"/>
              <a:t>Do I have your permission to call your lawyer?</a:t>
            </a:r>
            <a:endParaRPr sz="2400"/>
          </a:p>
          <a:p>
            <a:pPr indent="-381000" lvl="1" marL="914400" rtl="0" algn="l">
              <a:spcBef>
                <a:spcPts val="0"/>
              </a:spcBef>
              <a:spcAft>
                <a:spcPts val="0"/>
              </a:spcAft>
              <a:buSzPts val="2400"/>
              <a:buFont typeface="Calibri"/>
              <a:buChar char="○"/>
            </a:pPr>
            <a:r>
              <a:rPr lang="en" sz="2400"/>
              <a:t>Do I have your permission to share this video?</a:t>
            </a:r>
            <a:endParaRPr sz="2400"/>
          </a:p>
        </p:txBody>
      </p:sp>
      <p:sp>
        <p:nvSpPr>
          <p:cNvPr id="375" name="Google Shape;375;p4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0"/>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After the fact</a:t>
            </a:r>
            <a:endParaRPr/>
          </a:p>
        </p:txBody>
      </p:sp>
      <p:sp>
        <p:nvSpPr>
          <p:cNvPr id="381" name="Google Shape;381;p5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81000" lvl="0" marL="457200" rtl="0" algn="l">
              <a:spcBef>
                <a:spcPts val="80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Contact emergency contact (if provided)</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Char char="❏"/>
            </a:pPr>
            <a:r>
              <a:rPr lang="en" sz="2400">
                <a:solidFill>
                  <a:schemeClr val="dk1"/>
                </a:solidFill>
                <a:latin typeface="Calibri"/>
                <a:ea typeface="Calibri"/>
                <a:cs typeface="Calibri"/>
                <a:sym typeface="Calibri"/>
              </a:rPr>
              <a:t>Assist family in finding their loved one in the immigration detention system.  </a:t>
            </a:r>
            <a:r>
              <a:rPr b="1" lang="en" sz="2400">
                <a:solidFill>
                  <a:schemeClr val="dk1"/>
                </a:solidFill>
                <a:latin typeface="Calibri"/>
                <a:ea typeface="Calibri"/>
                <a:cs typeface="Calibri"/>
                <a:sym typeface="Calibri"/>
              </a:rPr>
              <a:t>You can use the </a:t>
            </a:r>
            <a:r>
              <a:rPr b="1" lang="en" sz="2400" u="sng">
                <a:solidFill>
                  <a:schemeClr val="hlink"/>
                </a:solidFill>
                <a:latin typeface="Calibri"/>
                <a:ea typeface="Calibri"/>
                <a:cs typeface="Calibri"/>
                <a:sym typeface="Calibri"/>
                <a:hlinkClick r:id="rId3"/>
              </a:rPr>
              <a:t>online detainee locator</a:t>
            </a:r>
            <a:r>
              <a:rPr b="1" lang="en" sz="2400">
                <a:solidFill>
                  <a:schemeClr val="dk1"/>
                </a:solidFill>
                <a:latin typeface="Calibri"/>
                <a:ea typeface="Calibri"/>
                <a:cs typeface="Calibri"/>
                <a:sym typeface="Calibri"/>
              </a:rPr>
              <a:t> (locator.ice.gov) to find someone who has been detained, though information is often delayed.</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 sz="2400">
                <a:solidFill>
                  <a:schemeClr val="dk1"/>
                </a:solidFill>
                <a:latin typeface="Calibri"/>
                <a:ea typeface="Calibri"/>
                <a:cs typeface="Calibri"/>
                <a:sym typeface="Calibri"/>
              </a:rPr>
              <a:t>Reach out to local community organizations that can provide support or mutual aid</a:t>
            </a:r>
            <a:endParaRPr sz="2400">
              <a:solidFill>
                <a:schemeClr val="dk1"/>
              </a:solidFill>
              <a:latin typeface="Calibri"/>
              <a:ea typeface="Calibri"/>
              <a:cs typeface="Calibri"/>
              <a:sym typeface="Calibri"/>
            </a:endParaRPr>
          </a:p>
        </p:txBody>
      </p:sp>
      <p:sp>
        <p:nvSpPr>
          <p:cNvPr id="382" name="Google Shape;382;p5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1"/>
          <p:cNvSpPr txBox="1"/>
          <p:nvPr>
            <p:ph type="ctrTitle"/>
          </p:nvPr>
        </p:nvSpPr>
        <p:spPr>
          <a:xfrm>
            <a:off x="564650" y="1936500"/>
            <a:ext cx="82740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None/>
            </a:pPr>
            <a:r>
              <a:rPr lang="en"/>
              <a:t>5. What you don’t have a right to do</a:t>
            </a:r>
            <a:endParaRPr/>
          </a:p>
        </p:txBody>
      </p:sp>
      <p:sp>
        <p:nvSpPr>
          <p:cNvPr id="389" name="Google Shape;389;p51"/>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2"/>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You don’t have the right to:</a:t>
            </a:r>
            <a:endParaRPr/>
          </a:p>
        </p:txBody>
      </p:sp>
      <p:sp>
        <p:nvSpPr>
          <p:cNvPr id="395" name="Google Shape;395;p52"/>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355600" lvl="0" marL="457200" rtl="0" algn="l">
              <a:spcBef>
                <a:spcPts val="800"/>
              </a:spcBef>
              <a:spcAft>
                <a:spcPts val="0"/>
              </a:spcAft>
              <a:buClr>
                <a:schemeClr val="dk1"/>
              </a:buClr>
              <a:buSzPts val="2000"/>
              <a:buChar char="•"/>
            </a:pPr>
            <a:r>
              <a:rPr lang="en" sz="2000">
                <a:solidFill>
                  <a:schemeClr val="dk1"/>
                </a:solidFill>
              </a:rPr>
              <a:t>Physically interfere:</a:t>
            </a:r>
            <a:endParaRPr sz="2000">
              <a:solidFill>
                <a:schemeClr val="dk1"/>
              </a:solidFill>
            </a:endParaRPr>
          </a:p>
          <a:p>
            <a:pPr indent="-355600" lvl="1" marL="914400" rtl="0" algn="l">
              <a:spcBef>
                <a:spcPts val="0"/>
              </a:spcBef>
              <a:spcAft>
                <a:spcPts val="0"/>
              </a:spcAft>
              <a:buClr>
                <a:schemeClr val="dk1"/>
              </a:buClr>
              <a:buSzPts val="2000"/>
              <a:buChar char="•"/>
            </a:pPr>
            <a:r>
              <a:rPr lang="en">
                <a:solidFill>
                  <a:schemeClr val="dk1"/>
                </a:solidFill>
                <a:latin typeface="Calibri"/>
                <a:ea typeface="Calibri"/>
                <a:cs typeface="Calibri"/>
                <a:sym typeface="Calibri"/>
              </a:rPr>
              <a:t>Pushing or otherwise touching an ICE/law enforcement officer</a:t>
            </a:r>
            <a:endParaRPr>
              <a:solidFill>
                <a:schemeClr val="dk1"/>
              </a:solidFill>
              <a:latin typeface="Calibri"/>
              <a:ea typeface="Calibri"/>
              <a:cs typeface="Calibri"/>
              <a:sym typeface="Calibri"/>
            </a:endParaRPr>
          </a:p>
          <a:p>
            <a:pPr indent="-342900" lvl="1" marL="914400" rtl="0" algn="l">
              <a:lnSpc>
                <a:spcPct val="90000"/>
              </a:lnSpc>
              <a:spcBef>
                <a:spcPts val="400"/>
              </a:spcBef>
              <a:spcAft>
                <a:spcPts val="0"/>
              </a:spcAft>
              <a:buClr>
                <a:schemeClr val="dk1"/>
              </a:buClr>
              <a:buSzPts val="1800"/>
              <a:buChar char="•"/>
            </a:pPr>
            <a:r>
              <a:rPr lang="en">
                <a:solidFill>
                  <a:schemeClr val="dk1"/>
                </a:solidFill>
                <a:latin typeface="Calibri"/>
                <a:ea typeface="Calibri"/>
                <a:cs typeface="Calibri"/>
                <a:sym typeface="Calibri"/>
              </a:rPr>
              <a:t>Blocking an ICE/law enforcement officer</a:t>
            </a:r>
            <a:endParaRPr>
              <a:solidFill>
                <a:schemeClr val="dk1"/>
              </a:solidFill>
              <a:latin typeface="Calibri"/>
              <a:ea typeface="Calibri"/>
              <a:cs typeface="Calibri"/>
              <a:sym typeface="Calibri"/>
            </a:endParaRPr>
          </a:p>
          <a:p>
            <a:pPr indent="-342900" lvl="1" marL="914400" rtl="0" algn="l">
              <a:lnSpc>
                <a:spcPct val="90000"/>
              </a:lnSpc>
              <a:spcBef>
                <a:spcPts val="400"/>
              </a:spcBef>
              <a:spcAft>
                <a:spcPts val="0"/>
              </a:spcAft>
              <a:buSzPts val="1800"/>
              <a:buChar char="•"/>
            </a:pPr>
            <a:r>
              <a:rPr lang="en"/>
              <a:t>Putting your body between the officer and the individual</a:t>
            </a:r>
            <a:endParaRPr/>
          </a:p>
          <a:p>
            <a:pPr indent="-342900" lvl="1" marL="914400" rtl="0" algn="l">
              <a:lnSpc>
                <a:spcPct val="90000"/>
              </a:lnSpc>
              <a:spcBef>
                <a:spcPts val="400"/>
              </a:spcBef>
              <a:spcAft>
                <a:spcPts val="0"/>
              </a:spcAft>
              <a:buClr>
                <a:schemeClr val="dk1"/>
              </a:buClr>
              <a:buSzPts val="1800"/>
              <a:buChar char="•"/>
            </a:pPr>
            <a:r>
              <a:rPr lang="en">
                <a:solidFill>
                  <a:schemeClr val="dk1"/>
                </a:solidFill>
                <a:latin typeface="Calibri"/>
                <a:ea typeface="Calibri"/>
                <a:cs typeface="Calibri"/>
                <a:sym typeface="Calibri"/>
              </a:rPr>
              <a:t>Hiding the person that ICE/law enforcement is attempting to detain</a:t>
            </a:r>
            <a:endParaRPr sz="2000">
              <a:solidFill>
                <a:schemeClr val="dk1"/>
              </a:solidFill>
            </a:endParaRPr>
          </a:p>
        </p:txBody>
      </p:sp>
      <p:sp>
        <p:nvSpPr>
          <p:cNvPr id="396" name="Google Shape;396;p5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
        <p:nvSpPr>
          <p:cNvPr id="397" name="Google Shape;397;p52"/>
          <p:cNvSpPr txBox="1"/>
          <p:nvPr/>
        </p:nvSpPr>
        <p:spPr>
          <a:xfrm>
            <a:off x="778650" y="3751825"/>
            <a:ext cx="7736700" cy="1041600"/>
          </a:xfrm>
          <a:prstGeom prst="rect">
            <a:avLst/>
          </a:prstGeom>
          <a:solidFill>
            <a:srgbClr val="FFC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Your actions as a bystander can affect a person’s case.</a:t>
            </a:r>
            <a:endParaRPr b="1" sz="1800">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3"/>
          <p:cNvSpPr txBox="1"/>
          <p:nvPr>
            <p:ph type="title"/>
          </p:nvPr>
        </p:nvSpPr>
        <p:spPr>
          <a:xfrm>
            <a:off x="628650" y="434325"/>
            <a:ext cx="56919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What you should not do:</a:t>
            </a:r>
            <a:endParaRPr/>
          </a:p>
        </p:txBody>
      </p:sp>
      <p:sp>
        <p:nvSpPr>
          <p:cNvPr id="403" name="Google Shape;403;p53"/>
          <p:cNvSpPr txBox="1"/>
          <p:nvPr>
            <p:ph idx="1" type="body"/>
          </p:nvPr>
        </p:nvSpPr>
        <p:spPr>
          <a:xfrm>
            <a:off x="1525050" y="1315981"/>
            <a:ext cx="7886700" cy="3263400"/>
          </a:xfrm>
          <a:prstGeom prst="rect">
            <a:avLst/>
          </a:prstGeom>
        </p:spPr>
        <p:txBody>
          <a:bodyPr anchorCtr="0" anchor="t" bIns="34275" lIns="68575" spcFirstLastPara="1" rIns="68575" wrap="square" tIns="34275">
            <a:normAutofit/>
          </a:bodyPr>
          <a:lstStyle/>
          <a:p>
            <a:pPr indent="-374650" lvl="0" marL="457200" rtl="0" algn="l">
              <a:spcBef>
                <a:spcPts val="800"/>
              </a:spcBef>
              <a:spcAft>
                <a:spcPts val="0"/>
              </a:spcAft>
              <a:buClr>
                <a:schemeClr val="dk1"/>
              </a:buClr>
              <a:buSzPts val="2300"/>
              <a:buChar char="•"/>
            </a:pPr>
            <a:r>
              <a:rPr lang="en" sz="2300">
                <a:solidFill>
                  <a:schemeClr val="dk1"/>
                </a:solidFill>
              </a:rPr>
              <a:t>Do not run</a:t>
            </a:r>
            <a:endParaRPr sz="2300">
              <a:solidFill>
                <a:schemeClr val="dk1"/>
              </a:solidFill>
            </a:endParaRPr>
          </a:p>
          <a:p>
            <a:pPr indent="0" lvl="0" marL="457200" rtl="0" algn="l">
              <a:spcBef>
                <a:spcPts val="800"/>
              </a:spcBef>
              <a:spcAft>
                <a:spcPts val="0"/>
              </a:spcAft>
              <a:buNone/>
            </a:pPr>
            <a:r>
              <a:t/>
            </a:r>
            <a:endParaRPr sz="2300">
              <a:solidFill>
                <a:schemeClr val="dk1"/>
              </a:solidFill>
            </a:endParaRPr>
          </a:p>
          <a:p>
            <a:pPr indent="0" lvl="0" marL="457200" rtl="0" algn="l">
              <a:spcBef>
                <a:spcPts val="800"/>
              </a:spcBef>
              <a:spcAft>
                <a:spcPts val="0"/>
              </a:spcAft>
              <a:buNone/>
            </a:pPr>
            <a:r>
              <a:t/>
            </a:r>
            <a:endParaRPr sz="2300">
              <a:solidFill>
                <a:schemeClr val="dk1"/>
              </a:solidFill>
            </a:endParaRPr>
          </a:p>
          <a:p>
            <a:pPr indent="-374650" lvl="0" marL="457200" rtl="0" algn="l">
              <a:spcBef>
                <a:spcPts val="800"/>
              </a:spcBef>
              <a:spcAft>
                <a:spcPts val="0"/>
              </a:spcAft>
              <a:buClr>
                <a:schemeClr val="dk1"/>
              </a:buClr>
              <a:buSzPts val="2300"/>
              <a:buChar char="•"/>
            </a:pPr>
            <a:r>
              <a:rPr lang="en" sz="2300">
                <a:solidFill>
                  <a:schemeClr val="dk1"/>
                </a:solidFill>
              </a:rPr>
              <a:t>Do not escalate the situation</a:t>
            </a:r>
            <a:endParaRPr sz="2300">
              <a:solidFill>
                <a:schemeClr val="dk1"/>
              </a:solidFill>
            </a:endParaRPr>
          </a:p>
        </p:txBody>
      </p:sp>
      <p:sp>
        <p:nvSpPr>
          <p:cNvPr id="404" name="Google Shape;404;p5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53"/>
          <p:cNvSpPr txBox="1"/>
          <p:nvPr/>
        </p:nvSpPr>
        <p:spPr>
          <a:xfrm>
            <a:off x="778650" y="3751825"/>
            <a:ext cx="7736700" cy="1041600"/>
          </a:xfrm>
          <a:prstGeom prst="rect">
            <a:avLst/>
          </a:prstGeom>
          <a:solidFill>
            <a:srgbClr val="FFC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libri"/>
                <a:ea typeface="Calibri"/>
                <a:cs typeface="Calibri"/>
                <a:sym typeface="Calibri"/>
              </a:rPr>
              <a:t>Your actions as a bystander can affect a person’s case.</a:t>
            </a:r>
            <a:endParaRPr b="1" sz="1800">
              <a:solidFill>
                <a:srgbClr val="000000"/>
              </a:solidFill>
              <a:latin typeface="Calibri"/>
              <a:ea typeface="Calibri"/>
              <a:cs typeface="Calibri"/>
              <a:sym typeface="Calibri"/>
            </a:endParaRPr>
          </a:p>
        </p:txBody>
      </p:sp>
      <p:pic>
        <p:nvPicPr>
          <p:cNvPr descr="3D Wrong Button in Circle Shape. (Provided by Getty Images)" id="406" name="Google Shape;406;p53"/>
          <p:cNvPicPr preferRelativeResize="0"/>
          <p:nvPr/>
        </p:nvPicPr>
        <p:blipFill>
          <a:blip r:embed="rId3">
            <a:alphaModFix/>
          </a:blip>
          <a:stretch>
            <a:fillRect/>
          </a:stretch>
        </p:blipFill>
        <p:spPr>
          <a:xfrm>
            <a:off x="984075" y="1138213"/>
            <a:ext cx="943949" cy="943949"/>
          </a:xfrm>
          <a:prstGeom prst="rect">
            <a:avLst/>
          </a:prstGeom>
          <a:noFill/>
          <a:ln>
            <a:noFill/>
          </a:ln>
        </p:spPr>
      </p:pic>
      <p:pic>
        <p:nvPicPr>
          <p:cNvPr descr="3D Wrong Button in Circle Shape. (Provided by Getty Images)" id="407" name="Google Shape;407;p53"/>
          <p:cNvPicPr preferRelativeResize="0"/>
          <p:nvPr/>
        </p:nvPicPr>
        <p:blipFill>
          <a:blip r:embed="rId3">
            <a:alphaModFix/>
          </a:blip>
          <a:stretch>
            <a:fillRect/>
          </a:stretch>
        </p:blipFill>
        <p:spPr>
          <a:xfrm>
            <a:off x="984075" y="2323288"/>
            <a:ext cx="943949" cy="9439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Clr>
                <a:schemeClr val="lt1"/>
              </a:buClr>
              <a:buSzPct val="100000"/>
              <a:buFont typeface="Roboto"/>
              <a:buNone/>
            </a:pPr>
            <a:r>
              <a:rPr lang="en"/>
              <a:t>6. Prepare in Advance</a:t>
            </a:r>
            <a:endParaRPr/>
          </a:p>
        </p:txBody>
      </p:sp>
      <p:sp>
        <p:nvSpPr>
          <p:cNvPr id="414" name="Google Shape;414;p54"/>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5"/>
          <p:cNvSpPr txBox="1"/>
          <p:nvPr>
            <p:ph type="title"/>
          </p:nvPr>
        </p:nvSpPr>
        <p:spPr>
          <a:xfrm>
            <a:off x="628650" y="434337"/>
            <a:ext cx="6105600" cy="516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3A71AB"/>
              </a:buClr>
              <a:buSzPct val="100000"/>
              <a:buFont typeface="Roboto"/>
              <a:buNone/>
            </a:pPr>
            <a:r>
              <a:rPr lang="en"/>
              <a:t>Family Preparedness</a:t>
            </a:r>
            <a:endParaRPr/>
          </a:p>
        </p:txBody>
      </p:sp>
      <p:pic>
        <p:nvPicPr>
          <p:cNvPr id="420" name="Google Shape;420;p55"/>
          <p:cNvPicPr preferRelativeResize="0"/>
          <p:nvPr>
            <p:ph idx="1" type="body"/>
          </p:nvPr>
        </p:nvPicPr>
        <p:blipFill rotWithShape="1">
          <a:blip r:embed="rId3">
            <a:alphaModFix/>
          </a:blip>
          <a:srcRect b="7523" l="29591" r="29656" t="9716"/>
          <a:stretch/>
        </p:blipFill>
        <p:spPr>
          <a:xfrm rot="-1246842">
            <a:off x="2061116" y="1321768"/>
            <a:ext cx="1970169" cy="2499984"/>
          </a:xfrm>
          <a:prstGeom prst="rect">
            <a:avLst/>
          </a:prstGeom>
          <a:noFill/>
          <a:ln>
            <a:noFill/>
          </a:ln>
          <a:effectLst>
            <a:outerShdw blurRad="57150" rotWithShape="0" algn="bl" dir="5400000" dist="19050">
              <a:srgbClr val="000000">
                <a:alpha val="49020"/>
              </a:srgbClr>
            </a:outerShdw>
          </a:effectLst>
        </p:spPr>
      </p:pic>
      <p:pic>
        <p:nvPicPr>
          <p:cNvPr id="421" name="Google Shape;421;p55"/>
          <p:cNvPicPr preferRelativeResize="0"/>
          <p:nvPr/>
        </p:nvPicPr>
        <p:blipFill rotWithShape="1">
          <a:blip r:embed="rId4">
            <a:alphaModFix/>
          </a:blip>
          <a:srcRect b="7067" l="28701" r="29630" t="7067"/>
          <a:stretch/>
        </p:blipFill>
        <p:spPr>
          <a:xfrm>
            <a:off x="3843619" y="1117650"/>
            <a:ext cx="2054456" cy="2646149"/>
          </a:xfrm>
          <a:prstGeom prst="rect">
            <a:avLst/>
          </a:prstGeom>
          <a:noFill/>
          <a:ln>
            <a:noFill/>
          </a:ln>
          <a:effectLst>
            <a:outerShdw blurRad="57150" rotWithShape="0" algn="bl" dir="5400000" dist="19050">
              <a:srgbClr val="000000">
                <a:alpha val="54900"/>
              </a:srgbClr>
            </a:outerShdw>
          </a:effectLst>
        </p:spPr>
      </p:pic>
      <p:pic>
        <p:nvPicPr>
          <p:cNvPr id="422" name="Google Shape;422;p55"/>
          <p:cNvPicPr preferRelativeResize="0"/>
          <p:nvPr/>
        </p:nvPicPr>
        <p:blipFill rotWithShape="1">
          <a:blip r:embed="rId5">
            <a:alphaModFix/>
          </a:blip>
          <a:srcRect b="7067" l="28701" r="29630" t="7067"/>
          <a:stretch/>
        </p:blipFill>
        <p:spPr>
          <a:xfrm rot="1039685">
            <a:off x="5480165" y="1252064"/>
            <a:ext cx="2116763" cy="2726405"/>
          </a:xfrm>
          <a:prstGeom prst="rect">
            <a:avLst/>
          </a:prstGeom>
          <a:noFill/>
          <a:ln>
            <a:noFill/>
          </a:ln>
          <a:effectLst>
            <a:outerShdw blurRad="57150" rotWithShape="0" algn="bl" dir="5400000" dist="19050">
              <a:srgbClr val="000000">
                <a:alpha val="49020"/>
              </a:srgbClr>
            </a:outerShdw>
          </a:effectLst>
        </p:spPr>
      </p:pic>
      <p:sp>
        <p:nvSpPr>
          <p:cNvPr id="423" name="Google Shape;423;p55"/>
          <p:cNvSpPr/>
          <p:nvPr/>
        </p:nvSpPr>
        <p:spPr>
          <a:xfrm>
            <a:off x="1681650" y="4433948"/>
            <a:ext cx="5586900" cy="610500"/>
          </a:xfrm>
          <a:prstGeom prst="rect">
            <a:avLst/>
          </a:prstGeom>
          <a:noFill/>
          <a:ln>
            <a:noFill/>
          </a:ln>
        </p:spPr>
        <p:txBody>
          <a:bodyPr anchorCtr="0" anchor="t" bIns="45725" lIns="91425" spcFirstLastPara="1" rIns="91425" wrap="square" tIns="45725">
            <a:noAutofit/>
          </a:bodyPr>
          <a:lstStyle/>
          <a:p>
            <a:pPr indent="0" lvl="0" marL="0" marR="0" rtl="0" algn="ctr">
              <a:lnSpc>
                <a:spcPct val="100000"/>
              </a:lnSpc>
              <a:spcBef>
                <a:spcPts val="0"/>
              </a:spcBef>
              <a:spcAft>
                <a:spcPts val="0"/>
              </a:spcAft>
              <a:buClr>
                <a:srgbClr val="000000"/>
              </a:buClr>
              <a:buSzPts val="2100"/>
              <a:buFont typeface="Arial"/>
              <a:buNone/>
            </a:pPr>
            <a:r>
              <a:rPr b="0" i="0" lang="en" sz="2100" u="sng" cap="none" strike="noStrike">
                <a:solidFill>
                  <a:schemeClr val="hlink"/>
                </a:solidFill>
                <a:latin typeface="Calibri"/>
                <a:ea typeface="Calibri"/>
                <a:cs typeface="Calibri"/>
                <a:sym typeface="Calibri"/>
                <a:hlinkClick r:id="rId6"/>
              </a:rPr>
              <a:t>Massachusetts Family Preparedness Packet</a:t>
            </a:r>
            <a:endParaRPr b="0" i="0" sz="21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Calibri"/>
              <a:ea typeface="Calibri"/>
              <a:cs typeface="Calibri"/>
              <a:sym typeface="Calibri"/>
            </a:endParaRPr>
          </a:p>
        </p:txBody>
      </p:sp>
      <p:sp>
        <p:nvSpPr>
          <p:cNvPr id="424" name="Google Shape;424;p55"/>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6"/>
          <p:cNvSpPr txBox="1"/>
          <p:nvPr>
            <p:ph type="title"/>
          </p:nvPr>
        </p:nvSpPr>
        <p:spPr>
          <a:xfrm>
            <a:off x="563975" y="93915"/>
            <a:ext cx="7543800" cy="1206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2800"/>
              <a:buFont typeface="Arial"/>
              <a:buNone/>
            </a:pPr>
            <a:r>
              <a:rPr lang="en" sz="2800"/>
              <a:t>Family Preparedness</a:t>
            </a:r>
            <a:endParaRPr sz="2800"/>
          </a:p>
        </p:txBody>
      </p:sp>
      <p:sp>
        <p:nvSpPr>
          <p:cNvPr id="430" name="Google Shape;430;p56"/>
          <p:cNvSpPr txBox="1"/>
          <p:nvPr>
            <p:ph idx="1" type="body"/>
          </p:nvPr>
        </p:nvSpPr>
        <p:spPr>
          <a:xfrm>
            <a:off x="304800" y="1104900"/>
            <a:ext cx="8643000" cy="41436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None/>
            </a:pPr>
            <a:r>
              <a:t/>
            </a:r>
            <a:endParaRPr sz="2300"/>
          </a:p>
          <a:p>
            <a:pPr indent="0" lvl="0" marL="0" rtl="0" algn="l">
              <a:lnSpc>
                <a:spcPct val="100000"/>
              </a:lnSpc>
              <a:spcBef>
                <a:spcPts val="0"/>
              </a:spcBef>
              <a:spcAft>
                <a:spcPts val="0"/>
              </a:spcAft>
              <a:buNone/>
            </a:pPr>
            <a:r>
              <a:rPr lang="en" sz="2300"/>
              <a:t>What is a Family Preparedness Plan?</a:t>
            </a:r>
            <a:endParaRPr sz="2600"/>
          </a:p>
          <a:p>
            <a:pPr indent="0" lvl="0" marL="342900" rtl="0" algn="l">
              <a:lnSpc>
                <a:spcPct val="100000"/>
              </a:lnSpc>
              <a:spcBef>
                <a:spcPts val="0"/>
              </a:spcBef>
              <a:spcAft>
                <a:spcPts val="0"/>
              </a:spcAft>
              <a:buNone/>
            </a:pPr>
            <a:r>
              <a:t/>
            </a:r>
            <a:endParaRPr sz="2600"/>
          </a:p>
          <a:p>
            <a:pPr indent="-317500" lvl="1" marL="520700" rtl="0" algn="l">
              <a:lnSpc>
                <a:spcPct val="100000"/>
              </a:lnSpc>
              <a:spcBef>
                <a:spcPts val="400"/>
              </a:spcBef>
              <a:spcAft>
                <a:spcPts val="0"/>
              </a:spcAft>
              <a:buSzPts val="2200"/>
              <a:buFont typeface="Noto Sans Symbols"/>
              <a:buChar char="○"/>
            </a:pPr>
            <a:r>
              <a:rPr lang="en" sz="2200">
                <a:solidFill>
                  <a:schemeClr val="dk1"/>
                </a:solidFill>
              </a:rPr>
              <a:t>Safety plan that offers parents and caregivers facing the threat of detention or deportation the opportunity to make decisions about:</a:t>
            </a:r>
            <a:endParaRPr sz="2400">
              <a:solidFill>
                <a:schemeClr val="dk1"/>
              </a:solidFill>
            </a:endParaRPr>
          </a:p>
          <a:p>
            <a:pPr indent="-311150" lvl="2" marL="1028700" rtl="0" algn="l">
              <a:lnSpc>
                <a:spcPct val="100000"/>
              </a:lnSpc>
              <a:spcBef>
                <a:spcPts val="400"/>
              </a:spcBef>
              <a:spcAft>
                <a:spcPts val="0"/>
              </a:spcAft>
              <a:buSzPts val="2100"/>
              <a:buFont typeface="Noto Sans Symbols"/>
              <a:buChar char="■"/>
            </a:pPr>
            <a:r>
              <a:rPr lang="en" sz="2100">
                <a:solidFill>
                  <a:schemeClr val="dk1"/>
                </a:solidFill>
              </a:rPr>
              <a:t>Who will care for </a:t>
            </a:r>
            <a:r>
              <a:rPr lang="en" sz="2100"/>
              <a:t>their</a:t>
            </a:r>
            <a:r>
              <a:rPr lang="en" sz="2100">
                <a:solidFill>
                  <a:schemeClr val="dk1"/>
                </a:solidFill>
              </a:rPr>
              <a:t> children in </a:t>
            </a:r>
            <a:r>
              <a:rPr lang="en" sz="2100"/>
              <a:t>thei</a:t>
            </a:r>
            <a:r>
              <a:rPr lang="en" sz="2100">
                <a:solidFill>
                  <a:schemeClr val="dk1"/>
                </a:solidFill>
              </a:rPr>
              <a:t>r absence</a:t>
            </a:r>
            <a:endParaRPr sz="2000">
              <a:solidFill>
                <a:schemeClr val="dk1"/>
              </a:solidFill>
            </a:endParaRPr>
          </a:p>
          <a:p>
            <a:pPr indent="-311150" lvl="2" marL="1028700" rtl="0" algn="l">
              <a:lnSpc>
                <a:spcPct val="100000"/>
              </a:lnSpc>
              <a:spcBef>
                <a:spcPts val="400"/>
              </a:spcBef>
              <a:spcAft>
                <a:spcPts val="0"/>
              </a:spcAft>
              <a:buSzPts val="2100"/>
              <a:buFont typeface="Noto Sans Symbols"/>
              <a:buChar char="■"/>
            </a:pPr>
            <a:r>
              <a:rPr lang="en" sz="2100">
                <a:solidFill>
                  <a:schemeClr val="dk1"/>
                </a:solidFill>
              </a:rPr>
              <a:t>Plans for meeting child’s educational, medical, and emotional needs in your absence</a:t>
            </a:r>
            <a:endParaRPr sz="2000">
              <a:solidFill>
                <a:schemeClr val="dk1"/>
              </a:solidFill>
            </a:endParaRPr>
          </a:p>
          <a:p>
            <a:pPr indent="-311150" lvl="2" marL="1028700" rtl="0" algn="l">
              <a:lnSpc>
                <a:spcPct val="100000"/>
              </a:lnSpc>
              <a:spcBef>
                <a:spcPts val="400"/>
              </a:spcBef>
              <a:spcAft>
                <a:spcPts val="0"/>
              </a:spcAft>
              <a:buSzPts val="2100"/>
              <a:buFont typeface="Noto Sans Symbols"/>
              <a:buChar char="■"/>
            </a:pPr>
            <a:r>
              <a:rPr lang="en" sz="2100">
                <a:solidFill>
                  <a:schemeClr val="dk1"/>
                </a:solidFill>
              </a:rPr>
              <a:t>Plans for reunification</a:t>
            </a:r>
            <a:endParaRPr>
              <a:solidFill>
                <a:schemeClr val="dk1"/>
              </a:solidFill>
            </a:endParaRPr>
          </a:p>
        </p:txBody>
      </p:sp>
      <p:sp>
        <p:nvSpPr>
          <p:cNvPr id="431" name="Google Shape;431;p56"/>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57"/>
          <p:cNvPicPr preferRelativeResize="0"/>
          <p:nvPr/>
        </p:nvPicPr>
        <p:blipFill rotWithShape="1">
          <a:blip r:embed="rId3">
            <a:alphaModFix/>
          </a:blip>
          <a:srcRect b="8466" l="7281" r="8544" t="3807"/>
          <a:stretch/>
        </p:blipFill>
        <p:spPr>
          <a:xfrm>
            <a:off x="3679125" y="116463"/>
            <a:ext cx="5355623" cy="4910575"/>
          </a:xfrm>
          <a:prstGeom prst="rect">
            <a:avLst/>
          </a:prstGeom>
          <a:noFill/>
          <a:ln>
            <a:noFill/>
          </a:ln>
        </p:spPr>
      </p:pic>
      <p:sp>
        <p:nvSpPr>
          <p:cNvPr id="437" name="Google Shape;437;p57"/>
          <p:cNvSpPr txBox="1"/>
          <p:nvPr/>
        </p:nvSpPr>
        <p:spPr>
          <a:xfrm>
            <a:off x="320825" y="832350"/>
            <a:ext cx="2974800" cy="3047700"/>
          </a:xfrm>
          <a:prstGeom prst="rect">
            <a:avLst/>
          </a:prstGeom>
          <a:solidFill>
            <a:schemeClr val="lt1"/>
          </a:solidFill>
          <a:ln cap="flat" cmpd="sng" w="38100">
            <a:solidFill>
              <a:srgbClr val="C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solidFill>
                <a:schemeClr val="accent1"/>
              </a:solidFill>
              <a:latin typeface="Roboto"/>
              <a:ea typeface="Roboto"/>
              <a:cs typeface="Roboto"/>
              <a:sym typeface="Roboto"/>
            </a:endParaRPr>
          </a:p>
          <a:p>
            <a:pPr indent="0" lvl="0" marL="0" rtl="0" algn="ctr">
              <a:spcBef>
                <a:spcPts val="0"/>
              </a:spcBef>
              <a:spcAft>
                <a:spcPts val="0"/>
              </a:spcAft>
              <a:buNone/>
            </a:pPr>
            <a:r>
              <a:rPr b="1" lang="en" sz="1500">
                <a:solidFill>
                  <a:srgbClr val="3A71AB"/>
                </a:solidFill>
                <a:latin typeface="Roboto"/>
                <a:ea typeface="Roboto"/>
                <a:cs typeface="Roboto"/>
                <a:sym typeface="Roboto"/>
              </a:rPr>
              <a:t>I</a:t>
            </a:r>
            <a:r>
              <a:rPr b="1" lang="en" sz="1500">
                <a:solidFill>
                  <a:srgbClr val="3A71AB"/>
                </a:solidFill>
                <a:latin typeface="Roboto"/>
                <a:ea typeface="Roboto"/>
                <a:cs typeface="Roboto"/>
                <a:sym typeface="Roboto"/>
              </a:rPr>
              <a:t>mmigration documents are important!</a:t>
            </a:r>
            <a:endParaRPr b="1" sz="1500">
              <a:solidFill>
                <a:srgbClr val="3A71AB"/>
              </a:solidFill>
              <a:latin typeface="Roboto"/>
              <a:ea typeface="Roboto"/>
              <a:cs typeface="Roboto"/>
              <a:sym typeface="Roboto"/>
            </a:endParaRPr>
          </a:p>
          <a:p>
            <a:pPr indent="0" lvl="0" marL="457200" rtl="0" algn="l">
              <a:spcBef>
                <a:spcPts val="0"/>
              </a:spcBef>
              <a:spcAft>
                <a:spcPts val="0"/>
              </a:spcAft>
              <a:buNone/>
            </a:pPr>
            <a:r>
              <a:t/>
            </a:r>
            <a:endParaRPr sz="1500">
              <a:solidFill>
                <a:schemeClr val="dk1"/>
              </a:solidFill>
              <a:latin typeface="Roboto"/>
              <a:ea typeface="Roboto"/>
              <a:cs typeface="Roboto"/>
              <a:sym typeface="Roboto"/>
            </a:endParaRPr>
          </a:p>
          <a:p>
            <a:pPr indent="0" lvl="0" marL="0" rtl="0" algn="l">
              <a:spcBef>
                <a:spcPts val="0"/>
              </a:spcBef>
              <a:spcAft>
                <a:spcPts val="0"/>
              </a:spcAft>
              <a:buNone/>
            </a:pPr>
            <a:r>
              <a:rPr lang="en">
                <a:solidFill>
                  <a:schemeClr val="dk1"/>
                </a:solidFill>
                <a:latin typeface="Roboto"/>
                <a:ea typeface="Roboto"/>
                <a:cs typeface="Roboto"/>
                <a:sym typeface="Roboto"/>
              </a:rPr>
              <a:t>Some documents have A numbers or dates for hearings or other immigration appointments - this information is very important!</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a:p>
            <a:pPr indent="0" lvl="0" marL="0" rtl="0" algn="l">
              <a:spcBef>
                <a:spcPts val="0"/>
              </a:spcBef>
              <a:spcAft>
                <a:spcPts val="0"/>
              </a:spcAft>
              <a:buNone/>
            </a:pPr>
            <a:r>
              <a:rPr lang="en">
                <a:solidFill>
                  <a:schemeClr val="dk1"/>
                </a:solidFill>
                <a:latin typeface="Roboto"/>
                <a:ea typeface="Roboto"/>
                <a:cs typeface="Roboto"/>
                <a:sym typeface="Roboto"/>
              </a:rPr>
              <a:t>It may be helpful to let others in the family know where these documents are kept. </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latin typeface="Roboto"/>
              <a:ea typeface="Roboto"/>
              <a:cs typeface="Roboto"/>
              <a:sym typeface="Roboto"/>
            </a:endParaRPr>
          </a:p>
        </p:txBody>
      </p:sp>
      <p:sp>
        <p:nvSpPr>
          <p:cNvPr id="438" name="Google Shape;438;p5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8"/>
          <p:cNvSpPr txBox="1"/>
          <p:nvPr>
            <p:ph type="title"/>
          </p:nvPr>
        </p:nvSpPr>
        <p:spPr>
          <a:xfrm>
            <a:off x="594263" y="444819"/>
            <a:ext cx="3880200" cy="516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rgbClr val="3A71AB"/>
              </a:buClr>
              <a:buSzPct val="100000"/>
              <a:buFont typeface="Arial"/>
              <a:buNone/>
            </a:pPr>
            <a:r>
              <a:rPr lang="en"/>
              <a:t>How you can help</a:t>
            </a:r>
            <a:endParaRPr/>
          </a:p>
        </p:txBody>
      </p:sp>
      <p:sp>
        <p:nvSpPr>
          <p:cNvPr id="444" name="Google Shape;444;p58"/>
          <p:cNvSpPr txBox="1"/>
          <p:nvPr>
            <p:ph idx="1" type="body"/>
          </p:nvPr>
        </p:nvSpPr>
        <p:spPr>
          <a:xfrm>
            <a:off x="308275" y="1149025"/>
            <a:ext cx="8214000" cy="37623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SzPts val="5200"/>
              <a:buNone/>
            </a:pPr>
            <a:r>
              <a:t/>
            </a:r>
            <a:endParaRPr sz="1600">
              <a:solidFill>
                <a:schemeClr val="dk1"/>
              </a:solidFill>
              <a:latin typeface="Roboto"/>
              <a:ea typeface="Roboto"/>
              <a:cs typeface="Roboto"/>
              <a:sym typeface="Roboto"/>
            </a:endParaRPr>
          </a:p>
          <a:p>
            <a:pPr indent="-361950" lvl="0" marL="457200" rtl="0" algn="l">
              <a:lnSpc>
                <a:spcPct val="100000"/>
              </a:lnSpc>
              <a:spcBef>
                <a:spcPts val="800"/>
              </a:spcBef>
              <a:spcAft>
                <a:spcPts val="0"/>
              </a:spcAft>
              <a:buClr>
                <a:schemeClr val="dk1"/>
              </a:buClr>
              <a:buSzPts val="2100"/>
              <a:buChar char="•"/>
            </a:pPr>
            <a:r>
              <a:rPr lang="en">
                <a:solidFill>
                  <a:schemeClr val="dk1"/>
                </a:solidFill>
              </a:rPr>
              <a:t>Sit with someone while they complete a Caregiver Authorization Affidavit or help them connect with a provider who can assist them and/or a notary public</a:t>
            </a:r>
            <a:endParaRPr>
              <a:solidFill>
                <a:schemeClr val="dk1"/>
              </a:solidFill>
            </a:endParaRPr>
          </a:p>
          <a:p>
            <a:pPr indent="-361950" lvl="0" marL="457200" rtl="0" algn="l">
              <a:lnSpc>
                <a:spcPct val="100000"/>
              </a:lnSpc>
              <a:spcBef>
                <a:spcPts val="0"/>
              </a:spcBef>
              <a:spcAft>
                <a:spcPts val="0"/>
              </a:spcAft>
              <a:buClr>
                <a:schemeClr val="dk1"/>
              </a:buClr>
              <a:buSzPts val="2100"/>
              <a:buChar char="•"/>
            </a:pPr>
            <a:r>
              <a:rPr lang="en">
                <a:solidFill>
                  <a:schemeClr val="dk1"/>
                </a:solidFill>
              </a:rPr>
              <a:t>Help someone gather and organize their documents, make copies, and keep them in a safe place</a:t>
            </a:r>
            <a:endParaRPr>
              <a:solidFill>
                <a:schemeClr val="dk1"/>
              </a:solidFill>
            </a:endParaRPr>
          </a:p>
          <a:p>
            <a:pPr indent="-361950" lvl="0" marL="457200" rtl="0" algn="l">
              <a:lnSpc>
                <a:spcPct val="100000"/>
              </a:lnSpc>
              <a:spcBef>
                <a:spcPts val="0"/>
              </a:spcBef>
              <a:spcAft>
                <a:spcPts val="0"/>
              </a:spcAft>
              <a:buClr>
                <a:schemeClr val="dk1"/>
              </a:buClr>
              <a:buSzPts val="2100"/>
              <a:buChar char="•"/>
            </a:pPr>
            <a:r>
              <a:rPr lang="en">
                <a:solidFill>
                  <a:schemeClr val="dk1"/>
                </a:solidFill>
              </a:rPr>
              <a:t>Help someone obtain passports for their children</a:t>
            </a:r>
            <a:endParaRPr>
              <a:solidFill>
                <a:schemeClr val="dk1"/>
              </a:solidFill>
            </a:endParaRPr>
          </a:p>
          <a:p>
            <a:pPr indent="-361950" lvl="0" marL="457200" rtl="0" algn="l">
              <a:spcBef>
                <a:spcPts val="0"/>
              </a:spcBef>
              <a:spcAft>
                <a:spcPts val="0"/>
              </a:spcAft>
              <a:buClr>
                <a:schemeClr val="dk1"/>
              </a:buClr>
              <a:buSzPts val="2100"/>
              <a:buChar char="•"/>
            </a:pPr>
            <a:r>
              <a:rPr lang="en">
                <a:solidFill>
                  <a:schemeClr val="dk1"/>
                </a:solidFill>
              </a:rPr>
              <a:t>Offer to be someone’s emergency contact - be prepared!</a:t>
            </a:r>
            <a:endParaRPr>
              <a:solidFill>
                <a:schemeClr val="dk1"/>
              </a:solidFill>
            </a:endParaRPr>
          </a:p>
          <a:p>
            <a:pPr indent="-361950" lvl="0" marL="457200" rtl="0" algn="l">
              <a:lnSpc>
                <a:spcPct val="100000"/>
              </a:lnSpc>
              <a:spcBef>
                <a:spcPts val="0"/>
              </a:spcBef>
              <a:spcAft>
                <a:spcPts val="0"/>
              </a:spcAft>
              <a:buClr>
                <a:schemeClr val="dk1"/>
              </a:buClr>
              <a:buSzPts val="2100"/>
              <a:buChar char="•"/>
            </a:pPr>
            <a:r>
              <a:rPr lang="en">
                <a:solidFill>
                  <a:schemeClr val="dk1"/>
                </a:solidFill>
              </a:rPr>
              <a:t>Offer to be the temporary caretaker for someone’s children</a:t>
            </a:r>
            <a:endParaRPr>
              <a:solidFill>
                <a:schemeClr val="dk1"/>
              </a:solidFill>
            </a:endParaRPr>
          </a:p>
        </p:txBody>
      </p:sp>
      <p:sp>
        <p:nvSpPr>
          <p:cNvPr id="445" name="Google Shape;445;p5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9"/>
          <p:cNvSpPr txBox="1"/>
          <p:nvPr>
            <p:ph type="title"/>
          </p:nvPr>
        </p:nvSpPr>
        <p:spPr>
          <a:xfrm>
            <a:off x="434400" y="370150"/>
            <a:ext cx="7359300" cy="516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dk1"/>
              </a:buClr>
              <a:buSzPct val="43612"/>
              <a:buFont typeface="Arial"/>
              <a:buNone/>
            </a:pPr>
            <a:r>
              <a:rPr lang="en" sz="2270"/>
              <a:t> Prepare in Advance if Immigration Enforcement Arrives</a:t>
            </a:r>
            <a:endParaRPr/>
          </a:p>
        </p:txBody>
      </p:sp>
      <p:sp>
        <p:nvSpPr>
          <p:cNvPr id="451" name="Google Shape;451;p59"/>
          <p:cNvSpPr txBox="1"/>
          <p:nvPr>
            <p:ph idx="1" type="body"/>
          </p:nvPr>
        </p:nvSpPr>
        <p:spPr>
          <a:xfrm>
            <a:off x="-376950" y="714450"/>
            <a:ext cx="5739600" cy="3714600"/>
          </a:xfrm>
          <a:prstGeom prst="rect">
            <a:avLst/>
          </a:prstGeom>
          <a:noFill/>
          <a:ln>
            <a:noFill/>
          </a:ln>
        </p:spPr>
        <p:txBody>
          <a:bodyPr anchorCtr="0" anchor="t" bIns="34275" lIns="68575" spcFirstLastPara="1" rIns="68575" wrap="square" tIns="34275">
            <a:noAutofit/>
          </a:bodyPr>
          <a:lstStyle/>
          <a:p>
            <a:pPr indent="0" lvl="0" marL="0" rtl="0" algn="l">
              <a:lnSpc>
                <a:spcPct val="95000"/>
              </a:lnSpc>
              <a:spcBef>
                <a:spcPts val="0"/>
              </a:spcBef>
              <a:spcAft>
                <a:spcPts val="0"/>
              </a:spcAft>
              <a:buSzPts val="2100"/>
              <a:buNone/>
            </a:pPr>
            <a:r>
              <a:t/>
            </a:r>
            <a:endParaRPr b="1" sz="1700">
              <a:solidFill>
                <a:schemeClr val="lt1"/>
              </a:solidFill>
              <a:highlight>
                <a:srgbClr val="058CE8"/>
              </a:highlight>
            </a:endParaRPr>
          </a:p>
          <a:p>
            <a:pPr indent="0" lvl="0" marL="914400" rtl="0" algn="l">
              <a:lnSpc>
                <a:spcPct val="95000"/>
              </a:lnSpc>
              <a:spcBef>
                <a:spcPts val="1000"/>
              </a:spcBef>
              <a:spcAft>
                <a:spcPts val="0"/>
              </a:spcAft>
              <a:buSzPts val="2100"/>
              <a:buNone/>
            </a:pPr>
            <a:r>
              <a:t/>
            </a:r>
            <a:endParaRPr sz="1300">
              <a:highlight>
                <a:srgbClr val="FFFFFF"/>
              </a:highlight>
              <a:latin typeface="Roboto"/>
              <a:ea typeface="Roboto"/>
              <a:cs typeface="Roboto"/>
              <a:sym typeface="Roboto"/>
            </a:endParaRPr>
          </a:p>
          <a:p>
            <a:pPr indent="0" lvl="0" marL="914400" rtl="0" algn="l">
              <a:lnSpc>
                <a:spcPct val="95000"/>
              </a:lnSpc>
              <a:spcBef>
                <a:spcPts val="1000"/>
              </a:spcBef>
              <a:spcAft>
                <a:spcPts val="0"/>
              </a:spcAft>
              <a:buSzPts val="2100"/>
              <a:buNone/>
            </a:pPr>
            <a:r>
              <a:t/>
            </a:r>
            <a:endParaRPr sz="1200">
              <a:highlight>
                <a:srgbClr val="FFFFFF"/>
              </a:highlight>
              <a:latin typeface="Roboto"/>
              <a:ea typeface="Roboto"/>
              <a:cs typeface="Roboto"/>
              <a:sym typeface="Roboto"/>
            </a:endParaRPr>
          </a:p>
          <a:p>
            <a:pPr indent="0" lvl="0" marL="914400" rtl="0" algn="l">
              <a:lnSpc>
                <a:spcPct val="95000"/>
              </a:lnSpc>
              <a:spcBef>
                <a:spcPts val="0"/>
              </a:spcBef>
              <a:spcAft>
                <a:spcPts val="0"/>
              </a:spcAft>
              <a:buSzPts val="2100"/>
              <a:buNone/>
            </a:pPr>
            <a:r>
              <a:t/>
            </a:r>
            <a:endParaRPr sz="1100">
              <a:highlight>
                <a:srgbClr val="FFFFFF"/>
              </a:highlight>
            </a:endParaRPr>
          </a:p>
          <a:p>
            <a:pPr indent="0" lvl="0" marL="457200" rtl="0" algn="l">
              <a:lnSpc>
                <a:spcPct val="95000"/>
              </a:lnSpc>
              <a:spcBef>
                <a:spcPts val="0"/>
              </a:spcBef>
              <a:spcAft>
                <a:spcPts val="0"/>
              </a:spcAft>
              <a:buSzPts val="2100"/>
              <a:buNone/>
            </a:pPr>
            <a:r>
              <a:t/>
            </a:r>
            <a:endParaRPr sz="1200">
              <a:solidFill>
                <a:schemeClr val="dk1"/>
              </a:solidFill>
            </a:endParaRPr>
          </a:p>
        </p:txBody>
      </p:sp>
      <p:sp>
        <p:nvSpPr>
          <p:cNvPr id="452" name="Google Shape;452;p59"/>
          <p:cNvSpPr txBox="1"/>
          <p:nvPr/>
        </p:nvSpPr>
        <p:spPr>
          <a:xfrm>
            <a:off x="517750" y="1201925"/>
            <a:ext cx="6488400" cy="330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lang="en" sz="1800">
                <a:solidFill>
                  <a:schemeClr val="dk1"/>
                </a:solidFill>
                <a:highlight>
                  <a:schemeClr val="lt1"/>
                </a:highlight>
                <a:latin typeface="Calibri"/>
                <a:ea typeface="Calibri"/>
                <a:cs typeface="Calibri"/>
                <a:sym typeface="Calibri"/>
              </a:rPr>
              <a:t>Is your workplace, school, or community organization prepared? </a:t>
            </a:r>
            <a:endParaRPr sz="1800">
              <a:solidFill>
                <a:schemeClr val="dk1"/>
              </a:solidFill>
              <a:highlight>
                <a:schemeClr val="lt1"/>
              </a:highlight>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sz="1800">
              <a:solidFill>
                <a:schemeClr val="dk1"/>
              </a:solidFill>
              <a:highlight>
                <a:schemeClr val="lt1"/>
              </a:highlight>
              <a:latin typeface="Calibri"/>
              <a:ea typeface="Calibri"/>
              <a:cs typeface="Calibri"/>
              <a:sym typeface="Calibri"/>
            </a:endParaRPr>
          </a:p>
          <a:p>
            <a:pPr indent="-342900" lvl="0" marL="457200" marR="0" rtl="0" algn="l">
              <a:lnSpc>
                <a:spcPct val="100000"/>
              </a:lnSpc>
              <a:spcBef>
                <a:spcPts val="0"/>
              </a:spcBef>
              <a:spcAft>
                <a:spcPts val="0"/>
              </a:spcAft>
              <a:buClr>
                <a:schemeClr val="dk1"/>
              </a:buClr>
              <a:buSzPts val="1800"/>
              <a:buFont typeface="Roboto"/>
              <a:buChar char="●"/>
            </a:pPr>
            <a:r>
              <a:rPr lang="en" sz="1800">
                <a:solidFill>
                  <a:schemeClr val="dk1"/>
                </a:solidFill>
                <a:highlight>
                  <a:schemeClr val="lt1"/>
                </a:highlight>
                <a:latin typeface="Calibri"/>
                <a:ea typeface="Calibri"/>
                <a:cs typeface="Calibri"/>
                <a:sym typeface="Calibri"/>
              </a:rPr>
              <a:t>Create an </a:t>
            </a:r>
            <a:r>
              <a:rPr b="1" lang="en" sz="1800">
                <a:solidFill>
                  <a:schemeClr val="dk1"/>
                </a:solidFill>
                <a:highlight>
                  <a:schemeClr val="lt1"/>
                </a:highlight>
                <a:latin typeface="Calibri"/>
                <a:ea typeface="Calibri"/>
                <a:cs typeface="Calibri"/>
                <a:sym typeface="Calibri"/>
              </a:rPr>
              <a:t>internal response protocol</a:t>
            </a:r>
            <a:r>
              <a:rPr lang="en" sz="1800">
                <a:solidFill>
                  <a:schemeClr val="dk1"/>
                </a:solidFill>
                <a:highlight>
                  <a:schemeClr val="lt1"/>
                </a:highlight>
                <a:latin typeface="Calibri"/>
                <a:ea typeface="Calibri"/>
                <a:cs typeface="Calibri"/>
                <a:sym typeface="Calibri"/>
              </a:rPr>
              <a:t> that clearly explains what steps need to be taken in the event of ICE presence.</a:t>
            </a:r>
            <a:endParaRPr sz="1800">
              <a:solidFill>
                <a:schemeClr val="dk1"/>
              </a:solidFill>
              <a:highlight>
                <a:schemeClr val="lt1"/>
              </a:highlight>
              <a:latin typeface="Calibri"/>
              <a:ea typeface="Calibri"/>
              <a:cs typeface="Calibri"/>
              <a:sym typeface="Calibri"/>
            </a:endParaRPr>
          </a:p>
          <a:p>
            <a:pPr indent="-342900" lvl="0" marL="457200" marR="0" rtl="0" algn="l">
              <a:lnSpc>
                <a:spcPct val="100000"/>
              </a:lnSpc>
              <a:spcBef>
                <a:spcPts val="0"/>
              </a:spcBef>
              <a:spcAft>
                <a:spcPts val="0"/>
              </a:spcAft>
              <a:buClr>
                <a:schemeClr val="dk1"/>
              </a:buClr>
              <a:buSzPts val="1800"/>
              <a:buFont typeface="Roboto"/>
              <a:buChar char="●"/>
            </a:pPr>
            <a:r>
              <a:rPr lang="en" sz="1800">
                <a:solidFill>
                  <a:schemeClr val="dk1"/>
                </a:solidFill>
                <a:highlight>
                  <a:schemeClr val="lt1"/>
                </a:highlight>
                <a:latin typeface="Calibri"/>
                <a:ea typeface="Calibri"/>
                <a:cs typeface="Calibri"/>
                <a:sym typeface="Calibri"/>
              </a:rPr>
              <a:t>Train </a:t>
            </a:r>
            <a:r>
              <a:rPr b="1" lang="en" sz="1800">
                <a:solidFill>
                  <a:schemeClr val="dk1"/>
                </a:solidFill>
                <a:highlight>
                  <a:schemeClr val="lt1"/>
                </a:highlight>
                <a:latin typeface="Calibri"/>
                <a:ea typeface="Calibri"/>
                <a:cs typeface="Calibri"/>
                <a:sym typeface="Calibri"/>
              </a:rPr>
              <a:t>all staff</a:t>
            </a:r>
            <a:r>
              <a:rPr lang="en" sz="1800">
                <a:solidFill>
                  <a:schemeClr val="dk1"/>
                </a:solidFill>
                <a:highlight>
                  <a:schemeClr val="lt1"/>
                </a:highlight>
                <a:latin typeface="Calibri"/>
                <a:ea typeface="Calibri"/>
                <a:cs typeface="Calibri"/>
                <a:sym typeface="Calibri"/>
              </a:rPr>
              <a:t> - especially any front desk staff - on the response protocol.</a:t>
            </a:r>
            <a:endParaRPr sz="1800">
              <a:solidFill>
                <a:schemeClr val="dk1"/>
              </a:solidFill>
              <a:highlight>
                <a:schemeClr val="lt1"/>
              </a:highlight>
              <a:latin typeface="Calibri"/>
              <a:ea typeface="Calibri"/>
              <a:cs typeface="Calibri"/>
              <a:sym typeface="Calibri"/>
            </a:endParaRPr>
          </a:p>
          <a:p>
            <a:pPr indent="-342900" lvl="0" marL="457200" marR="0" rtl="0" algn="l">
              <a:lnSpc>
                <a:spcPct val="100000"/>
              </a:lnSpc>
              <a:spcBef>
                <a:spcPts val="0"/>
              </a:spcBef>
              <a:spcAft>
                <a:spcPts val="0"/>
              </a:spcAft>
              <a:buClr>
                <a:schemeClr val="dk1"/>
              </a:buClr>
              <a:buSzPts val="1800"/>
              <a:buFont typeface="Roboto"/>
              <a:buChar char="●"/>
            </a:pPr>
            <a:r>
              <a:rPr lang="en" sz="1800">
                <a:solidFill>
                  <a:schemeClr val="dk1"/>
                </a:solidFill>
                <a:highlight>
                  <a:schemeClr val="lt1"/>
                </a:highlight>
                <a:latin typeface="Calibri"/>
                <a:ea typeface="Calibri"/>
                <a:cs typeface="Calibri"/>
                <a:sym typeface="Calibri"/>
              </a:rPr>
              <a:t>Consider posting signs that clearly mark certain spaces as </a:t>
            </a:r>
            <a:r>
              <a:rPr b="1" lang="en" sz="1800">
                <a:solidFill>
                  <a:schemeClr val="dk1"/>
                </a:solidFill>
                <a:highlight>
                  <a:schemeClr val="lt1"/>
                </a:highlight>
                <a:latin typeface="Calibri"/>
                <a:ea typeface="Calibri"/>
                <a:cs typeface="Calibri"/>
                <a:sym typeface="Calibri"/>
              </a:rPr>
              <a:t>private.</a:t>
            </a:r>
            <a:endParaRPr b="1" sz="1800">
              <a:solidFill>
                <a:schemeClr val="dk1"/>
              </a:solidFill>
              <a:highlight>
                <a:schemeClr val="lt1"/>
              </a:highlight>
              <a:latin typeface="Calibri"/>
              <a:ea typeface="Calibri"/>
              <a:cs typeface="Calibri"/>
              <a:sym typeface="Calibri"/>
            </a:endParaRPr>
          </a:p>
          <a:p>
            <a:pPr indent="0" lvl="0" marL="0" marR="0" rtl="0" algn="l">
              <a:lnSpc>
                <a:spcPct val="100000"/>
              </a:lnSpc>
              <a:spcBef>
                <a:spcPts val="0"/>
              </a:spcBef>
              <a:spcAft>
                <a:spcPts val="0"/>
              </a:spcAft>
              <a:buNone/>
            </a:pPr>
            <a:r>
              <a:t/>
            </a:r>
            <a:endParaRPr b="1" sz="1800">
              <a:solidFill>
                <a:schemeClr val="dk1"/>
              </a:solidFill>
              <a:highlight>
                <a:schemeClr val="lt1"/>
              </a:highlight>
              <a:latin typeface="Calibri"/>
              <a:ea typeface="Calibri"/>
              <a:cs typeface="Calibri"/>
              <a:sym typeface="Calibri"/>
            </a:endParaRPr>
          </a:p>
          <a:p>
            <a:pPr indent="0" lvl="0" marL="0" marR="0" rtl="0" algn="ctr">
              <a:lnSpc>
                <a:spcPct val="100000"/>
              </a:lnSpc>
              <a:spcBef>
                <a:spcPts val="0"/>
              </a:spcBef>
              <a:spcAft>
                <a:spcPts val="0"/>
              </a:spcAft>
              <a:buNone/>
            </a:pPr>
            <a:r>
              <a:rPr b="1" lang="en" sz="1800">
                <a:solidFill>
                  <a:srgbClr val="C00000"/>
                </a:solidFill>
                <a:highlight>
                  <a:schemeClr val="lt1"/>
                </a:highlight>
                <a:latin typeface="Calibri"/>
                <a:ea typeface="Calibri"/>
                <a:cs typeface="Calibri"/>
                <a:sym typeface="Calibri"/>
              </a:rPr>
              <a:t>More resources for employers, educators, and service providers on MIRA’s Know Your Rights page!</a:t>
            </a:r>
            <a:r>
              <a:rPr i="0" lang="en" sz="1800" u="none" cap="none" strike="noStrike">
                <a:solidFill>
                  <a:srgbClr val="C00000"/>
                </a:solidFill>
                <a:highlight>
                  <a:schemeClr val="lt1"/>
                </a:highlight>
                <a:latin typeface="Calibri"/>
                <a:ea typeface="Calibri"/>
                <a:cs typeface="Calibri"/>
                <a:sym typeface="Calibri"/>
              </a:rPr>
              <a:t> </a:t>
            </a:r>
            <a:endParaRPr i="0" sz="1900" u="none" cap="none" strike="noStrike">
              <a:solidFill>
                <a:srgbClr val="C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Calibri"/>
              <a:ea typeface="Calibri"/>
              <a:cs typeface="Calibri"/>
              <a:sym typeface="Calibri"/>
            </a:endParaRPr>
          </a:p>
        </p:txBody>
      </p:sp>
      <p:pic>
        <p:nvPicPr>
          <p:cNvPr id="453" name="Google Shape;453;p59"/>
          <p:cNvPicPr preferRelativeResize="0"/>
          <p:nvPr/>
        </p:nvPicPr>
        <p:blipFill rotWithShape="1">
          <a:blip r:embed="rId3">
            <a:alphaModFix/>
          </a:blip>
          <a:srcRect b="0" l="0" r="0" t="0"/>
          <a:stretch/>
        </p:blipFill>
        <p:spPr>
          <a:xfrm>
            <a:off x="7241375" y="1095450"/>
            <a:ext cx="1476300" cy="1476300"/>
          </a:xfrm>
          <a:prstGeom prst="rect">
            <a:avLst/>
          </a:prstGeom>
          <a:noFill/>
          <a:ln>
            <a:noFill/>
          </a:ln>
        </p:spPr>
      </p:pic>
      <p:pic>
        <p:nvPicPr>
          <p:cNvPr descr="Business meeting with callout icon vector clip art | Free SVG" id="454" name="Google Shape;454;p59"/>
          <p:cNvPicPr preferRelativeResize="0"/>
          <p:nvPr/>
        </p:nvPicPr>
        <p:blipFill rotWithShape="1">
          <a:blip r:embed="rId4">
            <a:alphaModFix/>
          </a:blip>
          <a:srcRect b="0" l="0" r="0" t="0"/>
          <a:stretch/>
        </p:blipFill>
        <p:spPr>
          <a:xfrm>
            <a:off x="7241375" y="2781051"/>
            <a:ext cx="1562074" cy="156209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0"/>
          <p:cNvSpPr txBox="1"/>
          <p:nvPr>
            <p:ph type="ctrTitle"/>
          </p:nvPr>
        </p:nvSpPr>
        <p:spPr>
          <a:xfrm>
            <a:off x="989185" y="1936500"/>
            <a:ext cx="7849500" cy="6786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None/>
            </a:pPr>
            <a:r>
              <a:rPr lang="en"/>
              <a:t>8. Resources</a:t>
            </a:r>
            <a:endParaRPr/>
          </a:p>
        </p:txBody>
      </p:sp>
      <p:sp>
        <p:nvSpPr>
          <p:cNvPr id="461" name="Google Shape;461;p60"/>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61"/>
          <p:cNvSpPr txBox="1"/>
          <p:nvPr>
            <p:ph type="title"/>
          </p:nvPr>
        </p:nvSpPr>
        <p:spPr>
          <a:xfrm>
            <a:off x="628650" y="434325"/>
            <a:ext cx="5821200" cy="5160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SzPct val="111110"/>
              <a:buNone/>
            </a:pPr>
            <a:r>
              <a:rPr lang="en"/>
              <a:t>MIRA Immigration Helpline</a:t>
            </a:r>
            <a:endParaRPr/>
          </a:p>
        </p:txBody>
      </p:sp>
      <p:pic>
        <p:nvPicPr>
          <p:cNvPr id="467" name="Google Shape;467;p61"/>
          <p:cNvPicPr preferRelativeResize="0"/>
          <p:nvPr/>
        </p:nvPicPr>
        <p:blipFill rotWithShape="1">
          <a:blip r:embed="rId3">
            <a:alphaModFix/>
          </a:blip>
          <a:srcRect b="33119" l="0" r="0" t="0"/>
          <a:stretch/>
        </p:blipFill>
        <p:spPr>
          <a:xfrm>
            <a:off x="628650" y="1291225"/>
            <a:ext cx="5612290" cy="2111400"/>
          </a:xfrm>
          <a:prstGeom prst="rect">
            <a:avLst/>
          </a:prstGeom>
          <a:noFill/>
          <a:ln>
            <a:noFill/>
          </a:ln>
        </p:spPr>
      </p:pic>
      <p:sp>
        <p:nvSpPr>
          <p:cNvPr id="468" name="Google Shape;468;p61"/>
          <p:cNvSpPr txBox="1"/>
          <p:nvPr/>
        </p:nvSpPr>
        <p:spPr>
          <a:xfrm>
            <a:off x="628650" y="3497600"/>
            <a:ext cx="6475500" cy="21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0" i="0" lang="en" sz="2100" u="none" cap="none" strike="noStrike">
                <a:solidFill>
                  <a:schemeClr val="dk1"/>
                </a:solidFill>
                <a:latin typeface="Calibri"/>
                <a:ea typeface="Calibri"/>
                <a:cs typeface="Calibri"/>
                <a:sym typeface="Calibri"/>
              </a:rPr>
              <a:t>https://miracoalition.org/news/immigration-helpline/</a:t>
            </a:r>
            <a:endParaRPr b="0" i="0" sz="2100" u="none" cap="none" strike="noStrike">
              <a:solidFill>
                <a:schemeClr val="dk1"/>
              </a:solidFill>
              <a:latin typeface="Calibri"/>
              <a:ea typeface="Calibri"/>
              <a:cs typeface="Calibri"/>
              <a:sym typeface="Calibri"/>
            </a:endParaRPr>
          </a:p>
        </p:txBody>
      </p:sp>
      <p:pic>
        <p:nvPicPr>
          <p:cNvPr id="469" name="Google Shape;469;p61"/>
          <p:cNvPicPr preferRelativeResize="0"/>
          <p:nvPr/>
        </p:nvPicPr>
        <p:blipFill rotWithShape="1">
          <a:blip r:embed="rId4">
            <a:alphaModFix/>
          </a:blip>
          <a:srcRect b="0" l="0" r="0" t="0"/>
          <a:stretch/>
        </p:blipFill>
        <p:spPr>
          <a:xfrm>
            <a:off x="1627763" y="4026425"/>
            <a:ext cx="3614075" cy="588350"/>
          </a:xfrm>
          <a:prstGeom prst="rect">
            <a:avLst/>
          </a:prstGeom>
          <a:noFill/>
          <a:ln>
            <a:noFill/>
          </a:ln>
        </p:spPr>
      </p:pic>
      <p:sp>
        <p:nvSpPr>
          <p:cNvPr id="470" name="Google Shape;470;p61"/>
          <p:cNvSpPr txBox="1"/>
          <p:nvPr/>
        </p:nvSpPr>
        <p:spPr>
          <a:xfrm>
            <a:off x="6514375" y="1351650"/>
            <a:ext cx="2063700" cy="2051100"/>
          </a:xfrm>
          <a:prstGeom prst="rect">
            <a:avLst/>
          </a:prstGeom>
          <a:noFill/>
          <a:ln cap="flat" cmpd="sng" w="9525">
            <a:solidFill>
              <a:srgbClr val="C00000"/>
            </a:solidFill>
            <a:prstDash val="solid"/>
            <a:round/>
            <a:headEnd len="sm" w="sm" type="none"/>
            <a:tailEnd len="sm" w="sm" type="none"/>
          </a:ln>
        </p:spPr>
        <p:txBody>
          <a:bodyPr anchorCtr="0" anchor="t" bIns="91425" lIns="91425" spcFirstLastPara="1" rIns="91425" wrap="square" tIns="91425">
            <a:noAutofit/>
          </a:bodyPr>
          <a:lstStyle/>
          <a:p>
            <a:pPr indent="-311150" lvl="0" marL="457200" rtl="0" algn="l">
              <a:spcBef>
                <a:spcPts val="0"/>
              </a:spcBef>
              <a:spcAft>
                <a:spcPts val="0"/>
              </a:spcAft>
              <a:buClr>
                <a:schemeClr val="dk1"/>
              </a:buClr>
              <a:buSzPts val="1300"/>
              <a:buFont typeface="Roboto"/>
              <a:buChar char="●"/>
            </a:pPr>
            <a:r>
              <a:rPr lang="en" sz="1300">
                <a:solidFill>
                  <a:schemeClr val="dk1"/>
                </a:solidFill>
                <a:latin typeface="Roboto"/>
                <a:ea typeface="Roboto"/>
                <a:cs typeface="Roboto"/>
                <a:sym typeface="Roboto"/>
              </a:rPr>
              <a:t>Only answer general immigration questions.</a:t>
            </a:r>
            <a:endParaRPr sz="1300">
              <a:solidFill>
                <a:schemeClr val="dk1"/>
              </a:solidFill>
              <a:latin typeface="Roboto"/>
              <a:ea typeface="Roboto"/>
              <a:cs typeface="Roboto"/>
              <a:sym typeface="Roboto"/>
            </a:endParaRPr>
          </a:p>
          <a:p>
            <a:pPr indent="-311150" lvl="0" marL="457200" rtl="0" algn="l">
              <a:spcBef>
                <a:spcPts val="0"/>
              </a:spcBef>
              <a:spcAft>
                <a:spcPts val="0"/>
              </a:spcAft>
              <a:buClr>
                <a:schemeClr val="dk1"/>
              </a:buClr>
              <a:buSzPts val="1300"/>
              <a:buFont typeface="Roboto"/>
              <a:buChar char="●"/>
            </a:pPr>
            <a:r>
              <a:rPr lang="en" sz="1300">
                <a:solidFill>
                  <a:schemeClr val="dk1"/>
                </a:solidFill>
                <a:latin typeface="Roboto"/>
                <a:ea typeface="Roboto"/>
                <a:cs typeface="Roboto"/>
                <a:sym typeface="Roboto"/>
              </a:rPr>
              <a:t>Not a legal form of representation. </a:t>
            </a:r>
            <a:endParaRPr sz="1300">
              <a:solidFill>
                <a:schemeClr val="dk1"/>
              </a:solidFill>
              <a:latin typeface="Roboto"/>
              <a:ea typeface="Roboto"/>
              <a:cs typeface="Roboto"/>
              <a:sym typeface="Roboto"/>
            </a:endParaRPr>
          </a:p>
          <a:p>
            <a:pPr indent="-311150" lvl="0" marL="457200" rtl="0" algn="l">
              <a:spcBef>
                <a:spcPts val="0"/>
              </a:spcBef>
              <a:spcAft>
                <a:spcPts val="0"/>
              </a:spcAft>
              <a:buClr>
                <a:schemeClr val="dk1"/>
              </a:buClr>
              <a:buSzPts val="1300"/>
              <a:buFont typeface="Roboto"/>
              <a:buChar char="●"/>
            </a:pPr>
            <a:r>
              <a:rPr lang="en" sz="1300">
                <a:solidFill>
                  <a:schemeClr val="dk1"/>
                </a:solidFill>
                <a:latin typeface="Roboto"/>
                <a:ea typeface="Roboto"/>
                <a:cs typeface="Roboto"/>
                <a:sym typeface="Roboto"/>
              </a:rPr>
              <a:t>Not a number to call in an emergency. </a:t>
            </a:r>
            <a:endParaRPr sz="1300">
              <a:solidFill>
                <a:schemeClr val="dk1"/>
              </a:solidFill>
              <a:latin typeface="Roboto"/>
              <a:ea typeface="Roboto"/>
              <a:cs typeface="Roboto"/>
              <a:sym typeface="Robo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2"/>
          <p:cNvSpPr txBox="1"/>
          <p:nvPr>
            <p:ph type="title"/>
          </p:nvPr>
        </p:nvSpPr>
        <p:spPr>
          <a:xfrm>
            <a:off x="171350" y="0"/>
            <a:ext cx="7948500" cy="10857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Boston Immigrant Justice Accompaniment Network</a:t>
            </a:r>
            <a:endParaRPr sz="3000">
              <a:solidFill>
                <a:srgbClr val="7B9899"/>
              </a:solidFill>
            </a:endParaRPr>
          </a:p>
        </p:txBody>
      </p:sp>
      <p:sp>
        <p:nvSpPr>
          <p:cNvPr id="477" name="Google Shape;477;p62"/>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SzPts val="1100"/>
              <a:buNone/>
            </a:pPr>
            <a:r>
              <a:rPr lang="en" sz="1100">
                <a:solidFill>
                  <a:srgbClr val="FFFFFF"/>
                </a:solidFill>
                <a:latin typeface="Arial"/>
                <a:ea typeface="Arial"/>
                <a:cs typeface="Arial"/>
                <a:sym typeface="Arial"/>
              </a:rPr>
              <a:t>12/8/20</a:t>
            </a:r>
            <a:endParaRPr sz="1100">
              <a:solidFill>
                <a:srgbClr val="FFFFFF"/>
              </a:solidFill>
              <a:latin typeface="Arial"/>
              <a:ea typeface="Arial"/>
              <a:cs typeface="Arial"/>
              <a:sym typeface="Arial"/>
            </a:endParaRPr>
          </a:p>
        </p:txBody>
      </p:sp>
      <p:sp>
        <p:nvSpPr>
          <p:cNvPr id="478" name="Google Shape;478;p62"/>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SzPts val="1100"/>
              <a:buNone/>
            </a:pPr>
            <a:r>
              <a:rPr lang="en" sz="900">
                <a:solidFill>
                  <a:srgbClr val="FFFFFF"/>
                </a:solidFill>
                <a:latin typeface="Arial"/>
                <a:ea typeface="Arial"/>
                <a:cs typeface="Arial"/>
                <a:sym typeface="Arial"/>
              </a:rPr>
              <a:t>www.miracoalition.org</a:t>
            </a:r>
            <a:endParaRPr/>
          </a:p>
        </p:txBody>
      </p:sp>
      <p:sp>
        <p:nvSpPr>
          <p:cNvPr id="479" name="Google Shape;479;p62"/>
          <p:cNvSpPr txBox="1"/>
          <p:nvPr>
            <p:ph idx="1" type="body"/>
          </p:nvPr>
        </p:nvSpPr>
        <p:spPr>
          <a:xfrm>
            <a:off x="1369219" y="1145381"/>
            <a:ext cx="6378000" cy="3429000"/>
          </a:xfrm>
          <a:prstGeom prst="rect">
            <a:avLst/>
          </a:prstGeom>
          <a:noFill/>
          <a:ln>
            <a:noFill/>
          </a:ln>
        </p:spPr>
        <p:txBody>
          <a:bodyPr anchorCtr="0" anchor="t" bIns="34275" lIns="68575" spcFirstLastPara="1" rIns="68575" wrap="square" tIns="34275">
            <a:normAutofit/>
          </a:bodyPr>
          <a:lstStyle/>
          <a:p>
            <a:pPr indent="-38100" lvl="0" marL="177800" rtl="0" algn="l">
              <a:lnSpc>
                <a:spcPct val="100000"/>
              </a:lnSpc>
              <a:spcBef>
                <a:spcPts val="0"/>
              </a:spcBef>
              <a:spcAft>
                <a:spcPts val="0"/>
              </a:spcAft>
              <a:buClr>
                <a:srgbClr val="C12530"/>
              </a:buClr>
              <a:buSzPts val="2100"/>
              <a:buNone/>
            </a:pPr>
            <a:r>
              <a:t/>
            </a:r>
            <a:endParaRPr>
              <a:latin typeface="Times New Roman"/>
              <a:ea typeface="Times New Roman"/>
              <a:cs typeface="Times New Roman"/>
              <a:sym typeface="Times New Roman"/>
            </a:endParaRPr>
          </a:p>
          <a:p>
            <a:pPr indent="-38100" lvl="0" marL="177800" rtl="0" algn="l">
              <a:lnSpc>
                <a:spcPct val="100000"/>
              </a:lnSpc>
              <a:spcBef>
                <a:spcPts val="800"/>
              </a:spcBef>
              <a:spcAft>
                <a:spcPts val="0"/>
              </a:spcAft>
              <a:buClr>
                <a:srgbClr val="C12530"/>
              </a:buClr>
              <a:buSzPts val="2100"/>
              <a:buNone/>
            </a:pPr>
            <a:r>
              <a:t/>
            </a:r>
            <a:endParaRPr/>
          </a:p>
        </p:txBody>
      </p:sp>
      <p:sp>
        <p:nvSpPr>
          <p:cNvPr id="480" name="Google Shape;480;p62"/>
          <p:cNvSpPr/>
          <p:nvPr/>
        </p:nvSpPr>
        <p:spPr>
          <a:xfrm>
            <a:off x="337575" y="1085750"/>
            <a:ext cx="6642600" cy="3765600"/>
          </a:xfrm>
          <a:prstGeom prst="rect">
            <a:avLst/>
          </a:prstGeom>
          <a:noFill/>
          <a:ln>
            <a:noFill/>
          </a:ln>
        </p:spPr>
        <p:txBody>
          <a:bodyPr anchorCtr="0" anchor="t" bIns="45725" lIns="91425" spcFirstLastPara="1" rIns="91425" wrap="square" tIns="45725">
            <a:noAutofit/>
          </a:bodyPr>
          <a:lstStyle/>
          <a:p>
            <a:pPr indent="0" lvl="0" marL="0" marR="0" rtl="0" algn="l">
              <a:lnSpc>
                <a:spcPct val="100000"/>
              </a:lnSpc>
              <a:spcBef>
                <a:spcPts val="0"/>
              </a:spcBef>
              <a:spcAft>
                <a:spcPts val="0"/>
              </a:spcAft>
              <a:buNone/>
            </a:pPr>
            <a:r>
              <a:rPr b="1" lang="en">
                <a:latin typeface="Calibri"/>
                <a:ea typeface="Calibri"/>
                <a:cs typeface="Calibri"/>
                <a:sym typeface="Calibri"/>
              </a:rPr>
              <a:t>Accompaniment to individuals interacting with the immigration system:</a:t>
            </a:r>
            <a:endParaRPr b="1">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
                <a:latin typeface="Calibri"/>
                <a:ea typeface="Calibri"/>
                <a:cs typeface="Calibri"/>
                <a:sym typeface="Calibri"/>
              </a:rPr>
              <a:t>Accompaniment in court or at ICE check-ins</a:t>
            </a:r>
            <a:endParaRPr>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
                <a:latin typeface="Calibri"/>
                <a:ea typeface="Calibri"/>
                <a:cs typeface="Calibri"/>
                <a:sym typeface="Calibri"/>
              </a:rPr>
              <a:t>Legal referrals</a:t>
            </a:r>
            <a:endParaRPr>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
                <a:latin typeface="Calibri"/>
                <a:ea typeface="Calibri"/>
                <a:cs typeface="Calibri"/>
                <a:sym typeface="Calibri"/>
              </a:rPr>
              <a:t>Rides for families to visit loved ones in detention</a:t>
            </a:r>
            <a:endParaRPr>
              <a:latin typeface="Calibri"/>
              <a:ea typeface="Calibri"/>
              <a:cs typeface="Calibri"/>
              <a:sym typeface="Calibri"/>
            </a:endParaRPr>
          </a:p>
          <a:p>
            <a:pPr indent="-317500" lvl="0" marL="457200" rtl="0" algn="l">
              <a:lnSpc>
                <a:spcPct val="100000"/>
              </a:lnSpc>
              <a:spcBef>
                <a:spcPts val="0"/>
              </a:spcBef>
              <a:spcAft>
                <a:spcPts val="0"/>
              </a:spcAft>
              <a:buClr>
                <a:schemeClr val="dk1"/>
              </a:buClr>
              <a:buSzPts val="1400"/>
              <a:buFont typeface="Calibri"/>
              <a:buChar char="-"/>
            </a:pPr>
            <a:r>
              <a:rPr lang="en">
                <a:latin typeface="Calibri"/>
                <a:ea typeface="Calibri"/>
                <a:cs typeface="Calibri"/>
                <a:sym typeface="Calibri"/>
              </a:rPr>
              <a:t>Immediate needs of people released on bond who have no other resources in the community.</a:t>
            </a:r>
            <a:endParaRPr>
              <a:latin typeface="Calibri"/>
              <a:ea typeface="Calibri"/>
              <a:cs typeface="Calibri"/>
              <a:sym typeface="Calibri"/>
            </a:endParaRPr>
          </a:p>
          <a:p>
            <a:pPr indent="0" lvl="0" marL="0" marR="0" rtl="0" algn="l">
              <a:lnSpc>
                <a:spcPct val="100000"/>
              </a:lnSpc>
              <a:spcBef>
                <a:spcPts val="0"/>
              </a:spcBef>
              <a:spcAft>
                <a:spcPts val="0"/>
              </a:spcAft>
              <a:buNone/>
            </a:pPr>
            <a:r>
              <a:rPr b="1" lang="en">
                <a:latin typeface="Calibri"/>
                <a:ea typeface="Calibri"/>
                <a:cs typeface="Calibri"/>
                <a:sym typeface="Calibri"/>
              </a:rPr>
              <a:t>A hotline for individuals in detention and for family members of an individual in detention</a:t>
            </a:r>
            <a:endParaRPr b="1">
              <a:latin typeface="Calibri"/>
              <a:ea typeface="Calibri"/>
              <a:cs typeface="Calibri"/>
              <a:sym typeface="Calibri"/>
            </a:endParaRPr>
          </a:p>
          <a:p>
            <a:pPr indent="-317500" lvl="0" marL="457200" marR="0" rtl="0" algn="l">
              <a:lnSpc>
                <a:spcPct val="100000"/>
              </a:lnSpc>
              <a:spcBef>
                <a:spcPts val="0"/>
              </a:spcBef>
              <a:spcAft>
                <a:spcPts val="0"/>
              </a:spcAft>
              <a:buSzPts val="1400"/>
              <a:buFont typeface="Calibri"/>
              <a:buChar char="-"/>
            </a:pPr>
            <a:r>
              <a:rPr lang="en">
                <a:latin typeface="Calibri"/>
                <a:ea typeface="Calibri"/>
                <a:cs typeface="Calibri"/>
                <a:sym typeface="Calibri"/>
              </a:rPr>
              <a:t>Detained hotline: (617) 637-8195</a:t>
            </a:r>
            <a:endParaRPr>
              <a:latin typeface="Calibri"/>
              <a:ea typeface="Calibri"/>
              <a:cs typeface="Calibri"/>
              <a:sym typeface="Calibri"/>
            </a:endParaRPr>
          </a:p>
          <a:p>
            <a:pPr indent="-317500" lvl="0" marL="457200" marR="0" rtl="0" algn="l">
              <a:lnSpc>
                <a:spcPct val="100000"/>
              </a:lnSpc>
              <a:spcBef>
                <a:spcPts val="0"/>
              </a:spcBef>
              <a:spcAft>
                <a:spcPts val="0"/>
              </a:spcAft>
              <a:buSzPts val="1400"/>
              <a:buFont typeface="Calibri"/>
              <a:buChar char="-"/>
            </a:pPr>
            <a:r>
              <a:rPr lang="en">
                <a:latin typeface="Calibri"/>
                <a:ea typeface="Calibri"/>
                <a:cs typeface="Calibri"/>
                <a:sym typeface="Calibri"/>
              </a:rPr>
              <a:t>Family hotline: (</a:t>
            </a:r>
            <a:r>
              <a:rPr lang="en">
                <a:solidFill>
                  <a:schemeClr val="dk1"/>
                </a:solidFill>
                <a:latin typeface="Calibri"/>
                <a:ea typeface="Calibri"/>
                <a:cs typeface="Calibri"/>
                <a:sym typeface="Calibri"/>
              </a:rPr>
              <a:t>617) 396-7143‬</a:t>
            </a:r>
            <a:endParaRPr>
              <a:latin typeface="Calibri"/>
              <a:ea typeface="Calibri"/>
              <a:cs typeface="Calibri"/>
              <a:sym typeface="Calibri"/>
            </a:endParaRPr>
          </a:p>
          <a:p>
            <a:pPr indent="0" lvl="0" marL="0" marR="0" rtl="0" algn="l">
              <a:lnSpc>
                <a:spcPct val="100000"/>
              </a:lnSpc>
              <a:spcBef>
                <a:spcPts val="0"/>
              </a:spcBef>
              <a:spcAft>
                <a:spcPts val="0"/>
              </a:spcAft>
              <a:buNone/>
            </a:pPr>
            <a:r>
              <a:t/>
            </a:r>
            <a:endParaRPr>
              <a:latin typeface="Calibri"/>
              <a:ea typeface="Calibri"/>
              <a:cs typeface="Calibri"/>
              <a:sym typeface="Calibri"/>
            </a:endParaRPr>
          </a:p>
          <a:p>
            <a:pPr indent="0" lvl="0" marL="0" marR="0" rtl="0" algn="l">
              <a:lnSpc>
                <a:spcPct val="100000"/>
              </a:lnSpc>
              <a:spcBef>
                <a:spcPts val="0"/>
              </a:spcBef>
              <a:spcAft>
                <a:spcPts val="0"/>
              </a:spcAft>
              <a:buNone/>
            </a:pPr>
            <a:r>
              <a:rPr b="1" lang="en">
                <a:latin typeface="Calibri"/>
                <a:ea typeface="Calibri"/>
                <a:cs typeface="Calibri"/>
                <a:sym typeface="Calibri"/>
              </a:rPr>
              <a:t>Assistance through the </a:t>
            </a:r>
            <a:r>
              <a:rPr b="1" lang="en">
                <a:solidFill>
                  <a:schemeClr val="dk1"/>
                </a:solidFill>
                <a:latin typeface="Calibri"/>
                <a:ea typeface="Calibri"/>
                <a:cs typeface="Calibri"/>
                <a:sym typeface="Calibri"/>
              </a:rPr>
              <a:t>Beyond Bond and Legal Defense Fund:</a:t>
            </a:r>
            <a:endParaRPr b="1">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Logistical assistance with paperwork or bond payments</a:t>
            </a:r>
            <a:endParaRPr>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Contributions for bond or legal fees</a:t>
            </a:r>
            <a:endParaRPr>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Letters of support from the community</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a:latin typeface="Calibri"/>
              <a:ea typeface="Calibri"/>
              <a:cs typeface="Calibri"/>
              <a:sym typeface="Calibri"/>
            </a:endParaRPr>
          </a:p>
          <a:p>
            <a:pPr indent="0" lvl="0" marL="0" marR="0" rtl="0" algn="l">
              <a:lnSpc>
                <a:spcPct val="100000"/>
              </a:lnSpc>
              <a:spcBef>
                <a:spcPts val="0"/>
              </a:spcBef>
              <a:spcAft>
                <a:spcPts val="0"/>
              </a:spcAft>
              <a:buNone/>
            </a:pPr>
            <a:r>
              <a:rPr b="1" lang="en">
                <a:latin typeface="Calibri"/>
                <a:ea typeface="Calibri"/>
                <a:cs typeface="Calibri"/>
                <a:sym typeface="Calibri"/>
              </a:rPr>
              <a:t>Connection to free representation in bond proceedings through the Legal Representation Fund</a:t>
            </a:r>
            <a:endParaRPr>
              <a:latin typeface="Calibri"/>
              <a:ea typeface="Calibri"/>
              <a:cs typeface="Calibri"/>
              <a:sym typeface="Calibri"/>
            </a:endParaRPr>
          </a:p>
        </p:txBody>
      </p:sp>
      <p:sp>
        <p:nvSpPr>
          <p:cNvPr id="481" name="Google Shape;481;p62"/>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descr="Boston Immigration Justice Accompaniment Network (BIJAN)" id="482" name="Google Shape;482;p62"/>
          <p:cNvPicPr preferRelativeResize="0"/>
          <p:nvPr/>
        </p:nvPicPr>
        <p:blipFill rotWithShape="1">
          <a:blip r:embed="rId3">
            <a:alphaModFix/>
          </a:blip>
          <a:srcRect b="0" l="0" r="0" t="0"/>
          <a:stretch/>
        </p:blipFill>
        <p:spPr>
          <a:xfrm>
            <a:off x="6837100" y="1676225"/>
            <a:ext cx="2050549" cy="205054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63"/>
          <p:cNvSpPr txBox="1"/>
          <p:nvPr>
            <p:ph type="title"/>
          </p:nvPr>
        </p:nvSpPr>
        <p:spPr>
          <a:xfrm>
            <a:off x="628650" y="434325"/>
            <a:ext cx="76236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Massachusetts Access to Counsel Initiative</a:t>
            </a:r>
            <a:endParaRPr/>
          </a:p>
        </p:txBody>
      </p:sp>
      <p:sp>
        <p:nvSpPr>
          <p:cNvPr id="488" name="Google Shape;488;p63"/>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id="489" name="Google Shape;489;p63"/>
          <p:cNvPicPr preferRelativeResize="0"/>
          <p:nvPr/>
        </p:nvPicPr>
        <p:blipFill rotWithShape="1">
          <a:blip r:embed="rId3">
            <a:alphaModFix/>
          </a:blip>
          <a:srcRect b="16284" l="52950" r="0" t="7444"/>
          <a:stretch/>
        </p:blipFill>
        <p:spPr>
          <a:xfrm>
            <a:off x="5887325" y="1027698"/>
            <a:ext cx="2512401" cy="3836550"/>
          </a:xfrm>
          <a:prstGeom prst="rect">
            <a:avLst/>
          </a:prstGeom>
          <a:noFill/>
          <a:ln>
            <a:noFill/>
          </a:ln>
        </p:spPr>
      </p:pic>
      <p:pic>
        <p:nvPicPr>
          <p:cNvPr id="490" name="Google Shape;490;p63"/>
          <p:cNvPicPr preferRelativeResize="0"/>
          <p:nvPr/>
        </p:nvPicPr>
        <p:blipFill rotWithShape="1">
          <a:blip r:embed="rId3">
            <a:alphaModFix/>
          </a:blip>
          <a:srcRect b="0" l="4322" r="7650" t="91382"/>
          <a:stretch/>
        </p:blipFill>
        <p:spPr>
          <a:xfrm>
            <a:off x="159625" y="4251275"/>
            <a:ext cx="5595102" cy="516000"/>
          </a:xfrm>
          <a:prstGeom prst="rect">
            <a:avLst/>
          </a:prstGeom>
          <a:noFill/>
          <a:ln>
            <a:noFill/>
          </a:ln>
        </p:spPr>
      </p:pic>
      <p:pic>
        <p:nvPicPr>
          <p:cNvPr id="491" name="Google Shape;491;p63"/>
          <p:cNvPicPr preferRelativeResize="0"/>
          <p:nvPr/>
        </p:nvPicPr>
        <p:blipFill rotWithShape="1">
          <a:blip r:embed="rId3">
            <a:alphaModFix/>
          </a:blip>
          <a:srcRect b="10229" l="2030" r="49749" t="34329"/>
          <a:stretch/>
        </p:blipFill>
        <p:spPr>
          <a:xfrm>
            <a:off x="3126190" y="1224375"/>
            <a:ext cx="2628525" cy="2847200"/>
          </a:xfrm>
          <a:prstGeom prst="rect">
            <a:avLst/>
          </a:prstGeom>
          <a:noFill/>
          <a:ln>
            <a:noFill/>
          </a:ln>
        </p:spPr>
      </p:pic>
      <p:sp>
        <p:nvSpPr>
          <p:cNvPr id="492" name="Google Shape;492;p63"/>
          <p:cNvSpPr txBox="1"/>
          <p:nvPr/>
        </p:nvSpPr>
        <p:spPr>
          <a:xfrm>
            <a:off x="305550" y="1196750"/>
            <a:ext cx="2688000" cy="284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Joint effort between MIRA Coalition, CPCS, and a statewide network of legal organizations. </a:t>
            </a:r>
            <a:endParaRPr sz="1600">
              <a:solidFill>
                <a:schemeClr val="dk1"/>
              </a:solidFill>
              <a:latin typeface="Calibri"/>
              <a:ea typeface="Calibri"/>
              <a:cs typeface="Calibri"/>
              <a:sym typeface="Calibri"/>
            </a:endParaRPr>
          </a:p>
          <a:p>
            <a:pPr indent="0" lvl="0" marL="0" rtl="0" algn="l">
              <a:spcBef>
                <a:spcPts val="0"/>
              </a:spcBef>
              <a:spcAft>
                <a:spcPts val="0"/>
              </a:spcAft>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lang="en" sz="1600">
                <a:solidFill>
                  <a:schemeClr val="dk1"/>
                </a:solidFill>
                <a:latin typeface="Calibri"/>
                <a:ea typeface="Calibri"/>
                <a:cs typeface="Calibri"/>
                <a:sym typeface="Calibri"/>
              </a:rPr>
              <a:t>Centralized intake and referral system for individuals in Massachusetts facing Immigration Court proceedings. </a:t>
            </a:r>
            <a:endParaRPr sz="16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64"/>
          <p:cNvSpPr txBox="1"/>
          <p:nvPr>
            <p:ph type="title"/>
          </p:nvPr>
        </p:nvSpPr>
        <p:spPr>
          <a:xfrm>
            <a:off x="576210" y="92341"/>
            <a:ext cx="7543800" cy="12069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3A71AB"/>
              </a:buClr>
              <a:buSzPts val="3000"/>
              <a:buFont typeface="Roboto"/>
              <a:buNone/>
            </a:pPr>
            <a:r>
              <a:rPr lang="en" sz="3000"/>
              <a:t>PAIR Project</a:t>
            </a:r>
            <a:endParaRPr sz="3000">
              <a:solidFill>
                <a:srgbClr val="7B9899"/>
              </a:solidFill>
            </a:endParaRPr>
          </a:p>
        </p:txBody>
      </p:sp>
      <p:sp>
        <p:nvSpPr>
          <p:cNvPr id="499" name="Google Shape;499;p64"/>
          <p:cNvSpPr txBox="1"/>
          <p:nvPr>
            <p:ph idx="10" type="dt"/>
          </p:nvPr>
        </p:nvSpPr>
        <p:spPr>
          <a:xfrm>
            <a:off x="628650" y="4767263"/>
            <a:ext cx="2057400" cy="273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SzPts val="1100"/>
              <a:buNone/>
            </a:pPr>
            <a:r>
              <a:rPr lang="en" sz="1100">
                <a:solidFill>
                  <a:srgbClr val="FFFFFF"/>
                </a:solidFill>
                <a:latin typeface="Arial"/>
                <a:ea typeface="Arial"/>
                <a:cs typeface="Arial"/>
                <a:sym typeface="Arial"/>
              </a:rPr>
              <a:t>12/8/20</a:t>
            </a:r>
            <a:endParaRPr sz="1100">
              <a:solidFill>
                <a:srgbClr val="FFFFFF"/>
              </a:solidFill>
              <a:latin typeface="Arial"/>
              <a:ea typeface="Arial"/>
              <a:cs typeface="Arial"/>
              <a:sym typeface="Arial"/>
            </a:endParaRPr>
          </a:p>
        </p:txBody>
      </p:sp>
      <p:sp>
        <p:nvSpPr>
          <p:cNvPr id="500" name="Google Shape;500;p64"/>
          <p:cNvSpPr txBox="1"/>
          <p:nvPr>
            <p:ph idx="11" type="ftr"/>
          </p:nvPr>
        </p:nvSpPr>
        <p:spPr>
          <a:xfrm>
            <a:off x="3028950" y="4767263"/>
            <a:ext cx="3086100" cy="2739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SzPts val="1100"/>
              <a:buNone/>
            </a:pPr>
            <a:r>
              <a:rPr lang="en" sz="900">
                <a:solidFill>
                  <a:srgbClr val="FFFFFF"/>
                </a:solidFill>
                <a:latin typeface="Arial"/>
                <a:ea typeface="Arial"/>
                <a:cs typeface="Arial"/>
                <a:sym typeface="Arial"/>
              </a:rPr>
              <a:t>www.miracoalition.org</a:t>
            </a:r>
            <a:endParaRPr/>
          </a:p>
        </p:txBody>
      </p:sp>
      <p:sp>
        <p:nvSpPr>
          <p:cNvPr id="501" name="Google Shape;501;p64"/>
          <p:cNvSpPr txBox="1"/>
          <p:nvPr>
            <p:ph idx="1" type="body"/>
          </p:nvPr>
        </p:nvSpPr>
        <p:spPr>
          <a:xfrm>
            <a:off x="1369219" y="1145381"/>
            <a:ext cx="6378000" cy="3429000"/>
          </a:xfrm>
          <a:prstGeom prst="rect">
            <a:avLst/>
          </a:prstGeom>
          <a:noFill/>
          <a:ln>
            <a:noFill/>
          </a:ln>
        </p:spPr>
        <p:txBody>
          <a:bodyPr anchorCtr="0" anchor="t" bIns="34275" lIns="68575" spcFirstLastPara="1" rIns="68575" wrap="square" tIns="34275">
            <a:normAutofit/>
          </a:bodyPr>
          <a:lstStyle/>
          <a:p>
            <a:pPr indent="-38100" lvl="0" marL="177800" rtl="0" algn="l">
              <a:lnSpc>
                <a:spcPct val="100000"/>
              </a:lnSpc>
              <a:spcBef>
                <a:spcPts val="0"/>
              </a:spcBef>
              <a:spcAft>
                <a:spcPts val="0"/>
              </a:spcAft>
              <a:buClr>
                <a:srgbClr val="C12530"/>
              </a:buClr>
              <a:buSzPts val="2100"/>
              <a:buNone/>
            </a:pPr>
            <a:r>
              <a:t/>
            </a:r>
            <a:endParaRPr>
              <a:latin typeface="Times New Roman"/>
              <a:ea typeface="Times New Roman"/>
              <a:cs typeface="Times New Roman"/>
              <a:sym typeface="Times New Roman"/>
            </a:endParaRPr>
          </a:p>
          <a:p>
            <a:pPr indent="-38100" lvl="0" marL="177800" rtl="0" algn="l">
              <a:lnSpc>
                <a:spcPct val="100000"/>
              </a:lnSpc>
              <a:spcBef>
                <a:spcPts val="800"/>
              </a:spcBef>
              <a:spcAft>
                <a:spcPts val="0"/>
              </a:spcAft>
              <a:buClr>
                <a:srgbClr val="C12530"/>
              </a:buClr>
              <a:buSzPts val="2100"/>
              <a:buNone/>
            </a:pPr>
            <a:r>
              <a:t/>
            </a:r>
            <a:endParaRPr/>
          </a:p>
        </p:txBody>
      </p:sp>
      <p:sp>
        <p:nvSpPr>
          <p:cNvPr id="502" name="Google Shape;502;p64"/>
          <p:cNvSpPr/>
          <p:nvPr/>
        </p:nvSpPr>
        <p:spPr>
          <a:xfrm>
            <a:off x="337575" y="1085750"/>
            <a:ext cx="6229500" cy="3765600"/>
          </a:xfrm>
          <a:prstGeom prst="rect">
            <a:avLst/>
          </a:prstGeom>
          <a:noFill/>
          <a:ln>
            <a:noFill/>
          </a:ln>
        </p:spPr>
        <p:txBody>
          <a:bodyPr anchorCtr="0" anchor="t" bIns="45725" lIns="91425" spcFirstLastPara="1" rIns="91425" wrap="square" tIns="45725">
            <a:noAutofit/>
          </a:bodyPr>
          <a:lstStyle/>
          <a:p>
            <a:pPr indent="-361950" lvl="0" marL="457200" rtl="0" algn="l">
              <a:lnSpc>
                <a:spcPct val="115000"/>
              </a:lnSpc>
              <a:spcBef>
                <a:spcPts val="0"/>
              </a:spcBef>
              <a:spcAft>
                <a:spcPts val="0"/>
              </a:spcAft>
              <a:buSzPts val="2100"/>
              <a:buFont typeface="Calibri"/>
              <a:buChar char="●"/>
            </a:pPr>
            <a:r>
              <a:rPr lang="en" sz="2100">
                <a:latin typeface="Calibri"/>
                <a:ea typeface="Calibri"/>
                <a:cs typeface="Calibri"/>
                <a:sym typeface="Calibri"/>
              </a:rPr>
              <a:t>The </a:t>
            </a:r>
            <a:r>
              <a:rPr lang="en" sz="2100" u="sng">
                <a:solidFill>
                  <a:srgbClr val="1155CC"/>
                </a:solidFill>
                <a:latin typeface="Calibri"/>
                <a:ea typeface="Calibri"/>
                <a:cs typeface="Calibri"/>
                <a:sym typeface="Calibri"/>
                <a:hlinkClick r:id="rId3">
                  <a:extLst>
                    <a:ext uri="{A12FA001-AC4F-418D-AE19-62706E023703}">
                      <ahyp:hlinkClr val="tx"/>
                    </a:ext>
                  </a:extLst>
                </a:hlinkClick>
              </a:rPr>
              <a:t>PAIR Project</a:t>
            </a:r>
            <a:r>
              <a:rPr lang="en" sz="2100">
                <a:solidFill>
                  <a:schemeClr val="dk1"/>
                </a:solidFill>
                <a:latin typeface="Calibri"/>
                <a:ea typeface="Calibri"/>
                <a:cs typeface="Calibri"/>
                <a:sym typeface="Calibri"/>
              </a:rPr>
              <a:t> provides free or low-cost legal assistance for detained individuals at the</a:t>
            </a:r>
            <a:r>
              <a:rPr lang="en" sz="2100">
                <a:solidFill>
                  <a:srgbClr val="222222"/>
                </a:solidFill>
                <a:highlight>
                  <a:srgbClr val="FFFFFF"/>
                </a:highlight>
                <a:latin typeface="Calibri"/>
                <a:ea typeface="Calibri"/>
                <a:cs typeface="Calibri"/>
                <a:sym typeface="Calibri"/>
              </a:rPr>
              <a:t> Plymouth and Wyatt county jails.</a:t>
            </a:r>
            <a:endParaRPr sz="2100">
              <a:solidFill>
                <a:srgbClr val="222222"/>
              </a:solidFill>
              <a:highlight>
                <a:srgbClr val="FFFFFF"/>
              </a:highlight>
              <a:latin typeface="Calibri"/>
              <a:ea typeface="Calibri"/>
              <a:cs typeface="Calibri"/>
              <a:sym typeface="Calibri"/>
            </a:endParaRPr>
          </a:p>
          <a:p>
            <a:pPr indent="0" lvl="0" marL="457200" rtl="0" algn="l">
              <a:lnSpc>
                <a:spcPct val="115000"/>
              </a:lnSpc>
              <a:spcBef>
                <a:spcPts val="0"/>
              </a:spcBef>
              <a:spcAft>
                <a:spcPts val="0"/>
              </a:spcAft>
              <a:buNone/>
            </a:pPr>
            <a:r>
              <a:t/>
            </a:r>
            <a:endParaRPr sz="2100">
              <a:solidFill>
                <a:srgbClr val="222222"/>
              </a:solidFill>
              <a:highlight>
                <a:srgbClr val="FFFFFF"/>
              </a:highlight>
              <a:latin typeface="Calibri"/>
              <a:ea typeface="Calibri"/>
              <a:cs typeface="Calibri"/>
              <a:sym typeface="Calibri"/>
            </a:endParaRPr>
          </a:p>
          <a:p>
            <a:pPr indent="-361950" lvl="0" marL="457200" rtl="0" algn="l">
              <a:lnSpc>
                <a:spcPct val="115000"/>
              </a:lnSpc>
              <a:spcBef>
                <a:spcPts val="0"/>
              </a:spcBef>
              <a:spcAft>
                <a:spcPts val="0"/>
              </a:spcAft>
              <a:buSzPts val="2100"/>
              <a:buFont typeface="Calibri"/>
              <a:buChar char="●"/>
            </a:pPr>
            <a:r>
              <a:rPr lang="en" sz="2100">
                <a:solidFill>
                  <a:srgbClr val="222222"/>
                </a:solidFill>
                <a:highlight>
                  <a:srgbClr val="FFFFFF"/>
                </a:highlight>
                <a:latin typeface="Calibri"/>
                <a:ea typeface="Calibri"/>
                <a:cs typeface="Calibri"/>
                <a:sym typeface="Calibri"/>
              </a:rPr>
              <a:t>You can contact PAIR regarding a detained individual by sending an email to </a:t>
            </a:r>
            <a:r>
              <a:rPr lang="en" sz="2100" u="sng">
                <a:solidFill>
                  <a:srgbClr val="1155CC"/>
                </a:solidFill>
                <a:latin typeface="Calibri"/>
                <a:ea typeface="Calibri"/>
                <a:cs typeface="Calibri"/>
                <a:sym typeface="Calibri"/>
                <a:hlinkClick r:id="rId4">
                  <a:extLst>
                    <a:ext uri="{A12FA001-AC4F-418D-AE19-62706E023703}">
                      <ahyp:hlinkClr val="tx"/>
                    </a:ext>
                  </a:extLst>
                </a:hlinkClick>
              </a:rPr>
              <a:t>detention@pairproject.org</a:t>
            </a:r>
            <a:r>
              <a:rPr lang="en" sz="2100">
                <a:solidFill>
                  <a:srgbClr val="222222"/>
                </a:solidFill>
                <a:highlight>
                  <a:srgbClr val="FFFFFF"/>
                </a:highlight>
                <a:latin typeface="Calibri"/>
                <a:ea typeface="Calibri"/>
                <a:cs typeface="Calibri"/>
                <a:sym typeface="Calibri"/>
              </a:rPr>
              <a:t> or calling their intake line at 617-742-9296. Hours of operation are 11 am - 3 pm most days of the week. </a:t>
            </a:r>
            <a:endParaRPr sz="2100">
              <a:latin typeface="Calibri"/>
              <a:ea typeface="Calibri"/>
              <a:cs typeface="Calibri"/>
              <a:sym typeface="Calibri"/>
            </a:endParaRPr>
          </a:p>
        </p:txBody>
      </p:sp>
      <p:sp>
        <p:nvSpPr>
          <p:cNvPr id="503" name="Google Shape;503;p64"/>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id="504" name="Google Shape;504;p64"/>
          <p:cNvPicPr preferRelativeResize="0"/>
          <p:nvPr/>
        </p:nvPicPr>
        <p:blipFill>
          <a:blip r:embed="rId5">
            <a:alphaModFix/>
          </a:blip>
          <a:stretch>
            <a:fillRect/>
          </a:stretch>
        </p:blipFill>
        <p:spPr>
          <a:xfrm>
            <a:off x="6846715" y="1657950"/>
            <a:ext cx="1444975" cy="138717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5"/>
          <p:cNvSpPr txBox="1"/>
          <p:nvPr>
            <p:ph type="title"/>
          </p:nvPr>
        </p:nvSpPr>
        <p:spPr>
          <a:xfrm>
            <a:off x="628650" y="434325"/>
            <a:ext cx="62226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Resources for immigration court</a:t>
            </a:r>
            <a:endParaRPr/>
          </a:p>
        </p:txBody>
      </p:sp>
      <p:sp>
        <p:nvSpPr>
          <p:cNvPr id="510" name="Google Shape;510;p65"/>
          <p:cNvSpPr txBox="1"/>
          <p:nvPr>
            <p:ph idx="1" type="body"/>
          </p:nvPr>
        </p:nvSpPr>
        <p:spPr>
          <a:xfrm>
            <a:off x="5088825" y="2628200"/>
            <a:ext cx="3426600" cy="6345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lang="en"/>
              <a:t>bit.ly/immcourtsupport </a:t>
            </a:r>
            <a:endParaRPr/>
          </a:p>
        </p:txBody>
      </p:sp>
      <p:sp>
        <p:nvSpPr>
          <p:cNvPr id="511" name="Google Shape;511;p65"/>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pic>
        <p:nvPicPr>
          <p:cNvPr id="512" name="Google Shape;512;p65"/>
          <p:cNvPicPr preferRelativeResize="0"/>
          <p:nvPr/>
        </p:nvPicPr>
        <p:blipFill>
          <a:blip r:embed="rId3">
            <a:alphaModFix/>
          </a:blip>
          <a:stretch>
            <a:fillRect/>
          </a:stretch>
        </p:blipFill>
        <p:spPr>
          <a:xfrm>
            <a:off x="766299" y="1242787"/>
            <a:ext cx="3698425" cy="3516275"/>
          </a:xfrm>
          <a:prstGeom prst="rect">
            <a:avLst/>
          </a:prstGeom>
          <a:noFill/>
          <a:ln>
            <a:noFill/>
          </a:ln>
        </p:spPr>
      </p:pic>
      <p:pic>
        <p:nvPicPr>
          <p:cNvPr descr="a black and white drawing of a hand pointing with a light coming out of it . (Provided by Tenor)" id="513" name="Google Shape;513;p65"/>
          <p:cNvPicPr preferRelativeResize="0"/>
          <p:nvPr/>
        </p:nvPicPr>
        <p:blipFill>
          <a:blip r:embed="rId4">
            <a:alphaModFix/>
          </a:blip>
          <a:stretch>
            <a:fillRect/>
          </a:stretch>
        </p:blipFill>
        <p:spPr>
          <a:xfrm>
            <a:off x="7572050" y="2825900"/>
            <a:ext cx="1090375" cy="109037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6"/>
          <p:cNvSpPr txBox="1"/>
          <p:nvPr>
            <p:ph type="title"/>
          </p:nvPr>
        </p:nvSpPr>
        <p:spPr>
          <a:xfrm>
            <a:off x="311700" y="445025"/>
            <a:ext cx="8520600" cy="5727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19" name="Google Shape;519;p66"/>
          <p:cNvSpPr txBox="1"/>
          <p:nvPr>
            <p:ph idx="1" type="body"/>
          </p:nvPr>
        </p:nvSpPr>
        <p:spPr>
          <a:xfrm>
            <a:off x="311700" y="1152475"/>
            <a:ext cx="8520600" cy="3416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20" name="Google Shape;520;p66"/>
          <p:cNvPicPr preferRelativeResize="0"/>
          <p:nvPr/>
        </p:nvPicPr>
        <p:blipFill>
          <a:blip r:embed="rId3">
            <a:alphaModFix/>
          </a:blip>
          <a:stretch>
            <a:fillRect/>
          </a:stretch>
        </p:blipFill>
        <p:spPr>
          <a:xfrm>
            <a:off x="0" y="83774"/>
            <a:ext cx="9144000" cy="4975952"/>
          </a:xfrm>
          <a:prstGeom prst="rect">
            <a:avLst/>
          </a:prstGeom>
          <a:noFill/>
          <a:ln>
            <a:noFill/>
          </a:ln>
        </p:spPr>
      </p:pic>
      <p:sp>
        <p:nvSpPr>
          <p:cNvPr id="521" name="Google Shape;521;p66"/>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sz="900">
                <a:solidFill>
                  <a:srgbClr val="888888"/>
                </a:solidFill>
                <a:latin typeface="Calibri"/>
                <a:ea typeface="Calibri"/>
                <a:cs typeface="Calibri"/>
                <a:sym typeface="Calibri"/>
              </a:rPr>
              <a:t>‹#›</a:t>
            </a:fld>
            <a:endParaRPr sz="900">
              <a:solidFill>
                <a:srgbClr val="888888"/>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67"/>
          <p:cNvSpPr txBox="1"/>
          <p:nvPr>
            <p:ph type="title"/>
          </p:nvPr>
        </p:nvSpPr>
        <p:spPr>
          <a:xfrm>
            <a:off x="628650" y="434344"/>
            <a:ext cx="66384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Immigration Legal Resources </a:t>
            </a:r>
            <a:endParaRPr/>
          </a:p>
        </p:txBody>
      </p:sp>
      <p:sp>
        <p:nvSpPr>
          <p:cNvPr id="528" name="Google Shape;528;p67"/>
          <p:cNvSpPr txBox="1"/>
          <p:nvPr>
            <p:ph idx="1" type="body"/>
          </p:nvPr>
        </p:nvSpPr>
        <p:spPr>
          <a:xfrm>
            <a:off x="573425" y="1156000"/>
            <a:ext cx="5712000" cy="3449100"/>
          </a:xfrm>
          <a:prstGeom prst="rect">
            <a:avLst/>
          </a:prstGeom>
        </p:spPr>
        <p:txBody>
          <a:bodyPr anchorCtr="0" anchor="t" bIns="91425" lIns="91425" spcFirstLastPara="1" rIns="91425" wrap="square" tIns="36575">
            <a:normAutofit fontScale="92500" lnSpcReduction="10000"/>
          </a:bodyPr>
          <a:lstStyle/>
          <a:p>
            <a:pPr indent="-294323" lvl="0" marL="342900" rtl="0" algn="l">
              <a:lnSpc>
                <a:spcPct val="100000"/>
              </a:lnSpc>
              <a:spcBef>
                <a:spcPts val="800"/>
              </a:spcBef>
              <a:spcAft>
                <a:spcPts val="0"/>
              </a:spcAft>
              <a:buClr>
                <a:schemeClr val="dk1"/>
              </a:buClr>
              <a:buSzPct val="115789"/>
              <a:buChar char="•"/>
            </a:pPr>
            <a:r>
              <a:rPr lang="en" sz="1900">
                <a:solidFill>
                  <a:schemeClr val="dk1"/>
                </a:solidFill>
                <a:latin typeface="Arial"/>
                <a:ea typeface="Arial"/>
                <a:cs typeface="Arial"/>
                <a:sym typeface="Arial"/>
              </a:rPr>
              <a:t>Legal Services Directory in Massachusetts:</a:t>
            </a:r>
            <a:endParaRPr sz="1900">
              <a:solidFill>
                <a:schemeClr val="dk1"/>
              </a:solidFill>
              <a:latin typeface="Arial"/>
              <a:ea typeface="Arial"/>
              <a:cs typeface="Arial"/>
              <a:sym typeface="Arial"/>
            </a:endParaRPr>
          </a:p>
          <a:p>
            <a:pPr indent="-270828" lvl="1" marL="685800" rtl="0" algn="l">
              <a:lnSpc>
                <a:spcPct val="100000"/>
              </a:lnSpc>
              <a:spcBef>
                <a:spcPts val="0"/>
              </a:spcBef>
              <a:spcAft>
                <a:spcPts val="0"/>
              </a:spcAft>
              <a:buSzPct val="100000"/>
              <a:buChar char="•"/>
            </a:pPr>
            <a:r>
              <a:rPr lang="en">
                <a:latin typeface="Arial"/>
                <a:ea typeface="Arial"/>
                <a:cs typeface="Arial"/>
                <a:sym typeface="Arial"/>
              </a:rPr>
              <a:t>Massachusetts Legal Resource Finder: </a:t>
            </a:r>
            <a:r>
              <a:rPr lang="en" u="sng">
                <a:solidFill>
                  <a:srgbClr val="058CE8"/>
                </a:solidFill>
                <a:latin typeface="Arial"/>
                <a:ea typeface="Arial"/>
                <a:cs typeface="Arial"/>
                <a:sym typeface="Arial"/>
                <a:hlinkClick r:id="rId3">
                  <a:extLst>
                    <a:ext uri="{A12FA001-AC4F-418D-AE19-62706E023703}">
                      <ahyp:hlinkClr val="tx"/>
                    </a:ext>
                  </a:extLst>
                </a:hlinkClick>
              </a:rPr>
              <a:t>https://masslrf.org/en/home</a:t>
            </a:r>
            <a:r>
              <a:rPr lang="en">
                <a:solidFill>
                  <a:srgbClr val="058CE8"/>
                </a:solidFill>
                <a:latin typeface="Arial"/>
                <a:ea typeface="Arial"/>
                <a:cs typeface="Arial"/>
                <a:sym typeface="Arial"/>
              </a:rPr>
              <a:t> </a:t>
            </a:r>
            <a:endParaRPr>
              <a:solidFill>
                <a:srgbClr val="058CE8"/>
              </a:solidFill>
              <a:latin typeface="Arial"/>
              <a:ea typeface="Arial"/>
              <a:cs typeface="Arial"/>
              <a:sym typeface="Arial"/>
            </a:endParaRPr>
          </a:p>
          <a:p>
            <a:pPr indent="-270828" lvl="1" marL="685800" rtl="0" algn="l">
              <a:lnSpc>
                <a:spcPct val="100000"/>
              </a:lnSpc>
              <a:spcBef>
                <a:spcPts val="0"/>
              </a:spcBef>
              <a:spcAft>
                <a:spcPts val="0"/>
              </a:spcAft>
              <a:buSzPct val="100000"/>
              <a:buChar char="•"/>
            </a:pPr>
            <a:r>
              <a:rPr lang="en">
                <a:latin typeface="Arial"/>
                <a:ea typeface="Arial"/>
                <a:cs typeface="Arial"/>
                <a:sym typeface="Arial"/>
              </a:rPr>
              <a:t>Immigration court list of legal services: </a:t>
            </a:r>
            <a:r>
              <a:rPr lang="en" u="sng">
                <a:solidFill>
                  <a:srgbClr val="058CE8"/>
                </a:solidFill>
                <a:latin typeface="Arial"/>
                <a:ea typeface="Arial"/>
                <a:cs typeface="Arial"/>
                <a:sym typeface="Arial"/>
                <a:hlinkClick r:id="rId4">
                  <a:extLst>
                    <a:ext uri="{A12FA001-AC4F-418D-AE19-62706E023703}">
                      <ahyp:hlinkClr val="tx"/>
                    </a:ext>
                  </a:extLst>
                </a:hlinkClick>
              </a:rPr>
              <a:t>https://www.justice.gov/eoir/file/ProBonoMA/download</a:t>
            </a:r>
            <a:r>
              <a:rPr lang="en">
                <a:solidFill>
                  <a:srgbClr val="058CE8"/>
                </a:solidFill>
                <a:latin typeface="Arial"/>
                <a:ea typeface="Arial"/>
                <a:cs typeface="Arial"/>
                <a:sym typeface="Arial"/>
              </a:rPr>
              <a:t> </a:t>
            </a:r>
            <a:endParaRPr>
              <a:solidFill>
                <a:srgbClr val="058CE8"/>
              </a:solidFill>
              <a:latin typeface="Arial"/>
              <a:ea typeface="Arial"/>
              <a:cs typeface="Arial"/>
              <a:sym typeface="Arial"/>
            </a:endParaRPr>
          </a:p>
          <a:p>
            <a:pPr indent="-259080" lvl="1" marL="685800" rtl="0" algn="l">
              <a:lnSpc>
                <a:spcPct val="100000"/>
              </a:lnSpc>
              <a:spcBef>
                <a:spcPts val="800"/>
              </a:spcBef>
              <a:spcAft>
                <a:spcPts val="0"/>
              </a:spcAft>
              <a:buSzPct val="91429"/>
              <a:buChar char="•"/>
            </a:pPr>
            <a:r>
              <a:rPr lang="en" sz="1750">
                <a:latin typeface="Arial"/>
                <a:ea typeface="Arial"/>
                <a:cs typeface="Arial"/>
                <a:sym typeface="Arial"/>
              </a:rPr>
              <a:t>City of Boston free consultations: </a:t>
            </a:r>
            <a:r>
              <a:rPr lang="en" sz="1816" u="sng">
                <a:solidFill>
                  <a:schemeClr val="hlink"/>
                </a:solidFill>
                <a:latin typeface="Arial"/>
                <a:ea typeface="Arial"/>
                <a:cs typeface="Arial"/>
                <a:sym typeface="Arial"/>
                <a:hlinkClick r:id="rId5"/>
              </a:rPr>
              <a:t>https://www.boston.gov/departments/immigrant-advancement/free-immigration-consultations</a:t>
            </a:r>
            <a:r>
              <a:rPr lang="en" sz="1816">
                <a:latin typeface="Arial"/>
                <a:ea typeface="Arial"/>
                <a:cs typeface="Arial"/>
                <a:sym typeface="Arial"/>
              </a:rPr>
              <a:t> </a:t>
            </a:r>
            <a:r>
              <a:rPr lang="en" sz="1816">
                <a:latin typeface="Arial"/>
                <a:ea typeface="Arial"/>
                <a:cs typeface="Arial"/>
                <a:sym typeface="Arial"/>
              </a:rPr>
              <a:t> </a:t>
            </a:r>
            <a:endParaRPr sz="2016">
              <a:solidFill>
                <a:srgbClr val="058CE8"/>
              </a:solidFill>
              <a:latin typeface="Arial"/>
              <a:ea typeface="Arial"/>
              <a:cs typeface="Arial"/>
              <a:sym typeface="Arial"/>
            </a:endParaRPr>
          </a:p>
          <a:p>
            <a:pPr indent="-294323" lvl="0" marL="342900" rtl="0" algn="l">
              <a:lnSpc>
                <a:spcPct val="100000"/>
              </a:lnSpc>
              <a:spcBef>
                <a:spcPts val="0"/>
              </a:spcBef>
              <a:spcAft>
                <a:spcPts val="0"/>
              </a:spcAft>
              <a:buClr>
                <a:schemeClr val="dk1"/>
              </a:buClr>
              <a:buSzPct val="115789"/>
              <a:buChar char="•"/>
            </a:pPr>
            <a:r>
              <a:rPr lang="en" sz="1900">
                <a:solidFill>
                  <a:schemeClr val="dk1"/>
                </a:solidFill>
                <a:latin typeface="Arial"/>
                <a:ea typeface="Arial"/>
                <a:cs typeface="Arial"/>
                <a:sym typeface="Arial"/>
              </a:rPr>
              <a:t>Legal Services Directory Outside of Massachusetts:</a:t>
            </a:r>
            <a:endParaRPr sz="1900">
              <a:solidFill>
                <a:schemeClr val="dk1"/>
              </a:solidFill>
              <a:latin typeface="Arial"/>
              <a:ea typeface="Arial"/>
              <a:cs typeface="Arial"/>
              <a:sym typeface="Arial"/>
            </a:endParaRPr>
          </a:p>
          <a:p>
            <a:pPr indent="-270828" lvl="1" marL="685800" rtl="0" algn="l">
              <a:lnSpc>
                <a:spcPct val="100000"/>
              </a:lnSpc>
              <a:spcBef>
                <a:spcPts val="0"/>
              </a:spcBef>
              <a:spcAft>
                <a:spcPts val="0"/>
              </a:spcAft>
              <a:buSzPct val="100000"/>
              <a:buChar char="•"/>
            </a:pPr>
            <a:r>
              <a:rPr lang="en">
                <a:latin typeface="Arial"/>
                <a:ea typeface="Arial"/>
                <a:cs typeface="Arial"/>
                <a:sym typeface="Arial"/>
              </a:rPr>
              <a:t>Immigration Advocates Network Legal Directory: </a:t>
            </a:r>
            <a:r>
              <a:rPr lang="en" u="sng">
                <a:solidFill>
                  <a:srgbClr val="058CE8"/>
                </a:solidFill>
                <a:latin typeface="Arial"/>
                <a:ea typeface="Arial"/>
                <a:cs typeface="Arial"/>
                <a:sym typeface="Arial"/>
                <a:hlinkClick r:id="rId6">
                  <a:extLst>
                    <a:ext uri="{A12FA001-AC4F-418D-AE19-62706E023703}">
                      <ahyp:hlinkClr val="tx"/>
                    </a:ext>
                  </a:extLst>
                </a:hlinkClick>
              </a:rPr>
              <a:t>https://www.immigrationadvocates.org/legaldirectory/</a:t>
            </a:r>
            <a:r>
              <a:rPr lang="en">
                <a:solidFill>
                  <a:srgbClr val="058CE8"/>
                </a:solidFill>
                <a:latin typeface="Arial"/>
                <a:ea typeface="Arial"/>
                <a:cs typeface="Arial"/>
                <a:sym typeface="Arial"/>
              </a:rPr>
              <a:t> </a:t>
            </a:r>
            <a:endParaRPr>
              <a:solidFill>
                <a:srgbClr val="058CE8"/>
              </a:solidFill>
              <a:latin typeface="Arial"/>
              <a:ea typeface="Arial"/>
              <a:cs typeface="Arial"/>
              <a:sym typeface="Arial"/>
            </a:endParaRPr>
          </a:p>
        </p:txBody>
      </p:sp>
      <p:pic>
        <p:nvPicPr>
          <p:cNvPr id="529" name="Google Shape;529;p67" title="Legal Services - Free of Charge Creative Commons Legal 6 image"/>
          <p:cNvPicPr preferRelativeResize="0"/>
          <p:nvPr/>
        </p:nvPicPr>
        <p:blipFill>
          <a:blip r:embed="rId7">
            <a:alphaModFix/>
          </a:blip>
          <a:stretch>
            <a:fillRect/>
          </a:stretch>
        </p:blipFill>
        <p:spPr>
          <a:xfrm>
            <a:off x="6451625" y="1806769"/>
            <a:ext cx="2553774" cy="1702100"/>
          </a:xfrm>
          <a:prstGeom prst="rect">
            <a:avLst/>
          </a:prstGeom>
          <a:noFill/>
          <a:ln>
            <a:noFill/>
          </a:ln>
        </p:spPr>
      </p:pic>
      <p:sp>
        <p:nvSpPr>
          <p:cNvPr id="530" name="Google Shape;530;p67"/>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68"/>
          <p:cNvSpPr txBox="1"/>
          <p:nvPr>
            <p:ph type="title"/>
          </p:nvPr>
        </p:nvSpPr>
        <p:spPr>
          <a:xfrm>
            <a:off x="628650" y="434337"/>
            <a:ext cx="3751500" cy="516000"/>
          </a:xfrm>
          <a:prstGeom prst="rect">
            <a:avLst/>
          </a:prstGeom>
        </p:spPr>
        <p:txBody>
          <a:bodyPr anchorCtr="0" anchor="ctr" bIns="34275" lIns="68575" spcFirstLastPara="1" rIns="68575" wrap="square" tIns="34275">
            <a:normAutofit fontScale="90000"/>
          </a:bodyPr>
          <a:lstStyle/>
          <a:p>
            <a:pPr indent="0" lvl="0" marL="0" rtl="0" algn="l">
              <a:spcBef>
                <a:spcPts val="0"/>
              </a:spcBef>
              <a:spcAft>
                <a:spcPts val="0"/>
              </a:spcAft>
              <a:buNone/>
            </a:pPr>
            <a:r>
              <a:rPr lang="en"/>
              <a:t>ACT NOW!</a:t>
            </a:r>
            <a:endParaRPr/>
          </a:p>
        </p:txBody>
      </p:sp>
      <p:sp>
        <p:nvSpPr>
          <p:cNvPr id="536" name="Google Shape;536;p68"/>
          <p:cNvSpPr txBox="1"/>
          <p:nvPr/>
        </p:nvSpPr>
        <p:spPr>
          <a:xfrm>
            <a:off x="557725" y="1322875"/>
            <a:ext cx="8074500" cy="10965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1200"/>
              </a:spcBef>
              <a:spcAft>
                <a:spcPts val="1200"/>
              </a:spcAft>
              <a:buNone/>
            </a:pPr>
            <a:r>
              <a:rPr lang="en" sz="2300">
                <a:solidFill>
                  <a:srgbClr val="000000"/>
                </a:solidFill>
                <a:latin typeface="Times New Roman"/>
                <a:ea typeface="Times New Roman"/>
                <a:cs typeface="Times New Roman"/>
                <a:sym typeface="Times New Roman"/>
              </a:rPr>
              <a:t>Sign the M</a:t>
            </a:r>
            <a:r>
              <a:rPr lang="en" sz="2300">
                <a:latin typeface="Times New Roman"/>
                <a:ea typeface="Times New Roman"/>
                <a:cs typeface="Times New Roman"/>
                <a:sym typeface="Times New Roman"/>
              </a:rPr>
              <a:t>IRA</a:t>
            </a:r>
            <a:r>
              <a:rPr lang="en" sz="2300">
                <a:solidFill>
                  <a:srgbClr val="000000"/>
                </a:solidFill>
                <a:latin typeface="Times New Roman"/>
                <a:ea typeface="Times New Roman"/>
                <a:cs typeface="Times New Roman"/>
                <a:sym typeface="Times New Roman"/>
              </a:rPr>
              <a:t> Petition and get informed about policy changes and upcoming actions and volunteer opportunities.</a:t>
            </a:r>
            <a:endParaRPr sz="2100">
              <a:solidFill>
                <a:srgbClr val="595959"/>
              </a:solidFill>
              <a:latin typeface="Roboto"/>
              <a:ea typeface="Roboto"/>
              <a:cs typeface="Roboto"/>
              <a:sym typeface="Roboto"/>
            </a:endParaRPr>
          </a:p>
        </p:txBody>
      </p:sp>
      <p:pic>
        <p:nvPicPr>
          <p:cNvPr id="537" name="Google Shape;537;p68"/>
          <p:cNvPicPr preferRelativeResize="0"/>
          <p:nvPr/>
        </p:nvPicPr>
        <p:blipFill>
          <a:blip r:embed="rId3">
            <a:alphaModFix/>
          </a:blip>
          <a:stretch>
            <a:fillRect/>
          </a:stretch>
        </p:blipFill>
        <p:spPr>
          <a:xfrm>
            <a:off x="3705374" y="2419375"/>
            <a:ext cx="2286000" cy="2286000"/>
          </a:xfrm>
          <a:prstGeom prst="rect">
            <a:avLst/>
          </a:prstGeom>
          <a:noFill/>
          <a:ln>
            <a:noFill/>
          </a:ln>
        </p:spPr>
      </p:pic>
      <p:sp>
        <p:nvSpPr>
          <p:cNvPr id="538" name="Google Shape;538;p68"/>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69"/>
          <p:cNvSpPr txBox="1"/>
          <p:nvPr>
            <p:ph type="ctrTitle"/>
          </p:nvPr>
        </p:nvSpPr>
        <p:spPr>
          <a:xfrm>
            <a:off x="1814850" y="863125"/>
            <a:ext cx="5514300" cy="678600"/>
          </a:xfrm>
          <a:prstGeom prst="rect">
            <a:avLst/>
          </a:prstGeom>
        </p:spPr>
        <p:txBody>
          <a:bodyPr anchorCtr="0" anchor="b" bIns="34275" lIns="68575" spcFirstLastPara="1" rIns="68575" wrap="square" tIns="34275">
            <a:normAutofit fontScale="90000"/>
          </a:bodyPr>
          <a:lstStyle/>
          <a:p>
            <a:pPr indent="0" lvl="0" marL="0" rtl="0" algn="l">
              <a:spcBef>
                <a:spcPts val="0"/>
              </a:spcBef>
              <a:spcAft>
                <a:spcPts val="0"/>
              </a:spcAft>
              <a:buNone/>
            </a:pPr>
            <a:r>
              <a:rPr lang="en"/>
              <a:t>More KYR Resources</a:t>
            </a:r>
            <a:endParaRPr/>
          </a:p>
        </p:txBody>
      </p:sp>
      <p:pic>
        <p:nvPicPr>
          <p:cNvPr id="544" name="Google Shape;544;p69"/>
          <p:cNvPicPr preferRelativeResize="0"/>
          <p:nvPr/>
        </p:nvPicPr>
        <p:blipFill>
          <a:blip r:embed="rId3">
            <a:alphaModFix/>
          </a:blip>
          <a:stretch>
            <a:fillRect/>
          </a:stretch>
        </p:blipFill>
        <p:spPr>
          <a:xfrm>
            <a:off x="2663697" y="1609825"/>
            <a:ext cx="3318325" cy="3318325"/>
          </a:xfrm>
          <a:prstGeom prst="rect">
            <a:avLst/>
          </a:prstGeom>
          <a:noFill/>
          <a:ln>
            <a:noFill/>
          </a:ln>
        </p:spPr>
      </p:pic>
      <p:sp>
        <p:nvSpPr>
          <p:cNvPr id="545" name="Google Shape;545;p69"/>
          <p:cNvSpPr txBox="1"/>
          <p:nvPr>
            <p:ph idx="12" type="sldNum"/>
          </p:nvPr>
        </p:nvSpPr>
        <p:spPr>
          <a:xfrm>
            <a:off x="6457950" y="4767263"/>
            <a:ext cx="2057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SzPts val="900"/>
              <a:buFont typeface="Arial"/>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IRA Powerpoint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08F43F4311C248A43B7E7DC97B5C6A" ma:contentTypeVersion="16" ma:contentTypeDescription="Create a new document." ma:contentTypeScope="" ma:versionID="ed32b83d3c649ec9f21b078cf8a8f9e7">
  <xsd:schema xmlns:xsd="http://www.w3.org/2001/XMLSchema" xmlns:xs="http://www.w3.org/2001/XMLSchema" xmlns:p="http://schemas.microsoft.com/office/2006/metadata/properties" xmlns:ns2="25c80e6f-f754-49d6-955d-5c5539a86643" xmlns:ns3="63965529-2387-4859-8e01-6055136a058e" targetNamespace="http://schemas.microsoft.com/office/2006/metadata/properties" ma:root="true" ma:fieldsID="3b5fcc72c956b35ab6872e718d2a70ed" ns2:_="" ns3:_="">
    <xsd:import namespace="25c80e6f-f754-49d6-955d-5c5539a86643"/>
    <xsd:import namespace="63965529-2387-4859-8e01-6055136a058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80e6f-f754-49d6-955d-5c5539a866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428e4c9-7526-49ce-8b8c-691a1477fcd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965529-2387-4859-8e01-6055136a058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bf7fc70-bd2c-4f5d-9add-0ac7c71ffef7}" ma:internalName="TaxCatchAll" ma:showField="CatchAllData" ma:web="63965529-2387-4859-8e01-6055136a058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3965529-2387-4859-8e01-6055136a058e" xsi:nil="true"/>
    <lcf76f155ced4ddcb4097134ff3c332f xmlns="25c80e6f-f754-49d6-955d-5c5539a866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08BFFC1-9468-492A-BEAA-17E331B3274E}"/>
</file>

<file path=customXml/itemProps2.xml><?xml version="1.0" encoding="utf-8"?>
<ds:datastoreItem xmlns:ds="http://schemas.openxmlformats.org/officeDocument/2006/customXml" ds:itemID="{07E2D137-5136-49CD-9B66-9C286ED69D19}"/>
</file>

<file path=customXml/itemProps3.xml><?xml version="1.0" encoding="utf-8"?>
<ds:datastoreItem xmlns:ds="http://schemas.openxmlformats.org/officeDocument/2006/customXml" ds:itemID="{DC772676-5005-406E-A513-166B75BCE121}"/>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0x0101005A08F43F4311C248A43B7E7DC97B5C6A</vt:lpwstr>
  </property>
</Properties>
</file>