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slides/slide13.xml" ContentType="application/vnd.openxmlformats-officedocument.presentationml.slide+xml"/>
  <Override PartName="/ppt/slides/slide8.xml" ContentType="application/vnd.openxmlformats-officedocument.presentationml.slide+xml"/>
  <Override PartName="/docProps/app.xml" ContentType="application/vnd.openxmlformats-officedocument.extended-properties+xml"/>
  <Override PartName="/docProps/core.xml" ContentType="application/vnd.openxmlformats-package.core-properties+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metadata" ContentType="application/binary"/>
  <Override PartName="/ppt/notesMasters/notesMaster1.xml" ContentType="application/vnd.openxmlformats-officedocument.presentationml.notesMaster+xml"/>
  <Override PartName="/ppt/notesSlides/notesSlide10.xml" ContentType="application/vnd.openxmlformats-officedocument.presentationml.notesSlide+xml"/>
  <Override PartName="/ppt/notesSlides/notesSlide29.xml" ContentType="application/vnd.openxmlformats-officedocument.presentationml.notesSlide+xml"/>
  <Override PartName="/ppt/slides/slide16.xml" ContentType="application/vnd.openxmlformats-officedocument.presentationml.slide+xml"/>
  <Override PartName="/ppt/notesSlides/notesSlide17.xml" ContentType="application/vnd.openxmlformats-officedocument.presentationml.notesSlide+xml"/>
  <Override PartName="/ppt/notesSlides/notesSlide25.xml" ContentType="application/vnd.openxmlformats-officedocument.presentationml.notesSlide+xml"/>
  <Override PartName="/ppt/slides/slide1.xml" ContentType="application/vnd.openxmlformats-officedocument.presentationml.slide+xml"/>
  <Override PartName="/ppt/slides/slide7.xml" ContentType="application/vnd.openxmlformats-officedocument.presentationml.slide+xml"/>
  <Override PartName="/ppt/notesSlides/notesSlide23.xml" ContentType="application/vnd.openxmlformats-officedocument.presentationml.notesSlide+xml"/>
  <Override PartName="/ppt/notesSlides/notesSlide14.xml" ContentType="application/vnd.openxmlformats-officedocument.presentationml.notesSlide+xml"/>
  <Override PartName="/ppt/slides/slide32.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9.xml" ContentType="application/vnd.openxmlformats-officedocument.presentationml.slide+xml"/>
  <Override PartName="/ppt/slides/slide4.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slides/slide2.xml" ContentType="application/vnd.openxmlformats-officedocument.presentationml.slide+xml"/>
  <Override PartName="/ppt/notesSlides/notesSlide26.xml" ContentType="application/vnd.openxmlformats-officedocument.presentationml.notesSlide+xml"/>
  <Override PartName="/ppt/slides/slide19.xml" ContentType="application/vnd.openxmlformats-officedocument.presentationml.slide+xml"/>
  <Override PartName="/ppt/slides/slide3.xml" ContentType="application/vnd.openxmlformats-officedocument.presentationml.slide+xml"/>
  <Override PartName="/ppt/notesSlides/notesSlide27.xml" ContentType="application/vnd.openxmlformats-officedocument.presentationml.notesSlide+xml"/>
  <Override PartName="/ppt/slides/slide18.xml" ContentType="application/vnd.openxmlformats-officedocument.presentationml.slide+xml"/>
  <Override PartName="/ppt/notesSlides/notesSlide28.xml" ContentType="application/vnd.openxmlformats-officedocument.presentationml.notesSlide+xml"/>
  <Override PartName="/ppt/slides/slide17.xml" ContentType="application/vnd.openxmlformats-officedocument.presentationml.slide+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Slides/notesSlide30.xml" ContentType="application/vnd.openxmlformats-officedocument.presentationml.notesSlide+xml"/>
  <Override PartName="/ppt/slides/slide21.xml" ContentType="application/vnd.openxmlformats-officedocument.presentationml.slide+xml"/>
  <Override PartName="/ppt/notesSlides/notesSlide31.xml" ContentType="application/vnd.openxmlformats-officedocument.presentationml.notesSlide+xml"/>
  <Override PartName="/ppt/slides/slide20.xml" ContentType="application/vnd.openxmlformats-officedocument.presentationml.slide+xml"/>
  <Override PartName="/ppt/notesSlides/notesSlide32.xml" ContentType="application/vnd.openxmlformats-officedocument.presentationml.notesSlide+xml"/>
  <Override PartName="/ppt/slides/slide23.xml" ContentType="application/vnd.openxmlformats-officedocument.presentationml.slide+xml"/>
  <Override PartName="/ppt/notesSlides/notesSlide33.xml" ContentType="application/vnd.openxmlformats-officedocument.presentationml.notesSlide+xml"/>
  <Override PartName="/ppt/slides/slide22.xml" ContentType="application/vnd.openxmlformats-officedocument.presentationml.slide+xml"/>
  <Override PartName="/ppt/notesSlides/notesSlide34.xml" ContentType="application/vnd.openxmlformats-officedocument.presentationml.notesSlide+xml"/>
  <Override PartName="/ppt/slides/slide25.xml" ContentType="application/vnd.openxmlformats-officedocument.presentationml.slide+xml"/>
  <Override PartName="/ppt/notesSlides/notesSlide35.xml" ContentType="application/vnd.openxmlformats-officedocument.presentationml.notesSlide+xml"/>
  <Override PartName="/ppt/slides/slide24.xml" ContentType="application/vnd.openxmlformats-officedocument.presentationml.slide+xml"/>
  <Override PartName="/ppt/notesSlides/notesSlide36.xml" ContentType="application/vnd.openxmlformats-officedocument.presentationml.notesSlide+xml"/>
  <Override PartName="/ppt/slides/slide27.xml" ContentType="application/vnd.openxmlformats-officedocument.presentationml.slide+xml"/>
  <Override PartName="/ppt/notesSlides/notesSlide37.xml" ContentType="application/vnd.openxmlformats-officedocument.presentationml.notesSlide+xml"/>
  <Override PartName="/ppt/slides/slide26.xml" ContentType="application/vnd.openxmlformats-officedocument.presentationml.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2.xml" ContentType="application/vnd.openxmlformats-officedocument.presentationml.slideLayout+xml"/>
  <Override PartName="/ppt/notesSlides/notesSlide8.xml" ContentType="application/vnd.openxmlformats-officedocument.presentationml.notesSlide+xml"/>
  <Override PartName="/ppt/slideLayouts/slideLayout3.xml" ContentType="application/vnd.openxmlformats-officedocument.presentationml.slideLayout+xml"/>
  <Override PartName="/ppt/notesSlides/notesSlide9.xml" ContentType="application/vnd.openxmlformats-officedocument.presentationml.notesSlide+xml"/>
  <Override PartName="/ppt/presentation.xml" ContentType="application/vnd.openxmlformats-officedocument.presentationml.presentation.main+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37.xml" ContentType="application/vnd.openxmlformats-officedocument.presentationml.slide+xml"/>
  <Override PartName="/ppt/slides/slide3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28.xml" ContentType="application/vnd.openxmlformats-officedocument.presentationml.slide+xml"/>
  <Override PartName="/ppt/slides/slide30.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6.xml" ContentType="application/vnd.openxmlformats-officedocument.presentationml.slide+xml"/>
  <Override PartName="/ppt/slides/slide38.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504">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4RG34vW5dmjOHVcRa2oiK4c9q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 pos="5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1"/>
            <a:ext cx="3037840" cy="464820"/>
          </a:xfrm>
          <a:prstGeom prst="rect">
            <a:avLst/>
          </a:prstGeom>
          <a:noFill/>
          <a:ln>
            <a:noFill/>
          </a:ln>
        </p:spPr>
        <p:txBody>
          <a:bodyPr spcFirstLastPara="1" wrap="square" lIns="93151" tIns="46575" rIns="93151"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1"/>
            <a:ext cx="3037840" cy="464820"/>
          </a:xfrm>
          <a:prstGeom prst="rect">
            <a:avLst/>
          </a:prstGeom>
          <a:noFill/>
          <a:ln>
            <a:noFill/>
          </a:ln>
        </p:spPr>
        <p:txBody>
          <a:bodyPr spcFirstLastPara="1" wrap="square" lIns="93151" tIns="46575" rIns="93151"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2"/>
            <a:ext cx="5608320" cy="4183380"/>
          </a:xfrm>
          <a:prstGeom prst="rect">
            <a:avLst/>
          </a:prstGeom>
          <a:noFill/>
          <a:ln>
            <a:noFill/>
          </a:ln>
        </p:spPr>
        <p:txBody>
          <a:bodyPr spcFirstLastPara="1" wrap="square" lIns="93151" tIns="46575" rIns="93151"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8829968"/>
            <a:ext cx="3037840" cy="464820"/>
          </a:xfrm>
          <a:prstGeom prst="rect">
            <a:avLst/>
          </a:prstGeom>
          <a:noFill/>
          <a:ln>
            <a:noFill/>
          </a:ln>
        </p:spPr>
        <p:txBody>
          <a:bodyPr spcFirstLastPara="1" wrap="square" lIns="93151" tIns="46575" rIns="93151"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8"/>
            <a:ext cx="3037840" cy="464820"/>
          </a:xfrm>
          <a:prstGeom prst="rect">
            <a:avLst/>
          </a:prstGeom>
          <a:noFill/>
          <a:ln>
            <a:noFill/>
          </a:ln>
        </p:spPr>
        <p:txBody>
          <a:bodyPr spcFirstLastPara="1" wrap="square" lIns="93151" tIns="46575" rIns="93151" bIns="46575" anchor="b" anchorCtr="0">
            <a:noAutofit/>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01040" y="4415792"/>
            <a:ext cx="5608320" cy="4183380"/>
          </a:xfrm>
          <a:prstGeom prst="rect">
            <a:avLst/>
          </a:prstGeom>
          <a:noFill/>
          <a:ln>
            <a:noFill/>
          </a:ln>
        </p:spPr>
        <p:txBody>
          <a:bodyPr spcFirstLastPara="1" wrap="square" lIns="93151" tIns="46575" rIns="93151" bIns="46575" anchor="t" anchorCtr="0">
            <a:noAutofit/>
          </a:bodyPr>
          <a:lstStyle/>
          <a:p>
            <a:pPr marL="0" indent="0"/>
            <a:endParaRPr/>
          </a:p>
        </p:txBody>
      </p:sp>
      <p:sp>
        <p:nvSpPr>
          <p:cNvPr id="86" name="Google Shape;86;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7ff155a730_0_9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g37ff155a730_0_90: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93" name="Google Shape;93;g37ff155a730_0_90: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200"/>
            </a:pPr>
            <a:fld id="{00000000-1234-1234-1234-123412341234}" type="slidenum">
              <a:rPr lang="en-US"/>
              <a:pPr algn="r">
                <a:buSzPts val="1200"/>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7ff155a730_0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g37ff155a730_0_0: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00" name="Google Shape;100;g37ff155a730_0_0: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200"/>
            </a:pPr>
            <a:fld id="{00000000-1234-1234-1234-123412341234}" type="slidenum">
              <a:rPr lang="en-US"/>
              <a:pPr algn="r">
                <a:buSzPts val="1200"/>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7ff155a730_0_9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g37ff155a730_0_97: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09" name="Google Shape;109;g37ff155a730_0_97: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7ff155a730_0_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g37ff155a730_0_9: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16" name="Google Shape;116;g37ff155a730_0_9: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7ff155a730_0_10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37ff155a730_0_103: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26" name="Google Shape;126;g37ff155a730_0_103: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7ff155a730_0_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37ff155a730_0_20: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33" name="Google Shape;133;g37ff155a730_0_20: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7ff155a730_0_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37ff155a730_0_29: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43" name="Google Shape;143;g37ff155a730_0_29: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7ff155a730_0_3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7ff155a730_0_38: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53" name="Google Shape;153;g37ff155a730_0_38: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7ff155a730_0_10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37ff155a730_0_109: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63" name="Google Shape;163;g37ff155a730_0_109: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7ff155a730_0_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37ff155a730_0_47: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70" name="Google Shape;170;g37ff155a730_0_47: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7ff155a730_0_5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g37ff155a730_0_56: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80" name="Google Shape;180;g37ff155a730_0_56: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7ff155a730_0_7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g37ff155a730_0_72: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191" name="Google Shape;191;g37ff155a730_0_72: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81d6b4917d_4_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g381d6b4917d_4_0: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02" name="Google Shape;202;g381d6b4917d_4_0: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7ff155a730_0_1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37ff155a730_0_115: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12" name="Google Shape;212;g37ff155a730_0_115: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7ff155a730_0_8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37ff155a730_0_8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19" name="Google Shape;219;g37ff155a730_0_8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7ff155a730_0_13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g37ff155a730_0_130: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29" name="Google Shape;229;g37ff155a730_0_130: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7ff155a730_0_13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g37ff155a730_0_139: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38" name="Google Shape;238;g37ff155a730_0_139: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7ff155a730_0_14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37ff155a730_0_148: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48" name="Google Shape;248;g37ff155a730_0_148: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7ff155a730_0_15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37ff155a730_0_157: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58" name="Google Shape;258;g37ff155a730_0_157: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7ff155a730_0_16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37ff155a730_0_166: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68" name="Google Shape;268;g37ff155a730_0_166: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805a14fc10_1_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3805a14fc10_1_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78" name="Google Shape;278;g3805a14fc10_1_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805a14fc10_1_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g3805a14fc10_1_1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88" name="Google Shape;288;g3805a14fc10_1_1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7ff155a730_0_17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37ff155a730_0_175: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298" name="Google Shape;298;g37ff155a730_0_175: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7ff155a730_0_18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g37ff155a730_0_184: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08" name="Google Shape;308;g37ff155a730_0_184: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ff155a730_0_19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g37ff155a730_0_193: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18" name="Google Shape;318;g37ff155a730_0_193: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7ff155a730_0_20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g37ff155a730_0_202: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28" name="Google Shape;328;g37ff155a730_0_202: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7ff155a730_0_2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g37ff155a730_0_21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38" name="Google Shape;338;g37ff155a730_0_21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7ff155a730_0_2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37ff155a730_0_227: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48" name="Google Shape;348;g37ff155a730_0_227: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805a14fc10_1_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3805a14fc10_1_2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58" name="Google Shape;358;g3805a14fc10_1_2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7ff155a730_0_23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37ff155a730_0_236: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68" name="Google Shape;368;g37ff155a730_0_236: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7ff155a730_0_24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37ff155a730_0_245: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78" name="Google Shape;378;g37ff155a730_0_245: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805a14fc10_1_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3805a14fc10_1_3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88" name="Google Shape;388;g3805a14fc10_1_3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7ff155a730_0_25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g37ff155a730_0_254: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398" name="Google Shape;398;g37ff155a730_0_254: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7ff155a730_0_26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g37ff155a730_0_263: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408" name="Google Shape;408;g37ff155a730_0_263: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805a14fc10_1_4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g3805a14fc10_1_41: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418" name="Google Shape;418;g3805a14fc10_1_41: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7ff155a730_0_27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37ff155a730_0_272:notes"/>
          <p:cNvSpPr txBox="1">
            <a:spLocks noGrp="1"/>
          </p:cNvSpPr>
          <p:nvPr>
            <p:ph type="body" idx="1"/>
          </p:nvPr>
        </p:nvSpPr>
        <p:spPr>
          <a:xfrm>
            <a:off x="701040" y="4415791"/>
            <a:ext cx="5608240" cy="4183485"/>
          </a:xfrm>
          <a:prstGeom prst="rect">
            <a:avLst/>
          </a:prstGeom>
          <a:noFill/>
          <a:ln>
            <a:noFill/>
          </a:ln>
        </p:spPr>
        <p:txBody>
          <a:bodyPr spcFirstLastPara="1" wrap="square" lIns="93151" tIns="46575" rIns="93151" bIns="46575" anchor="t" anchorCtr="0">
            <a:noAutofit/>
          </a:bodyPr>
          <a:lstStyle/>
          <a:p>
            <a:pPr marL="0" indent="0"/>
            <a:endParaRPr/>
          </a:p>
        </p:txBody>
      </p:sp>
      <p:sp>
        <p:nvSpPr>
          <p:cNvPr id="428" name="Google Shape;428;g37ff155a730_0_272:notes"/>
          <p:cNvSpPr txBox="1">
            <a:spLocks noGrp="1"/>
          </p:cNvSpPr>
          <p:nvPr>
            <p:ph type="sldNum" idx="12"/>
          </p:nvPr>
        </p:nvSpPr>
        <p:spPr>
          <a:xfrm>
            <a:off x="3970938" y="8829967"/>
            <a:ext cx="3037697" cy="464965"/>
          </a:xfrm>
          <a:prstGeom prst="rect">
            <a:avLst/>
          </a:prstGeom>
          <a:noFill/>
          <a:ln>
            <a:noFill/>
          </a:ln>
        </p:spPr>
        <p:txBody>
          <a:bodyPr spcFirstLastPara="1" wrap="square" lIns="93151" tIns="46575" rIns="93151" bIns="46575" anchor="b" anchorCtr="0">
            <a:noAutofit/>
          </a:bodyPr>
          <a:lstStyle/>
          <a:p>
            <a:pPr algn="r">
              <a:buSzPts val="1400"/>
            </a:pPr>
            <a:fld id="{00000000-1234-1234-1234-123412341234}" type="slidenum">
              <a:rPr lang="en-US"/>
              <a:pPr algn="r">
                <a:buSzPts val="1400"/>
              </a:p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80a8747cee_1_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80a8747cee_1_7:notes"/>
          <p:cNvSpPr txBox="1">
            <a:spLocks noGrp="1"/>
          </p:cNvSpPr>
          <p:nvPr>
            <p:ph type="body" idx="1"/>
          </p:nvPr>
        </p:nvSpPr>
        <p:spPr>
          <a:xfrm>
            <a:off x="701040" y="4415791"/>
            <a:ext cx="5608240" cy="4183485"/>
          </a:xfrm>
          <a:prstGeom prst="rect">
            <a:avLst/>
          </a:prstGeom>
        </p:spPr>
        <p:txBody>
          <a:bodyPr spcFirstLastPara="1" wrap="square" lIns="93151" tIns="46575" rIns="93151" bIns="46575" anchor="t" anchorCtr="0">
            <a:noAutofit/>
          </a:bodyPr>
          <a:lstStyle/>
          <a:p>
            <a:pPr marL="0" indent="0"/>
            <a:endParaRPr/>
          </a:p>
        </p:txBody>
      </p:sp>
      <p:sp>
        <p:nvSpPr>
          <p:cNvPr id="438" name="Google Shape;438;g380a8747cee_1_7:notes"/>
          <p:cNvSpPr txBox="1">
            <a:spLocks noGrp="1"/>
          </p:cNvSpPr>
          <p:nvPr>
            <p:ph type="sldNum" idx="12"/>
          </p:nvPr>
        </p:nvSpPr>
        <p:spPr>
          <a:xfrm>
            <a:off x="3970938" y="8829967"/>
            <a:ext cx="3037697" cy="464965"/>
          </a:xfrm>
          <a:prstGeom prst="rect">
            <a:avLst/>
          </a:prstGeom>
        </p:spPr>
        <p:txBody>
          <a:bodyPr spcFirstLastPara="1" wrap="square" lIns="93151" tIns="46575" rIns="93151" bIns="46575" anchor="b" anchorCtr="0">
            <a:noAutofit/>
          </a:bodyPr>
          <a:lstStyle/>
          <a:p>
            <a:pPr algn="r"/>
            <a:fld id="{00000000-1234-1234-1234-123412341234}" type="slidenum">
              <a:rPr lang="en-US"/>
              <a:pPr algn="r"/>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3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3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3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3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4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2"/>
          <p:cNvSpPr>
            <a:spLocks noGrp="1"/>
          </p:cNvSpPr>
          <p:nvPr>
            <p:ph type="pic" idx="2"/>
          </p:nvPr>
        </p:nvSpPr>
        <p:spPr>
          <a:xfrm>
            <a:off x="1792288" y="612775"/>
            <a:ext cx="5486400" cy="4114800"/>
          </a:xfrm>
          <a:prstGeom prst="rect">
            <a:avLst/>
          </a:prstGeom>
          <a:noFill/>
          <a:ln>
            <a:noFill/>
          </a:ln>
        </p:spPr>
      </p:sp>
      <p:sp>
        <p:nvSpPr>
          <p:cNvPr id="68" name="Google Shape;68;p4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masslegalhelp.org/housing-apartments-shelter/repairs-bad-conditions/how-use-housing-code-checklist"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mass.gov/how-to/how-to-apply-for-emergency-housing-payment-assistance"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masslegalhelp.or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drive.google.com/drive/folders/1xQ5lKvzIoHEVM_AenfKV6FgvZYuajOHZ"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drive.google.com/drive/folders/1xQ5lKvzIoHEVM_AenfKV6FgvZYuajOHZ"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masslrf.org/en/home"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gbls.org/MADE"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masslegalhelp.org/housing-apartments-shelter/eviction/booklets-representing-yourself-evictio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masslegalhelp.org/housing-apartments-shelter/eviction/booklets-representing-yourself-eviction"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drive.google.com/drive/folders/1xQ5lKvzIoHEVM_AenfKV6FgvZYuajOHZ"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masslegalhelp.org" TargetMode="External"/><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ealmyeviction.org"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masslegalhelp.org/housing-apartments-shelter/eviction/booklets-representing-yourself-eviction"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hyperlink" Target="http://masslegalhelp.org" TargetMode="External"/><Relationship Id="rId4" Type="http://schemas.openxmlformats.org/officeDocument/2006/relationships/hyperlink" Target="http://gbls.org/MAD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a:t>
            </a:fld>
            <a:endParaRPr/>
          </a:p>
        </p:txBody>
      </p:sp>
      <p:sp>
        <p:nvSpPr>
          <p:cNvPr id="89" name="Google Shape;89;p1"/>
          <p:cNvSpPr txBox="1">
            <a:spLocks noGrp="1"/>
          </p:cNvSpPr>
          <p:nvPr>
            <p:ph type="ctrTitle"/>
          </p:nvPr>
        </p:nvSpPr>
        <p:spPr>
          <a:xfrm>
            <a:off x="-257100" y="2395425"/>
            <a:ext cx="9658200" cy="1470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15000"/>
              </a:lnSpc>
              <a:spcBef>
                <a:spcPts val="0"/>
              </a:spcBef>
              <a:spcAft>
                <a:spcPts val="0"/>
              </a:spcAft>
              <a:buClr>
                <a:schemeClr val="dk1"/>
              </a:buClr>
              <a:buSzPct val="110000"/>
              <a:buFont typeface="Calibri"/>
              <a:buNone/>
            </a:pPr>
            <a:r>
              <a:rPr lang="en-US" sz="4000" b="1" dirty="0">
                <a:latin typeface="Georgia"/>
                <a:ea typeface="Georgia"/>
                <a:cs typeface="Georgia"/>
                <a:sym typeface="Georgia"/>
              </a:rPr>
              <a:t>Know Your Rights Training</a:t>
            </a:r>
            <a:endParaRPr sz="4000" b="1" dirty="0">
              <a:latin typeface="Georgia"/>
              <a:ea typeface="Georgia"/>
              <a:cs typeface="Georgia"/>
              <a:sym typeface="Georgia"/>
            </a:endParaRPr>
          </a:p>
          <a:p>
            <a:pPr marL="0" lvl="0" indent="0" algn="ctr" rtl="0">
              <a:lnSpc>
                <a:spcPct val="115000"/>
              </a:lnSpc>
              <a:spcBef>
                <a:spcPts val="0"/>
              </a:spcBef>
              <a:spcAft>
                <a:spcPts val="0"/>
              </a:spcAft>
              <a:buClr>
                <a:schemeClr val="dk1"/>
              </a:buClr>
              <a:buSzPct val="166037"/>
              <a:buFont typeface="Calibri"/>
              <a:buNone/>
            </a:pPr>
            <a:r>
              <a:rPr lang="en-US" sz="2650" b="1" dirty="0">
                <a:latin typeface="Georgia"/>
                <a:ea typeface="Georgia"/>
                <a:cs typeface="Georgia"/>
                <a:sym typeface="Georgia"/>
              </a:rPr>
              <a:t>October 2, 2026</a:t>
            </a:r>
            <a:endParaRPr sz="2650" b="1" dirty="0">
              <a:latin typeface="Georgia"/>
              <a:ea typeface="Georgia"/>
              <a:cs typeface="Georgia"/>
              <a:sym typeface="Georgia"/>
            </a:endParaRPr>
          </a:p>
          <a:p>
            <a:pPr marL="0" lvl="0" indent="0" algn="ctr" rtl="0">
              <a:lnSpc>
                <a:spcPct val="115000"/>
              </a:lnSpc>
              <a:spcBef>
                <a:spcPts val="0"/>
              </a:spcBef>
              <a:spcAft>
                <a:spcPts val="0"/>
              </a:spcAft>
              <a:buClr>
                <a:schemeClr val="dk1"/>
              </a:buClr>
              <a:buSzPct val="166037"/>
              <a:buFont typeface="Calibri"/>
              <a:buNone/>
            </a:pPr>
            <a:r>
              <a:rPr lang="en-US" sz="2650" b="1" dirty="0">
                <a:latin typeface="Georgia"/>
                <a:ea typeface="Georgia"/>
                <a:cs typeface="Georgia"/>
                <a:sym typeface="Georgia"/>
              </a:rPr>
              <a:t>Mass Union Fall 2026 Convention</a:t>
            </a:r>
            <a:endParaRPr sz="3111" b="1" dirty="0">
              <a:latin typeface="Georgia"/>
              <a:ea typeface="Georgia"/>
              <a:cs typeface="Georgia"/>
              <a:sym typeface="Georgia"/>
            </a:endParaRPr>
          </a:p>
          <a:p>
            <a:pPr marL="0" lvl="0" indent="0" algn="ctr" rtl="0">
              <a:lnSpc>
                <a:spcPct val="115000"/>
              </a:lnSpc>
              <a:spcBef>
                <a:spcPts val="0"/>
              </a:spcBef>
              <a:spcAft>
                <a:spcPts val="0"/>
              </a:spcAft>
              <a:buClr>
                <a:schemeClr val="dk1"/>
              </a:buClr>
              <a:buSzPct val="166037"/>
              <a:buFont typeface="Calibri"/>
              <a:buNone/>
            </a:pPr>
            <a:endParaRPr sz="2650" b="1" dirty="0">
              <a:solidFill>
                <a:srgbClr val="666666"/>
              </a:solidFill>
              <a:latin typeface="Georgia"/>
              <a:ea typeface="Georgia"/>
              <a:cs typeface="Georgia"/>
              <a:sym typeface="Georgia"/>
            </a:endParaRPr>
          </a:p>
          <a:p>
            <a:pPr marL="0" lvl="0" indent="0" algn="ctr" rtl="0">
              <a:lnSpc>
                <a:spcPct val="100000"/>
              </a:lnSpc>
              <a:spcBef>
                <a:spcPts val="0"/>
              </a:spcBef>
              <a:spcAft>
                <a:spcPts val="0"/>
              </a:spcAft>
              <a:buSzPct val="62500"/>
              <a:buNone/>
            </a:pPr>
            <a:r>
              <a:rPr lang="en-US" sz="3200" b="1" dirty="0">
                <a:solidFill>
                  <a:srgbClr val="666666"/>
                </a:solidFill>
              </a:rPr>
              <a:t>Presenter</a:t>
            </a:r>
            <a:endParaRPr sz="3200" b="1" dirty="0">
              <a:solidFill>
                <a:srgbClr val="666666"/>
              </a:solidFill>
            </a:endParaRPr>
          </a:p>
          <a:p>
            <a:pPr marL="0" lvl="0" indent="0" algn="ctr" rtl="0">
              <a:lnSpc>
                <a:spcPct val="100000"/>
              </a:lnSpc>
              <a:spcBef>
                <a:spcPts val="496"/>
              </a:spcBef>
              <a:spcAft>
                <a:spcPts val="0"/>
              </a:spcAft>
              <a:buSzPct val="80840"/>
              <a:buNone/>
            </a:pPr>
            <a:r>
              <a:rPr lang="en-US" sz="2474" dirty="0">
                <a:solidFill>
                  <a:srgbClr val="666666"/>
                </a:solidFill>
              </a:rPr>
              <a:t>Steve Matthews - MetroWest Legal Services</a:t>
            </a:r>
            <a:endParaRPr sz="2474" dirty="0">
              <a:solidFill>
                <a:srgbClr val="666666"/>
              </a:solidFill>
            </a:endParaRPr>
          </a:p>
          <a:p>
            <a:pPr marL="0" lvl="0" indent="0" algn="ctr" rtl="0">
              <a:lnSpc>
                <a:spcPct val="115000"/>
              </a:lnSpc>
              <a:spcBef>
                <a:spcPts val="0"/>
              </a:spcBef>
              <a:spcAft>
                <a:spcPts val="0"/>
              </a:spcAft>
              <a:buClr>
                <a:schemeClr val="dk1"/>
              </a:buClr>
              <a:buSzPct val="166037"/>
              <a:buFont typeface="Calibri"/>
              <a:buNone/>
            </a:pPr>
            <a:endParaRPr sz="2650" b="1" dirty="0">
              <a:solidFill>
                <a:srgbClr val="666666"/>
              </a:solidFill>
              <a:latin typeface="Georgia"/>
              <a:ea typeface="Georgia"/>
              <a:cs typeface="Georgia"/>
              <a:sym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37ff155a730_0_90"/>
          <p:cNvSpPr txBox="1">
            <a:spLocks noGrp="1"/>
          </p:cNvSpPr>
          <p:nvPr>
            <p:ph type="ctrTitle"/>
          </p:nvPr>
        </p:nvSpPr>
        <p:spPr>
          <a:xfrm>
            <a:off x="685800" y="2592425"/>
            <a:ext cx="7772400"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US" sz="5200" b="1">
                <a:latin typeface="Georgia"/>
                <a:ea typeface="Georgia"/>
                <a:cs typeface="Georgia"/>
                <a:sym typeface="Georgia"/>
              </a:rPr>
              <a:t>Your Lease</a:t>
            </a:r>
            <a:endParaRPr sz="5200" b="1">
              <a:latin typeface="Georgia"/>
              <a:ea typeface="Georgia"/>
              <a:cs typeface="Georgia"/>
              <a:sym typeface="Georgia"/>
            </a:endParaRPr>
          </a:p>
        </p:txBody>
      </p:sp>
      <p:sp>
        <p:nvSpPr>
          <p:cNvPr id="96" name="Google Shape;96;g37ff155a730_0_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7ff155a730_0_0"/>
          <p:cNvSpPr txBox="1">
            <a:spLocks noGrp="1"/>
          </p:cNvSpPr>
          <p:nvPr>
            <p:ph type="ctrTitle"/>
          </p:nvPr>
        </p:nvSpPr>
        <p:spPr>
          <a:xfrm>
            <a:off x="129950" y="129950"/>
            <a:ext cx="1633800" cy="5538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940" b="1">
                <a:latin typeface="Georgia"/>
                <a:ea typeface="Georgia"/>
                <a:cs typeface="Georgia"/>
                <a:sym typeface="Georgia"/>
              </a:rPr>
              <a:t>Your Lease</a:t>
            </a:r>
            <a:endParaRPr sz="1940" b="1">
              <a:latin typeface="Georgia"/>
              <a:ea typeface="Georgia"/>
              <a:cs typeface="Georgia"/>
              <a:sym typeface="Georgia"/>
            </a:endParaRPr>
          </a:p>
        </p:txBody>
      </p:sp>
      <p:sp>
        <p:nvSpPr>
          <p:cNvPr id="103" name="Google Shape;103;g37ff155a730_0_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104" name="Google Shape;104;g37ff155a730_0_0"/>
          <p:cNvSpPr txBox="1"/>
          <p:nvPr/>
        </p:nvSpPr>
        <p:spPr>
          <a:xfrm>
            <a:off x="2283575" y="438225"/>
            <a:ext cx="44613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Georgia"/>
                <a:ea typeface="Georgia"/>
                <a:cs typeface="Georgia"/>
                <a:sym typeface="Georgia"/>
              </a:rPr>
              <a:t>What is in my lease?</a:t>
            </a:r>
            <a:endParaRPr sz="3200" b="1" i="0" u="none" strike="noStrike" cap="none">
              <a:solidFill>
                <a:schemeClr val="dk1"/>
              </a:solidFill>
              <a:latin typeface="Georgia"/>
              <a:ea typeface="Georgia"/>
              <a:cs typeface="Georgia"/>
              <a:sym typeface="Georgia"/>
            </a:endParaRPr>
          </a:p>
        </p:txBody>
      </p:sp>
      <p:sp>
        <p:nvSpPr>
          <p:cNvPr id="105" name="Google Shape;105;g37ff155a730_0_0"/>
          <p:cNvSpPr txBox="1"/>
          <p:nvPr/>
        </p:nvSpPr>
        <p:spPr>
          <a:xfrm>
            <a:off x="243000" y="1210825"/>
            <a:ext cx="8901000" cy="53664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you live in public housing, your lease must be in writing, and it must be signed by both you and the housing authority.  </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Spells out your rights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Spells out your responsibilities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Spells out when you can get a grievance hearing</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rgbClr val="38761D"/>
              </a:buClr>
              <a:buSzPts val="2100"/>
              <a:buFont typeface="Georgia"/>
              <a:buChar char="●"/>
            </a:pPr>
            <a:r>
              <a:rPr lang="en-US" sz="2100" b="1" i="0" u="none" strike="noStrike" cap="none">
                <a:solidFill>
                  <a:srgbClr val="38761D"/>
                </a:solidFill>
                <a:latin typeface="Georgia"/>
                <a:ea typeface="Georgia"/>
                <a:cs typeface="Georgia"/>
                <a:sym typeface="Georgia"/>
              </a:rPr>
              <a:t>State public housing: </a:t>
            </a:r>
            <a:r>
              <a:rPr lang="en-US" sz="2100" b="0" i="0" u="none" strike="noStrike" cap="none">
                <a:solidFill>
                  <a:srgbClr val="38761D"/>
                </a:solidFill>
                <a:latin typeface="Georgia"/>
                <a:ea typeface="Georgia"/>
                <a:cs typeface="Georgia"/>
                <a:sym typeface="Georgia"/>
              </a:rPr>
              <a:t>Housing authorities use the state’s Form Lease, unless they get permission from the state to change it. </a:t>
            </a:r>
            <a:endParaRPr sz="2100" b="0" i="0" u="none" strike="noStrike" cap="none">
              <a:solidFill>
                <a:srgbClr val="38761D"/>
              </a:solidFill>
              <a:latin typeface="Georgia"/>
              <a:ea typeface="Georgia"/>
              <a:cs typeface="Georgia"/>
              <a:sym typeface="Georgia"/>
            </a:endParaRPr>
          </a:p>
          <a:p>
            <a:pPr marL="457200" marR="0" lvl="0" indent="-361950" algn="l" rtl="0">
              <a:lnSpc>
                <a:spcPct val="115000"/>
              </a:lnSpc>
              <a:spcBef>
                <a:spcPts val="1000"/>
              </a:spcBef>
              <a:spcAft>
                <a:spcPts val="0"/>
              </a:spcAft>
              <a:buClr>
                <a:srgbClr val="990000"/>
              </a:buClr>
              <a:buSzPts val="2100"/>
              <a:buFont typeface="Georgia"/>
              <a:buChar char="●"/>
            </a:pPr>
            <a:r>
              <a:rPr lang="en-US" sz="2100" b="1" i="0" u="none" strike="noStrike" cap="none">
                <a:solidFill>
                  <a:srgbClr val="990000"/>
                </a:solidFill>
                <a:latin typeface="Georgia"/>
                <a:ea typeface="Georgia"/>
                <a:cs typeface="Georgia"/>
                <a:sym typeface="Georgia"/>
              </a:rPr>
              <a:t>Federal public housing:</a:t>
            </a:r>
            <a:r>
              <a:rPr lang="en-US" sz="2100" b="0" i="0" u="none" strike="noStrike" cap="none">
                <a:solidFill>
                  <a:srgbClr val="990000"/>
                </a:solidFill>
                <a:latin typeface="Georgia"/>
                <a:ea typeface="Georgia"/>
                <a:cs typeface="Georgia"/>
                <a:sym typeface="Georgia"/>
              </a:rPr>
              <a:t> The federal housing agency, the U.S. Department of Housing and Urban Development (HUD), has a sample public housing lease.</a:t>
            </a:r>
            <a:endParaRPr sz="2100" b="0" i="0" u="none" strike="noStrike" cap="none">
              <a:solidFill>
                <a:srgbClr val="990000"/>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Your housing authority should always give you a free copy of your lease.</a:t>
            </a:r>
            <a:endParaRPr sz="2100" b="0" i="0" u="none" strike="noStrike" cap="none">
              <a:solidFill>
                <a:schemeClr val="dk1"/>
              </a:solidFill>
              <a:latin typeface="Georgia"/>
              <a:ea typeface="Georgia"/>
              <a:cs typeface="Georgia"/>
              <a:sym typeface="Georgi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37ff155a730_0_97"/>
          <p:cNvSpPr txBox="1">
            <a:spLocks noGrp="1"/>
          </p:cNvSpPr>
          <p:nvPr>
            <p:ph type="ctrTitle"/>
          </p:nvPr>
        </p:nvSpPr>
        <p:spPr>
          <a:xfrm>
            <a:off x="685800" y="2592425"/>
            <a:ext cx="7772400"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800"/>
              <a:buNone/>
            </a:pPr>
            <a:r>
              <a:rPr lang="en-US" sz="5200" b="1">
                <a:latin typeface="Georgia"/>
                <a:ea typeface="Georgia"/>
                <a:cs typeface="Georgia"/>
                <a:sym typeface="Georgia"/>
              </a:rPr>
              <a:t>Habitable Apartment</a:t>
            </a:r>
            <a:endParaRPr sz="5200" b="1">
              <a:latin typeface="Georgia"/>
              <a:ea typeface="Georgia"/>
              <a:cs typeface="Georgia"/>
              <a:sym typeface="Georgia"/>
            </a:endParaRPr>
          </a:p>
        </p:txBody>
      </p:sp>
      <p:sp>
        <p:nvSpPr>
          <p:cNvPr id="112" name="Google Shape;112;g37ff155a730_0_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37ff155a730_0_9"/>
          <p:cNvSpPr txBox="1">
            <a:spLocks noGrp="1"/>
          </p:cNvSpPr>
          <p:nvPr>
            <p:ph type="ctrTitle"/>
          </p:nvPr>
        </p:nvSpPr>
        <p:spPr>
          <a:xfrm>
            <a:off x="121500" y="86650"/>
            <a:ext cx="2788800" cy="5079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Habitable Apartment</a:t>
            </a:r>
            <a:endParaRPr sz="1840" b="1">
              <a:latin typeface="Georgia"/>
              <a:ea typeface="Georgia"/>
              <a:cs typeface="Georgia"/>
              <a:sym typeface="Georgia"/>
            </a:endParaRPr>
          </a:p>
        </p:txBody>
      </p:sp>
      <p:sp>
        <p:nvSpPr>
          <p:cNvPr id="119" name="Google Shape;119;g37ff155a730_0_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
        <p:nvSpPr>
          <p:cNvPr id="120" name="Google Shape;120;g37ff155a730_0_9"/>
          <p:cNvSpPr txBox="1"/>
          <p:nvPr/>
        </p:nvSpPr>
        <p:spPr>
          <a:xfrm>
            <a:off x="800100" y="654775"/>
            <a:ext cx="7814400" cy="1108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What are my rights to a </a:t>
            </a:r>
            <a:br>
              <a:rPr lang="en-US" sz="3000" b="1" i="0" u="none" strike="noStrike" cap="none">
                <a:solidFill>
                  <a:schemeClr val="dk1"/>
                </a:solidFill>
                <a:latin typeface="Georgia"/>
                <a:ea typeface="Georgia"/>
                <a:cs typeface="Georgia"/>
                <a:sym typeface="Georgia"/>
              </a:rPr>
            </a:br>
            <a:r>
              <a:rPr lang="en-US" sz="3000" b="1" i="0" u="none" strike="noStrike" cap="none">
                <a:solidFill>
                  <a:schemeClr val="dk1"/>
                </a:solidFill>
                <a:latin typeface="Georgia"/>
                <a:ea typeface="Georgia"/>
                <a:cs typeface="Georgia"/>
                <a:sym typeface="Georgia"/>
              </a:rPr>
              <a:t>habitable place to live?</a:t>
            </a:r>
            <a:endParaRPr sz="3000" b="1" i="0" u="none" strike="noStrike" cap="none">
              <a:solidFill>
                <a:schemeClr val="dk1"/>
              </a:solidFill>
              <a:latin typeface="Georgia"/>
              <a:ea typeface="Georgia"/>
              <a:cs typeface="Georgia"/>
              <a:sym typeface="Georgia"/>
            </a:endParaRPr>
          </a:p>
        </p:txBody>
      </p:sp>
      <p:sp>
        <p:nvSpPr>
          <p:cNvPr id="121" name="Google Shape;121;g37ff155a730_0_9"/>
          <p:cNvSpPr txBox="1"/>
          <p:nvPr/>
        </p:nvSpPr>
        <p:spPr>
          <a:xfrm>
            <a:off x="121500" y="158330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22" name="Google Shape;122;g37ff155a730_0_9"/>
          <p:cNvSpPr txBox="1"/>
          <p:nvPr/>
        </p:nvSpPr>
        <p:spPr>
          <a:xfrm>
            <a:off x="454500" y="1989838"/>
            <a:ext cx="8235000" cy="39948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Entitled to a safe and habitable apartment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See the Housing Code Checklist at </a:t>
            </a:r>
            <a:r>
              <a:rPr lang="en-US" sz="2100" b="0" i="0" u="sng" strike="noStrike" cap="none">
                <a:solidFill>
                  <a:schemeClr val="hlink"/>
                </a:solidFill>
                <a:latin typeface="Georgia"/>
                <a:ea typeface="Georgia"/>
                <a:cs typeface="Georgia"/>
                <a:sym typeface="Georgia"/>
                <a:hlinkClick r:id="rId3"/>
              </a:rPr>
              <a:t>MassLegalHelp.org/housing-apartments-shelter/repairs-bad-conditions/how-use-housing-code-checklist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violation, report the problem to the PHA in writing</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the PHA does not take action, you can ask for a full inspection by the local housing code inspection office (Board of Health)</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Board of Health should not notify the PHA about this prior to inspection but will notify them after about the results</a:t>
            </a:r>
            <a:endParaRPr sz="2100" b="0" i="0" u="none" strike="noStrike" cap="none">
              <a:solidFill>
                <a:schemeClr val="dk1"/>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37ff155a730_0_103"/>
          <p:cNvSpPr txBox="1">
            <a:spLocks noGrp="1"/>
          </p:cNvSpPr>
          <p:nvPr>
            <p:ph type="ctrTitle"/>
          </p:nvPr>
        </p:nvSpPr>
        <p:spPr>
          <a:xfrm>
            <a:off x="685800" y="2592425"/>
            <a:ext cx="7772400" cy="1470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8461"/>
              <a:buNone/>
            </a:pPr>
            <a:r>
              <a:rPr lang="en-US" sz="5200" b="1">
                <a:latin typeface="Georgia"/>
                <a:ea typeface="Georgia"/>
                <a:cs typeface="Georgia"/>
                <a:sym typeface="Georgia"/>
              </a:rPr>
              <a:t>Reasonable Accommodation</a:t>
            </a:r>
            <a:endParaRPr sz="5200" b="1">
              <a:latin typeface="Georgia"/>
              <a:ea typeface="Georgia"/>
              <a:cs typeface="Georgia"/>
              <a:sym typeface="Georgia"/>
            </a:endParaRPr>
          </a:p>
        </p:txBody>
      </p:sp>
      <p:sp>
        <p:nvSpPr>
          <p:cNvPr id="129" name="Google Shape;129;g37ff155a730_0_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37ff155a730_0_20"/>
          <p:cNvSpPr txBox="1">
            <a:spLocks noGrp="1"/>
          </p:cNvSpPr>
          <p:nvPr>
            <p:ph type="ctrTitle"/>
          </p:nvPr>
        </p:nvSpPr>
        <p:spPr>
          <a:xfrm>
            <a:off x="121500" y="86625"/>
            <a:ext cx="37419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Reasonable Accommodation</a:t>
            </a:r>
            <a:endParaRPr sz="1840" b="1">
              <a:latin typeface="Georgia"/>
              <a:ea typeface="Georgia"/>
              <a:cs typeface="Georgia"/>
              <a:sym typeface="Georgia"/>
            </a:endParaRPr>
          </a:p>
        </p:txBody>
      </p:sp>
      <p:sp>
        <p:nvSpPr>
          <p:cNvPr id="136" name="Google Shape;136;g37ff155a730_0_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
        <p:nvSpPr>
          <p:cNvPr id="137" name="Google Shape;137;g37ff155a730_0_20"/>
          <p:cNvSpPr txBox="1"/>
          <p:nvPr/>
        </p:nvSpPr>
        <p:spPr>
          <a:xfrm>
            <a:off x="800100" y="417650"/>
            <a:ext cx="78144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endParaRPr sz="3000" b="1" i="0" u="none" strike="noStrike" cap="none">
              <a:solidFill>
                <a:schemeClr val="dk1"/>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What is a reasonable accommodation?</a:t>
            </a:r>
            <a:endParaRPr sz="3000" b="1" i="0" u="none" strike="noStrike" cap="none">
              <a:solidFill>
                <a:schemeClr val="dk1"/>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3000"/>
              <a:buFont typeface="Arial"/>
              <a:buNone/>
            </a:pPr>
            <a:endParaRPr sz="3000" b="1" i="0" u="none" strike="noStrike" cap="none">
              <a:solidFill>
                <a:schemeClr val="dk1"/>
              </a:solidFill>
              <a:latin typeface="Georgia"/>
              <a:ea typeface="Georgia"/>
              <a:cs typeface="Georgia"/>
              <a:sym typeface="Georgia"/>
            </a:endParaRPr>
          </a:p>
        </p:txBody>
      </p:sp>
      <p:sp>
        <p:nvSpPr>
          <p:cNvPr id="138" name="Google Shape;138;g37ff155a730_0_20"/>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39" name="Google Shape;139;g37ff155a730_0_20"/>
          <p:cNvSpPr txBox="1"/>
          <p:nvPr/>
        </p:nvSpPr>
        <p:spPr>
          <a:xfrm>
            <a:off x="652200" y="1901925"/>
            <a:ext cx="7385400" cy="44052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 change necessary for a person with a disability to have equal opportunity to use and enjoy their dwelling</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8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Individualized adjustment to individual problems on a case-by-case basis</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8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Need a connection between the requested accommodation and a person’s disability</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8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For example: Relaxing a policy against pets in cases where the tenants are emotionally dependent on them</a:t>
            </a:r>
            <a:endParaRPr sz="2100" b="0" i="0" u="none" strike="noStrike" cap="none">
              <a:solidFill>
                <a:schemeClr val="dk1"/>
              </a:solidFill>
              <a:latin typeface="Georgia"/>
              <a:ea typeface="Georgia"/>
              <a:cs typeface="Georgia"/>
              <a:sym typeface="Georgia"/>
            </a:endParaRPr>
          </a:p>
          <a:p>
            <a:pPr marL="0" marR="0" lvl="0" indent="0" algn="l" rtl="0">
              <a:lnSpc>
                <a:spcPct val="115000"/>
              </a:lnSpc>
              <a:spcBef>
                <a:spcPts val="1800"/>
              </a:spcBef>
              <a:spcAft>
                <a:spcPts val="100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37ff155a730_0_29"/>
          <p:cNvSpPr txBox="1">
            <a:spLocks noGrp="1"/>
          </p:cNvSpPr>
          <p:nvPr>
            <p:ph type="ctrTitle"/>
          </p:nvPr>
        </p:nvSpPr>
        <p:spPr>
          <a:xfrm>
            <a:off x="121500" y="94800"/>
            <a:ext cx="3713100" cy="539400"/>
          </a:xfrm>
          <a:prstGeom prst="rect">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Reasonable Accommodation</a:t>
            </a:r>
            <a:endParaRPr sz="1840" b="1">
              <a:latin typeface="Georgia"/>
              <a:ea typeface="Georgia"/>
              <a:cs typeface="Georgia"/>
              <a:sym typeface="Georgia"/>
            </a:endParaRPr>
          </a:p>
        </p:txBody>
      </p:sp>
      <p:sp>
        <p:nvSpPr>
          <p:cNvPr id="146" name="Google Shape;146;g37ff155a730_0_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sp>
        <p:nvSpPr>
          <p:cNvPr id="147" name="Google Shape;147;g37ff155a730_0_29"/>
          <p:cNvSpPr txBox="1"/>
          <p:nvPr/>
        </p:nvSpPr>
        <p:spPr>
          <a:xfrm>
            <a:off x="800100" y="634200"/>
            <a:ext cx="78144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When is someone entitled to a reasonable accommodation?</a:t>
            </a:r>
            <a:endParaRPr sz="3000" b="1" i="0" u="none" strike="noStrike" cap="none">
              <a:solidFill>
                <a:schemeClr val="dk1"/>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3000"/>
              <a:buFont typeface="Arial"/>
              <a:buNone/>
            </a:pPr>
            <a:endParaRPr sz="3000" b="1" i="0" u="none" strike="noStrike" cap="none">
              <a:solidFill>
                <a:schemeClr val="dk1"/>
              </a:solidFill>
              <a:latin typeface="Georgia"/>
              <a:ea typeface="Georgia"/>
              <a:cs typeface="Georgia"/>
              <a:sym typeface="Georgia"/>
            </a:endParaRPr>
          </a:p>
        </p:txBody>
      </p:sp>
      <p:sp>
        <p:nvSpPr>
          <p:cNvPr id="148" name="Google Shape;148;g37ff155a730_0_29"/>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49" name="Google Shape;149;g37ff155a730_0_29"/>
          <p:cNvSpPr txBox="1"/>
          <p:nvPr/>
        </p:nvSpPr>
        <p:spPr>
          <a:xfrm>
            <a:off x="326100" y="1729125"/>
            <a:ext cx="8491800" cy="48279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Disabled tenants are only entitled to a reasonable accommodations when the housing authority does not suffer:</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Undue financial hardship</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Undue administrative burden</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Fundamental </a:t>
            </a:r>
            <a:r>
              <a:rPr lang="en-US" sz="2100" b="0" i="0" u="none" strike="noStrike" cap="none">
                <a:solidFill>
                  <a:schemeClr val="dk1"/>
                </a:solidFill>
                <a:latin typeface="Georgia"/>
                <a:ea typeface="Georgia"/>
                <a:cs typeface="Georgia"/>
                <a:sym typeface="Georgi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alteration</a:t>
            </a:r>
            <a:r>
              <a:rPr lang="en-US" sz="2100" b="0" i="0" u="none" strike="noStrike" cap="none">
                <a:solidFill>
                  <a:schemeClr val="dk1"/>
                </a:solidFill>
                <a:latin typeface="Georgia"/>
                <a:ea typeface="Georgia"/>
                <a:cs typeface="Georgia"/>
                <a:sym typeface="Georgia"/>
              </a:rPr>
              <a:t> in the nature of its programs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Significant risk of substantial interference with safety of others</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8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With an reasonable accommodation, tenant will be able to comply with their tenant responsibilities for example:</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Timely rent payments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Respect for the rights of others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Care for the premises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Avoiding criminal activity</a:t>
            </a:r>
            <a:endParaRPr sz="2100" b="0" i="0" u="none" strike="noStrike" cap="none">
              <a:solidFill>
                <a:schemeClr val="dk1"/>
              </a:solidFill>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37ff155a730_0_38"/>
          <p:cNvSpPr txBox="1">
            <a:spLocks noGrp="1"/>
          </p:cNvSpPr>
          <p:nvPr>
            <p:ph type="ctrTitle"/>
          </p:nvPr>
        </p:nvSpPr>
        <p:spPr>
          <a:xfrm>
            <a:off x="121500" y="115500"/>
            <a:ext cx="3669600" cy="539400"/>
          </a:xfrm>
          <a:prstGeom prst="rect">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Reasonable Accommodation</a:t>
            </a:r>
            <a:endParaRPr sz="1840" b="1">
              <a:latin typeface="Georgia"/>
              <a:ea typeface="Georgia"/>
              <a:cs typeface="Georgia"/>
              <a:sym typeface="Georgia"/>
            </a:endParaRPr>
          </a:p>
        </p:txBody>
      </p:sp>
      <p:sp>
        <p:nvSpPr>
          <p:cNvPr id="156" name="Google Shape;156;g37ff155a730_0_3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sp>
        <p:nvSpPr>
          <p:cNvPr id="157" name="Google Shape;157;g37ff155a730_0_38"/>
          <p:cNvSpPr txBox="1"/>
          <p:nvPr/>
        </p:nvSpPr>
        <p:spPr>
          <a:xfrm>
            <a:off x="800100" y="940225"/>
            <a:ext cx="78144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Who is a person with a disability?</a:t>
            </a:r>
            <a:endParaRPr sz="3000" b="1" i="0" u="none" strike="noStrike" cap="none">
              <a:solidFill>
                <a:schemeClr val="dk1"/>
              </a:solidFill>
              <a:latin typeface="Georgia"/>
              <a:ea typeface="Georgia"/>
              <a:cs typeface="Georgia"/>
              <a:sym typeface="Georgia"/>
            </a:endParaRPr>
          </a:p>
        </p:txBody>
      </p:sp>
      <p:sp>
        <p:nvSpPr>
          <p:cNvPr id="158" name="Google Shape;158;g37ff155a730_0_38"/>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59" name="Google Shape;159;g37ff155a730_0_38"/>
          <p:cNvSpPr txBox="1"/>
          <p:nvPr/>
        </p:nvSpPr>
        <p:spPr>
          <a:xfrm>
            <a:off x="1442400" y="1987550"/>
            <a:ext cx="6259200" cy="2379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r>
              <a:rPr lang="en-US" sz="2100" b="0" i="0" u="none" strike="noStrike" cap="none">
                <a:solidFill>
                  <a:schemeClr val="dk1"/>
                </a:solidFill>
                <a:latin typeface="Georgia"/>
                <a:ea typeface="Georgia"/>
                <a:cs typeface="Georgia"/>
                <a:sym typeface="Georgia"/>
              </a:rPr>
              <a:t>Physical or mental impairment that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substantially limits a major life activity such as: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Working</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Learning</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Caring for one’s self</a:t>
            </a:r>
            <a:endParaRPr sz="2100" b="0" i="0" u="none" strike="noStrike" cap="none">
              <a:solidFill>
                <a:schemeClr val="dk1"/>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7ff155a730_0_109"/>
          <p:cNvSpPr txBox="1">
            <a:spLocks noGrp="1"/>
          </p:cNvSpPr>
          <p:nvPr>
            <p:ph type="ctrTitle"/>
          </p:nvPr>
        </p:nvSpPr>
        <p:spPr>
          <a:xfrm>
            <a:off x="685800" y="2534700"/>
            <a:ext cx="7772400"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ct val="38461"/>
              <a:buNone/>
            </a:pPr>
            <a:r>
              <a:rPr lang="en-US" sz="5200" b="1">
                <a:latin typeface="Georgia"/>
                <a:ea typeface="Georgia"/>
                <a:cs typeface="Georgia"/>
                <a:sym typeface="Georgia"/>
              </a:rPr>
              <a:t>Rents and Evictions</a:t>
            </a:r>
            <a:endParaRPr sz="5200" b="1">
              <a:latin typeface="Georgia"/>
              <a:ea typeface="Georgia"/>
              <a:cs typeface="Georgia"/>
              <a:sym typeface="Georgia"/>
            </a:endParaRPr>
          </a:p>
          <a:p>
            <a:pPr marL="0" lvl="0" indent="0" algn="ctr" rtl="0">
              <a:lnSpc>
                <a:spcPct val="100000"/>
              </a:lnSpc>
              <a:spcBef>
                <a:spcPts val="0"/>
              </a:spcBef>
              <a:spcAft>
                <a:spcPts val="0"/>
              </a:spcAft>
              <a:buSzPct val="38461"/>
              <a:buNone/>
            </a:pPr>
            <a:endParaRPr sz="5200" b="1">
              <a:latin typeface="Georgia"/>
              <a:ea typeface="Georgia"/>
              <a:cs typeface="Georgia"/>
              <a:sym typeface="Georgia"/>
            </a:endParaRPr>
          </a:p>
        </p:txBody>
      </p:sp>
      <p:sp>
        <p:nvSpPr>
          <p:cNvPr id="166" name="Google Shape;166;g37ff155a730_0_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7ff155a730_0_47"/>
          <p:cNvSpPr txBox="1">
            <a:spLocks noGrp="1"/>
          </p:cNvSpPr>
          <p:nvPr>
            <p:ph type="ctrTitle"/>
          </p:nvPr>
        </p:nvSpPr>
        <p:spPr>
          <a:xfrm>
            <a:off x="115525" y="0"/>
            <a:ext cx="2673300" cy="539400"/>
          </a:xfrm>
          <a:prstGeom prst="rect">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Rents and Evictions</a:t>
            </a:r>
            <a:endParaRPr sz="1840" b="1">
              <a:latin typeface="Georgia"/>
              <a:ea typeface="Georgia"/>
              <a:cs typeface="Georgia"/>
              <a:sym typeface="Georgia"/>
            </a:endParaRPr>
          </a:p>
        </p:txBody>
      </p:sp>
      <p:sp>
        <p:nvSpPr>
          <p:cNvPr id="173" name="Google Shape;173;g37ff155a730_0_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11</a:t>
            </a:fld>
            <a:endParaRPr/>
          </a:p>
        </p:txBody>
      </p:sp>
      <p:sp>
        <p:nvSpPr>
          <p:cNvPr id="174" name="Google Shape;174;g37ff155a730_0_47"/>
          <p:cNvSpPr txBox="1"/>
          <p:nvPr/>
        </p:nvSpPr>
        <p:spPr>
          <a:xfrm>
            <a:off x="800100" y="940225"/>
            <a:ext cx="78144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Can I prevent a non-payment eviction?</a:t>
            </a:r>
            <a:endParaRPr sz="3000" b="1" i="0" u="none" strike="noStrike" cap="none">
              <a:solidFill>
                <a:schemeClr val="dk1"/>
              </a:solidFill>
              <a:latin typeface="Georgia"/>
              <a:ea typeface="Georgia"/>
              <a:cs typeface="Georgia"/>
              <a:sym typeface="Georgia"/>
            </a:endParaRPr>
          </a:p>
        </p:txBody>
      </p:sp>
      <p:sp>
        <p:nvSpPr>
          <p:cNvPr id="175" name="Google Shape;175;g37ff155a730_0_47"/>
          <p:cNvSpPr txBox="1"/>
          <p:nvPr/>
        </p:nvSpPr>
        <p:spPr>
          <a:xfrm>
            <a:off x="121500" y="181430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76" name="Google Shape;176;g37ff155a730_0_47"/>
          <p:cNvSpPr txBox="1"/>
          <p:nvPr/>
        </p:nvSpPr>
        <p:spPr>
          <a:xfrm>
            <a:off x="491550" y="1974138"/>
            <a:ext cx="8431500" cy="43665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Yes.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you “cure” balance in the time allowed by law.</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you can get rental assistance to help you pay what is owed</a:t>
            </a:r>
            <a:br>
              <a:rPr lang="en-US" sz="2100" b="0" i="0" u="none" strike="noStrike" cap="none">
                <a:solidFill>
                  <a:schemeClr val="dk1"/>
                </a:solidFill>
                <a:latin typeface="Georgia"/>
                <a:ea typeface="Georgia"/>
                <a:cs typeface="Georgia"/>
                <a:sym typeface="Georgia"/>
              </a:rPr>
            </a:br>
            <a:endParaRPr sz="2100" b="0" i="0" u="none" strike="noStrike" cap="none">
              <a:solidFill>
                <a:schemeClr val="dk1"/>
              </a:solidFill>
              <a:latin typeface="Georgia"/>
              <a:ea typeface="Georgia"/>
              <a:cs typeface="Georgia"/>
              <a:sym typeface="Georgia"/>
            </a:endParaRPr>
          </a:p>
          <a:p>
            <a:pPr marL="457200" lvl="0" indent="-361950" algn="l" rtl="0">
              <a:lnSpc>
                <a:spcPct val="115000"/>
              </a:lnSpc>
              <a:spcBef>
                <a:spcPts val="0"/>
              </a:spcBef>
              <a:spcAft>
                <a:spcPts val="0"/>
              </a:spcAft>
              <a:buClr>
                <a:schemeClr val="dk1"/>
              </a:buClr>
              <a:buSzPts val="2100"/>
              <a:buFont typeface="Georgia"/>
              <a:buChar char="●"/>
            </a:pPr>
            <a:r>
              <a:rPr lang="en-US" sz="2100">
                <a:solidFill>
                  <a:schemeClr val="dk1"/>
                </a:solidFill>
                <a:latin typeface="Georgia"/>
                <a:ea typeface="Georgia"/>
                <a:cs typeface="Georgia"/>
                <a:sym typeface="Georgia"/>
              </a:rPr>
              <a:t>One form of rental assistance is RAFT </a:t>
            </a:r>
            <a:endParaRPr sz="2100">
              <a:solidFill>
                <a:schemeClr val="dk1"/>
              </a:solidFill>
              <a:latin typeface="Georgia"/>
              <a:ea typeface="Georgia"/>
              <a:cs typeface="Georgia"/>
              <a:sym typeface="Georgia"/>
            </a:endParaRPr>
          </a:p>
          <a:p>
            <a:pPr marL="914400" lvl="1" indent="-361950" algn="l" rtl="0">
              <a:lnSpc>
                <a:spcPct val="115000"/>
              </a:lnSpc>
              <a:spcBef>
                <a:spcPts val="1000"/>
              </a:spcBef>
              <a:spcAft>
                <a:spcPts val="0"/>
              </a:spcAft>
              <a:buClr>
                <a:schemeClr val="dk1"/>
              </a:buClr>
              <a:buSzPts val="2100"/>
              <a:buFont typeface="Georgia"/>
              <a:buChar char="○"/>
            </a:pPr>
            <a:r>
              <a:rPr lang="en-US" sz="2100">
                <a:solidFill>
                  <a:schemeClr val="dk1"/>
                </a:solidFill>
                <a:latin typeface="Georgia"/>
                <a:ea typeface="Georgia"/>
                <a:cs typeface="Georgia"/>
                <a:sym typeface="Georgia"/>
              </a:rPr>
              <a:t>Limitations: Tenants in subsidized housing cannot receive more than 6 months of rent arrears in a 12 month period </a:t>
            </a:r>
            <a:endParaRPr sz="2100">
              <a:solidFill>
                <a:schemeClr val="dk1"/>
              </a:solidFill>
              <a:latin typeface="Georgia"/>
              <a:ea typeface="Georgia"/>
              <a:cs typeface="Georgia"/>
              <a:sym typeface="Georgia"/>
            </a:endParaRPr>
          </a:p>
          <a:p>
            <a:pPr marL="914400" lvl="1" indent="-361950" algn="l" rtl="0">
              <a:lnSpc>
                <a:spcPct val="115000"/>
              </a:lnSpc>
              <a:spcBef>
                <a:spcPts val="1000"/>
              </a:spcBef>
              <a:spcAft>
                <a:spcPts val="1000"/>
              </a:spcAft>
              <a:buClr>
                <a:schemeClr val="dk1"/>
              </a:buClr>
              <a:buSzPts val="2100"/>
              <a:buFont typeface="Georgia"/>
              <a:buChar char="○"/>
            </a:pPr>
            <a:r>
              <a:rPr lang="en-US" sz="2100">
                <a:solidFill>
                  <a:schemeClr val="dk1"/>
                </a:solidFill>
                <a:latin typeface="Georgia"/>
                <a:ea typeface="Georgia"/>
                <a:cs typeface="Georgia"/>
                <a:sym typeface="Georgia"/>
              </a:rPr>
              <a:t>RAFT can only cover months where there is a housing crisis and verifiable “good cause” for example financial hardship or temporary unexpected increase in expenses </a:t>
            </a:r>
            <a:endParaRPr sz="2100">
              <a:solidFill>
                <a:schemeClr val="dk1"/>
              </a:solidFill>
              <a:highlight>
                <a:srgbClr val="FFFF00"/>
              </a:highlight>
              <a:latin typeface="Georgia"/>
              <a:ea typeface="Georgia"/>
              <a:cs typeface="Georgia"/>
              <a:sym typeface="Georgi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37ff155a730_0_56"/>
          <p:cNvSpPr txBox="1">
            <a:spLocks noGrp="1"/>
          </p:cNvSpPr>
          <p:nvPr>
            <p:ph type="ctrTitle"/>
          </p:nvPr>
        </p:nvSpPr>
        <p:spPr>
          <a:xfrm>
            <a:off x="115525" y="0"/>
            <a:ext cx="3987300" cy="539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Rents and Evictions</a:t>
            </a:r>
            <a:endParaRPr sz="1840" b="1">
              <a:latin typeface="Georgia"/>
              <a:ea typeface="Georgia"/>
              <a:cs typeface="Georgia"/>
              <a:sym typeface="Georgia"/>
            </a:endParaRPr>
          </a:p>
        </p:txBody>
      </p:sp>
      <p:sp>
        <p:nvSpPr>
          <p:cNvPr id="183" name="Google Shape;183;g37ff155a730_0_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sp>
        <p:nvSpPr>
          <p:cNvPr id="184" name="Google Shape;184;g37ff155a730_0_56"/>
          <p:cNvSpPr txBox="1"/>
          <p:nvPr/>
        </p:nvSpPr>
        <p:spPr>
          <a:xfrm>
            <a:off x="800100" y="940225"/>
            <a:ext cx="78144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Can I get Rental Assistance?</a:t>
            </a:r>
            <a:endParaRPr sz="3000" b="1" i="0" u="none" strike="noStrike" cap="none">
              <a:solidFill>
                <a:schemeClr val="dk1"/>
              </a:solidFill>
              <a:latin typeface="Georgia"/>
              <a:ea typeface="Georgia"/>
              <a:cs typeface="Georgia"/>
              <a:sym typeface="Georgia"/>
            </a:endParaRPr>
          </a:p>
        </p:txBody>
      </p:sp>
      <p:sp>
        <p:nvSpPr>
          <p:cNvPr id="185" name="Google Shape;185;g37ff155a730_0_56"/>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86" name="Google Shape;186;g37ff155a730_0_56"/>
          <p:cNvSpPr txBox="1"/>
          <p:nvPr/>
        </p:nvSpPr>
        <p:spPr>
          <a:xfrm>
            <a:off x="674100" y="1974150"/>
            <a:ext cx="7814400" cy="39948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Tenants should apply for rental assistance as soon as they receive a Notice to Quit for non-payment of rent - don’t wait!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In non-payment eviction case, while tenants have a pending rental assistance application: </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The court should “continue” (reschedule) any hearing.</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The tenants should not be evicted. </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For more information about RAFT rental Assistance go to: </a:t>
            </a:r>
            <a:r>
              <a:rPr lang="en-US" sz="2100" b="0" i="0" u="sng" strike="noStrike" cap="none">
                <a:solidFill>
                  <a:schemeClr val="hlink"/>
                </a:solidFill>
                <a:latin typeface="Georgia"/>
                <a:ea typeface="Georgia"/>
                <a:cs typeface="Georgia"/>
                <a:sym typeface="Georgia"/>
                <a:hlinkClick r:id="rId3"/>
              </a:rPr>
              <a:t>www.mass.gov/how-to/how-to-apply-for-emergency-housing-payment-assistance</a:t>
            </a:r>
            <a:endParaRPr sz="2100" b="0" i="0" u="none" strike="noStrike" cap="none">
              <a:solidFill>
                <a:schemeClr val="dk1"/>
              </a:solidFill>
              <a:latin typeface="Georgia"/>
              <a:ea typeface="Georgia"/>
              <a:cs typeface="Georgia"/>
              <a:sym typeface="Georgia"/>
            </a:endParaRPr>
          </a:p>
        </p:txBody>
      </p:sp>
      <p:sp>
        <p:nvSpPr>
          <p:cNvPr id="187" name="Google Shape;187;g37ff155a730_0_56"/>
          <p:cNvSpPr txBox="1">
            <a:spLocks noGrp="1"/>
          </p:cNvSpPr>
          <p:nvPr>
            <p:ph type="ctrTitle"/>
          </p:nvPr>
        </p:nvSpPr>
        <p:spPr>
          <a:xfrm>
            <a:off x="115525" y="0"/>
            <a:ext cx="2673300" cy="539400"/>
          </a:xfrm>
          <a:prstGeom prst="rect">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Rents and Evictions</a:t>
            </a:r>
            <a:endParaRPr sz="1840" b="1">
              <a:latin typeface="Georgia"/>
              <a:ea typeface="Georgia"/>
              <a:cs typeface="Georgia"/>
              <a:sym typeface="Georgi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37ff155a730_0_72"/>
          <p:cNvSpPr txBox="1">
            <a:spLocks noGrp="1"/>
          </p:cNvSpPr>
          <p:nvPr>
            <p:ph type="ctrTitle"/>
          </p:nvPr>
        </p:nvSpPr>
        <p:spPr>
          <a:xfrm>
            <a:off x="115525" y="0"/>
            <a:ext cx="3987300" cy="539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Rents and Evictions</a:t>
            </a:r>
            <a:endParaRPr sz="1840" b="1">
              <a:latin typeface="Georgia"/>
              <a:ea typeface="Georgia"/>
              <a:cs typeface="Georgia"/>
              <a:sym typeface="Georgia"/>
            </a:endParaRPr>
          </a:p>
        </p:txBody>
      </p:sp>
      <p:sp>
        <p:nvSpPr>
          <p:cNvPr id="194" name="Google Shape;194;g37ff155a730_0_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sp>
        <p:nvSpPr>
          <p:cNvPr id="195" name="Google Shape;195;g37ff155a730_0_72"/>
          <p:cNvSpPr txBox="1"/>
          <p:nvPr/>
        </p:nvSpPr>
        <p:spPr>
          <a:xfrm>
            <a:off x="800100" y="940225"/>
            <a:ext cx="78144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Do I have a right to cure?</a:t>
            </a:r>
            <a:endParaRPr sz="3000" b="1" i="0" u="none" strike="noStrike" cap="none">
              <a:solidFill>
                <a:schemeClr val="dk1"/>
              </a:solidFill>
              <a:latin typeface="Georgia"/>
              <a:ea typeface="Georgia"/>
              <a:cs typeface="Georgia"/>
              <a:sym typeface="Georgia"/>
            </a:endParaRPr>
          </a:p>
        </p:txBody>
      </p:sp>
      <p:sp>
        <p:nvSpPr>
          <p:cNvPr id="196" name="Google Shape;196;g37ff155a730_0_72"/>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197" name="Google Shape;197;g37ff155a730_0_72"/>
          <p:cNvSpPr txBox="1"/>
          <p:nvPr/>
        </p:nvSpPr>
        <p:spPr>
          <a:xfrm>
            <a:off x="860850" y="2185650"/>
            <a:ext cx="7547400" cy="35718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the tenant cured non-payment </a:t>
            </a:r>
            <a:r>
              <a:rPr lang="en-US" sz="2100" b="0" i="0" u="sng" strike="noStrike" cap="none">
                <a:solidFill>
                  <a:schemeClr val="dk1"/>
                </a:solidFill>
                <a:latin typeface="Georgia"/>
                <a:ea typeface="Georgia"/>
                <a:cs typeface="Georgia"/>
                <a:sym typeface="Georgia"/>
              </a:rPr>
              <a:t>BEFORE the filing</a:t>
            </a:r>
            <a:r>
              <a:rPr lang="en-US" sz="2100" b="0" i="0" u="none" strike="noStrike" cap="none">
                <a:solidFill>
                  <a:schemeClr val="dk1"/>
                </a:solidFill>
                <a:latin typeface="Georgia"/>
                <a:ea typeface="Georgia"/>
                <a:cs typeface="Georgia"/>
                <a:sym typeface="Georgia"/>
              </a:rPr>
              <a:t>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of the eviction case in court, the landlord should not enter the case in court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8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the tenant cured the non-payment </a:t>
            </a:r>
            <a:r>
              <a:rPr lang="en-US" sz="2100" b="0" i="0" u="sng" strike="noStrike" cap="none">
                <a:solidFill>
                  <a:schemeClr val="dk1"/>
                </a:solidFill>
                <a:latin typeface="Georgia"/>
                <a:ea typeface="Georgia"/>
                <a:cs typeface="Georgia"/>
                <a:sym typeface="Georgia"/>
              </a:rPr>
              <a:t>AFTER case entered </a:t>
            </a:r>
            <a:r>
              <a:rPr lang="en-US" sz="2100" b="0" i="0" u="none" strike="noStrike" cap="none">
                <a:solidFill>
                  <a:schemeClr val="dk1"/>
                </a:solidFill>
                <a:latin typeface="Georgia"/>
                <a:ea typeface="Georgia"/>
                <a:cs typeface="Georgia"/>
                <a:sym typeface="Georgia"/>
              </a:rPr>
              <a:t>in court, the case should be dismissed</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800"/>
              </a:spcBef>
              <a:spcAft>
                <a:spcPts val="18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case entered in court, right to cure until the Answer Date; must also pay court filing costs and service fee and any rent that becomes due during the case.</a:t>
            </a:r>
            <a:endParaRPr sz="2100" b="0" i="0" u="none" strike="noStrike" cap="none">
              <a:solidFill>
                <a:schemeClr val="dk1"/>
              </a:solidFill>
              <a:latin typeface="Georgia"/>
              <a:ea typeface="Georgia"/>
              <a:cs typeface="Georgia"/>
              <a:sym typeface="Georgia"/>
            </a:endParaRPr>
          </a:p>
        </p:txBody>
      </p:sp>
      <p:sp>
        <p:nvSpPr>
          <p:cNvPr id="198" name="Google Shape;198;g37ff155a730_0_72"/>
          <p:cNvSpPr txBox="1">
            <a:spLocks noGrp="1"/>
          </p:cNvSpPr>
          <p:nvPr>
            <p:ph type="ctrTitle"/>
          </p:nvPr>
        </p:nvSpPr>
        <p:spPr>
          <a:xfrm>
            <a:off x="115525" y="0"/>
            <a:ext cx="2673300" cy="539400"/>
          </a:xfrm>
          <a:prstGeom prst="rect">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Rents and Evictions</a:t>
            </a:r>
            <a:endParaRPr sz="1840" b="1">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g381d6b4917d_4_0"/>
          <p:cNvSpPr txBox="1">
            <a:spLocks noGrp="1"/>
          </p:cNvSpPr>
          <p:nvPr>
            <p:ph type="ctrTitle"/>
          </p:nvPr>
        </p:nvSpPr>
        <p:spPr>
          <a:xfrm>
            <a:off x="115525" y="0"/>
            <a:ext cx="2673300" cy="539400"/>
          </a:xfrm>
          <a:prstGeom prst="rect">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990"/>
              <a:buNone/>
            </a:pPr>
            <a:r>
              <a:rPr lang="en-US" sz="1840" b="1">
                <a:latin typeface="Georgia"/>
                <a:ea typeface="Georgia"/>
                <a:cs typeface="Georgia"/>
                <a:sym typeface="Georgia"/>
              </a:rPr>
              <a:t>Rents and Evictions</a:t>
            </a:r>
            <a:endParaRPr sz="1840" b="1">
              <a:latin typeface="Georgia"/>
              <a:ea typeface="Georgia"/>
              <a:cs typeface="Georgia"/>
              <a:sym typeface="Georgia"/>
            </a:endParaRPr>
          </a:p>
        </p:txBody>
      </p:sp>
      <p:sp>
        <p:nvSpPr>
          <p:cNvPr id="205" name="Google Shape;205;g381d6b4917d_4_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sp>
        <p:nvSpPr>
          <p:cNvPr id="206" name="Google Shape;206;g381d6b4917d_4_0"/>
          <p:cNvSpPr txBox="1"/>
          <p:nvPr/>
        </p:nvSpPr>
        <p:spPr>
          <a:xfrm>
            <a:off x="800100" y="822500"/>
            <a:ext cx="7814400" cy="1108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a:solidFill>
                  <a:schemeClr val="dk1"/>
                </a:solidFill>
                <a:latin typeface="Georgia"/>
                <a:ea typeface="Georgia"/>
                <a:cs typeface="Georgia"/>
                <a:sym typeface="Georgia"/>
              </a:rPr>
              <a:t>If I cannot afford my rent </a:t>
            </a:r>
            <a:br>
              <a:rPr lang="en-US" sz="3000" b="1">
                <a:solidFill>
                  <a:schemeClr val="dk1"/>
                </a:solidFill>
                <a:latin typeface="Georgia"/>
                <a:ea typeface="Georgia"/>
                <a:cs typeface="Georgia"/>
                <a:sym typeface="Georgia"/>
              </a:rPr>
            </a:br>
            <a:r>
              <a:rPr lang="en-US" sz="3000" b="1">
                <a:solidFill>
                  <a:schemeClr val="dk1"/>
                </a:solidFill>
                <a:latin typeface="Georgia"/>
                <a:ea typeface="Georgia"/>
                <a:cs typeface="Georgia"/>
                <a:sym typeface="Georgia"/>
              </a:rPr>
              <a:t>this month, what can I do?</a:t>
            </a:r>
            <a:endParaRPr sz="3000" b="1" i="0" u="none" strike="noStrike" cap="none">
              <a:solidFill>
                <a:schemeClr val="dk1"/>
              </a:solidFill>
              <a:latin typeface="Georgia"/>
              <a:ea typeface="Georgia"/>
              <a:cs typeface="Georgia"/>
              <a:sym typeface="Georgia"/>
            </a:endParaRPr>
          </a:p>
        </p:txBody>
      </p:sp>
      <p:sp>
        <p:nvSpPr>
          <p:cNvPr id="207" name="Google Shape;207;g381d6b4917d_4_0"/>
          <p:cNvSpPr txBox="1"/>
          <p:nvPr/>
        </p:nvSpPr>
        <p:spPr>
          <a:xfrm>
            <a:off x="121500" y="181430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08" name="Google Shape;208;g381d6b4917d_4_0"/>
          <p:cNvSpPr txBox="1"/>
          <p:nvPr/>
        </p:nvSpPr>
        <p:spPr>
          <a:xfrm>
            <a:off x="329250" y="1930700"/>
            <a:ext cx="8756100" cy="4933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US" sz="2100">
                <a:solidFill>
                  <a:schemeClr val="dk1"/>
                </a:solidFill>
                <a:latin typeface="Georgia"/>
                <a:ea typeface="Georgia"/>
                <a:cs typeface="Georgia"/>
                <a:sym typeface="Georgia"/>
              </a:rPr>
              <a:t>Do not ignore the problem because it can lead to eviction.</a:t>
            </a:r>
            <a:endParaRPr sz="2100">
              <a:solidFill>
                <a:schemeClr val="dk1"/>
              </a:solidFill>
              <a:latin typeface="Georgia"/>
              <a:ea typeface="Georgia"/>
              <a:cs typeface="Georgia"/>
              <a:sym typeface="Georgia"/>
            </a:endParaRPr>
          </a:p>
          <a:p>
            <a:pPr marL="0" marR="0" lvl="0" indent="0" algn="l" rtl="0">
              <a:lnSpc>
                <a:spcPct val="115000"/>
              </a:lnSpc>
              <a:spcBef>
                <a:spcPts val="0"/>
              </a:spcBef>
              <a:spcAft>
                <a:spcPts val="0"/>
              </a:spcAft>
              <a:buNone/>
            </a:pPr>
            <a:endParaRPr sz="1000">
              <a:solidFill>
                <a:schemeClr val="dk1"/>
              </a:solidFill>
              <a:latin typeface="Georgia"/>
              <a:ea typeface="Georgia"/>
              <a:cs typeface="Georgia"/>
              <a:sym typeface="Georgia"/>
            </a:endParaRPr>
          </a:p>
          <a:p>
            <a:pPr marL="0" marR="0" lvl="0" indent="0" algn="l" rtl="0">
              <a:lnSpc>
                <a:spcPct val="115000"/>
              </a:lnSpc>
              <a:spcBef>
                <a:spcPts val="0"/>
              </a:spcBef>
              <a:spcAft>
                <a:spcPts val="0"/>
              </a:spcAft>
              <a:buNone/>
            </a:pPr>
            <a:r>
              <a:rPr lang="en-US" sz="2100" b="1">
                <a:solidFill>
                  <a:schemeClr val="dk1"/>
                </a:solidFill>
                <a:latin typeface="Georgia"/>
                <a:ea typeface="Georgia"/>
                <a:cs typeface="Georgia"/>
                <a:sym typeface="Georgia"/>
              </a:rPr>
              <a:t>Talk to staff at the housing authority</a:t>
            </a:r>
            <a:r>
              <a:rPr lang="en-US" sz="2100">
                <a:solidFill>
                  <a:schemeClr val="dk1"/>
                </a:solidFill>
                <a:latin typeface="Georgia"/>
                <a:ea typeface="Georgia"/>
                <a:cs typeface="Georgia"/>
                <a:sym typeface="Georgia"/>
              </a:rPr>
              <a:t>: Sometimes housing authorities will let you work out a payment plan to get back on track.</a:t>
            </a:r>
            <a:endParaRPr sz="2100">
              <a:solidFill>
                <a:schemeClr val="dk1"/>
              </a:solidFill>
              <a:latin typeface="Georgia"/>
              <a:ea typeface="Georgia"/>
              <a:cs typeface="Georgia"/>
              <a:sym typeface="Georgia"/>
            </a:endParaRPr>
          </a:p>
          <a:p>
            <a:pPr marL="0" marR="0" lvl="0" indent="0" algn="l" rtl="0">
              <a:lnSpc>
                <a:spcPct val="115000"/>
              </a:lnSpc>
              <a:spcBef>
                <a:spcPts val="0"/>
              </a:spcBef>
              <a:spcAft>
                <a:spcPts val="0"/>
              </a:spcAft>
              <a:buNone/>
            </a:pPr>
            <a:endParaRPr sz="1000">
              <a:solidFill>
                <a:schemeClr val="dk1"/>
              </a:solidFill>
              <a:latin typeface="Georgia"/>
              <a:ea typeface="Georgia"/>
              <a:cs typeface="Georgia"/>
              <a:sym typeface="Georgia"/>
            </a:endParaRPr>
          </a:p>
          <a:p>
            <a:pPr marL="0" lvl="0" indent="0" algn="l" rtl="0">
              <a:lnSpc>
                <a:spcPct val="115000"/>
              </a:lnSpc>
              <a:spcBef>
                <a:spcPts val="0"/>
              </a:spcBef>
              <a:spcAft>
                <a:spcPts val="0"/>
              </a:spcAft>
              <a:buNone/>
            </a:pPr>
            <a:r>
              <a:rPr lang="en-US" sz="2100" b="1">
                <a:solidFill>
                  <a:schemeClr val="dk1"/>
                </a:solidFill>
                <a:latin typeface="Georgia"/>
                <a:ea typeface="Georgia"/>
                <a:cs typeface="Georgia"/>
                <a:sym typeface="Georgia"/>
              </a:rPr>
              <a:t>See if your rent was calculated correctly: </a:t>
            </a:r>
            <a:r>
              <a:rPr lang="en-US" sz="2100">
                <a:solidFill>
                  <a:schemeClr val="dk1"/>
                </a:solidFill>
                <a:latin typeface="Georgia"/>
                <a:ea typeface="Georgia"/>
                <a:cs typeface="Georgia"/>
                <a:sym typeface="Georgia"/>
              </a:rPr>
              <a:t>For example, PHA may not have lowered your rent after you reported a decrease in income.</a:t>
            </a:r>
            <a:endParaRPr sz="2100">
              <a:solidFill>
                <a:schemeClr val="dk1"/>
              </a:solidFill>
              <a:latin typeface="Georgia"/>
              <a:ea typeface="Georgia"/>
              <a:cs typeface="Georgia"/>
              <a:sym typeface="Georgia"/>
            </a:endParaRPr>
          </a:p>
          <a:p>
            <a:pPr marL="0" lvl="0" indent="0" algn="l" rtl="0">
              <a:lnSpc>
                <a:spcPct val="115000"/>
              </a:lnSpc>
              <a:spcBef>
                <a:spcPts val="0"/>
              </a:spcBef>
              <a:spcAft>
                <a:spcPts val="0"/>
              </a:spcAft>
              <a:buNone/>
            </a:pPr>
            <a:endParaRPr sz="1000">
              <a:solidFill>
                <a:schemeClr val="dk1"/>
              </a:solidFill>
              <a:latin typeface="Georgia"/>
              <a:ea typeface="Georgia"/>
              <a:cs typeface="Georgia"/>
              <a:sym typeface="Georgia"/>
            </a:endParaRPr>
          </a:p>
          <a:p>
            <a:pPr marL="0" lvl="0" indent="0" algn="l" rtl="0">
              <a:lnSpc>
                <a:spcPct val="115000"/>
              </a:lnSpc>
              <a:spcBef>
                <a:spcPts val="0"/>
              </a:spcBef>
              <a:spcAft>
                <a:spcPts val="0"/>
              </a:spcAft>
              <a:buNone/>
            </a:pPr>
            <a:r>
              <a:rPr lang="en-US" sz="2100" b="1">
                <a:solidFill>
                  <a:schemeClr val="dk1"/>
                </a:solidFill>
                <a:latin typeface="Georgia"/>
                <a:ea typeface="Georgia"/>
                <a:cs typeface="Georgia"/>
                <a:sym typeface="Georgia"/>
              </a:rPr>
              <a:t>Look to your community:</a:t>
            </a:r>
            <a:r>
              <a:rPr lang="en-US" sz="2100">
                <a:solidFill>
                  <a:schemeClr val="dk1"/>
                </a:solidFill>
                <a:latin typeface="Georgia"/>
                <a:ea typeface="Georgia"/>
                <a:cs typeface="Georgia"/>
                <a:sym typeface="Georgia"/>
              </a:rPr>
              <a:t> Local charitable, religious, community organizations and city/town’s human services offices may have funds. </a:t>
            </a:r>
            <a:endParaRPr sz="2100">
              <a:solidFill>
                <a:schemeClr val="dk1"/>
              </a:solidFill>
              <a:latin typeface="Georgia"/>
              <a:ea typeface="Georgia"/>
              <a:cs typeface="Georgia"/>
              <a:sym typeface="Georgia"/>
            </a:endParaRPr>
          </a:p>
          <a:p>
            <a:pPr marL="0" lvl="0" indent="0" algn="l" rtl="0">
              <a:lnSpc>
                <a:spcPct val="115000"/>
              </a:lnSpc>
              <a:spcBef>
                <a:spcPts val="0"/>
              </a:spcBef>
              <a:spcAft>
                <a:spcPts val="0"/>
              </a:spcAft>
              <a:buClr>
                <a:schemeClr val="dk1"/>
              </a:buClr>
              <a:buSzPts val="1100"/>
              <a:buFont typeface="Arial"/>
              <a:buNone/>
            </a:pPr>
            <a:br>
              <a:rPr lang="en-US" sz="1000">
                <a:solidFill>
                  <a:schemeClr val="dk1"/>
                </a:solidFill>
                <a:latin typeface="Georgia"/>
                <a:ea typeface="Georgia"/>
                <a:cs typeface="Georgia"/>
                <a:sym typeface="Georgia"/>
              </a:rPr>
            </a:br>
            <a:r>
              <a:rPr lang="en-US" sz="2100" b="1">
                <a:solidFill>
                  <a:schemeClr val="dk1"/>
                </a:solidFill>
                <a:latin typeface="Georgia"/>
                <a:ea typeface="Georgia"/>
                <a:cs typeface="Georgia"/>
                <a:sym typeface="Georgia"/>
              </a:rPr>
              <a:t>Check your eligibility for government resources.</a:t>
            </a:r>
            <a:r>
              <a:rPr lang="en-US" sz="2100">
                <a:solidFill>
                  <a:schemeClr val="dk1"/>
                </a:solidFill>
                <a:latin typeface="Georgia"/>
                <a:ea typeface="Georgia"/>
                <a:cs typeface="Georgia"/>
                <a:sym typeface="Georgia"/>
              </a:rPr>
              <a:t> For example, RAFT or If you or a member of your household is a veteran, you may qualify for assistance to help you pay the unpaid rent. </a:t>
            </a:r>
            <a:endParaRPr sz="2100">
              <a:solidFill>
                <a:schemeClr val="dk1"/>
              </a:solidFill>
              <a:latin typeface="Georgia"/>
              <a:ea typeface="Georgia"/>
              <a:cs typeface="Georgia"/>
              <a:sym typeface="Georgia"/>
            </a:endParaRPr>
          </a:p>
          <a:p>
            <a:pPr marL="0" marR="0" lvl="0" indent="0" algn="l" rtl="0">
              <a:lnSpc>
                <a:spcPct val="115000"/>
              </a:lnSpc>
              <a:spcBef>
                <a:spcPts val="0"/>
              </a:spcBef>
              <a:spcAft>
                <a:spcPts val="0"/>
              </a:spcAft>
              <a:buNone/>
            </a:pPr>
            <a:endParaRPr sz="2100">
              <a:solidFill>
                <a:schemeClr val="dk1"/>
              </a:solidFill>
              <a:latin typeface="Georgia"/>
              <a:ea typeface="Georgia"/>
              <a:cs typeface="Georgia"/>
              <a:sym typeface="Georgi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37ff155a730_0_115"/>
          <p:cNvSpPr txBox="1">
            <a:spLocks noGrp="1"/>
          </p:cNvSpPr>
          <p:nvPr>
            <p:ph type="ctrTitle"/>
          </p:nvPr>
        </p:nvSpPr>
        <p:spPr>
          <a:xfrm>
            <a:off x="685800" y="2534700"/>
            <a:ext cx="7772400" cy="1470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8461"/>
              <a:buNone/>
            </a:pPr>
            <a:r>
              <a:rPr lang="en-US" sz="5200" b="1">
                <a:latin typeface="Georgia"/>
                <a:ea typeface="Georgia"/>
                <a:cs typeface="Georgia"/>
                <a:sym typeface="Georgia"/>
              </a:rPr>
              <a:t>Evictions in </a:t>
            </a:r>
            <a:br>
              <a:rPr lang="en-US" sz="5200" b="1">
                <a:latin typeface="Georgia"/>
                <a:ea typeface="Georgia"/>
                <a:cs typeface="Georgia"/>
                <a:sym typeface="Georgia"/>
              </a:rPr>
            </a:br>
            <a:r>
              <a:rPr lang="en-US" sz="5200" b="1">
                <a:latin typeface="Georgia"/>
                <a:ea typeface="Georgia"/>
                <a:cs typeface="Georgia"/>
                <a:sym typeface="Georgia"/>
              </a:rPr>
              <a:t>Public Housing</a:t>
            </a:r>
            <a:endParaRPr sz="5200" b="1">
              <a:latin typeface="Georgia"/>
              <a:ea typeface="Georgia"/>
              <a:cs typeface="Georgia"/>
              <a:sym typeface="Georgia"/>
            </a:endParaRPr>
          </a:p>
        </p:txBody>
      </p:sp>
      <p:sp>
        <p:nvSpPr>
          <p:cNvPr id="215" name="Google Shape;215;g37ff155a730_0_1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7ff155a730_0_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sp>
        <p:nvSpPr>
          <p:cNvPr id="222" name="Google Shape;222;g37ff155a730_0_81"/>
          <p:cNvSpPr txBox="1"/>
          <p:nvPr/>
        </p:nvSpPr>
        <p:spPr>
          <a:xfrm>
            <a:off x="800100" y="839150"/>
            <a:ext cx="78144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What are my rights in general?</a:t>
            </a:r>
            <a:endParaRPr sz="3000" b="1" i="0" u="none" strike="noStrike" cap="none">
              <a:solidFill>
                <a:schemeClr val="dk1"/>
              </a:solidFill>
              <a:latin typeface="Georgia"/>
              <a:ea typeface="Georgia"/>
              <a:cs typeface="Georgia"/>
              <a:sym typeface="Georgia"/>
            </a:endParaRPr>
          </a:p>
        </p:txBody>
      </p:sp>
      <p:sp>
        <p:nvSpPr>
          <p:cNvPr id="223" name="Google Shape;223;g37ff155a730_0_8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24" name="Google Shape;224;g37ff155a730_0_81"/>
          <p:cNvSpPr txBox="1"/>
          <p:nvPr/>
        </p:nvSpPr>
        <p:spPr>
          <a:xfrm>
            <a:off x="535350" y="1555200"/>
            <a:ext cx="7814400" cy="55974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You may or may not have a right to a grievance hearing. Check </a:t>
            </a:r>
            <a:r>
              <a:rPr lang="en-US" sz="2100" b="1" i="0" u="none" strike="noStrike" cap="none">
                <a:solidFill>
                  <a:schemeClr val="dk1"/>
                </a:solidFill>
                <a:latin typeface="Georgia"/>
                <a:ea typeface="Georgia"/>
                <a:cs typeface="Georgia"/>
                <a:sym typeface="Georgia"/>
              </a:rPr>
              <a:t>Using Your Public Grievance Process </a:t>
            </a:r>
            <a:r>
              <a:rPr lang="en-US" sz="2100" b="0" i="0" u="none" strike="noStrike" cap="none">
                <a:solidFill>
                  <a:schemeClr val="dk1"/>
                </a:solidFill>
                <a:latin typeface="Georgia"/>
                <a:ea typeface="Georgia"/>
                <a:cs typeface="Georgia"/>
                <a:sym typeface="Georgia"/>
              </a:rPr>
              <a:t>at </a:t>
            </a:r>
            <a:r>
              <a:rPr lang="en-US" sz="2100" b="0" i="0" u="sng" strike="noStrike" cap="none">
                <a:solidFill>
                  <a:schemeClr val="hlink"/>
                </a:solidFill>
                <a:latin typeface="Georgia"/>
                <a:ea typeface="Georgia"/>
                <a:cs typeface="Georgia"/>
                <a:sym typeface="Georgia"/>
                <a:hlinkClick r:id="rId3"/>
              </a:rPr>
              <a:t>MassLegalHelp.org</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3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Only the court can evict a tenant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3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 tenant can win an eviction case, your rights will depend on the type of case and the facts involved</a:t>
            </a:r>
            <a:endParaRPr sz="2100" b="0" i="0" u="none" strike="noStrike" cap="none">
              <a:solidFill>
                <a:schemeClr val="dk1"/>
              </a:solidFill>
              <a:latin typeface="Georgia"/>
              <a:ea typeface="Georgia"/>
              <a:cs typeface="Georgia"/>
              <a:sym typeface="Georgia"/>
            </a:endParaRPr>
          </a:p>
          <a:p>
            <a:pPr marL="685800" marR="0" lvl="1" indent="-361950" algn="l" rtl="0">
              <a:lnSpc>
                <a:spcPct val="115000"/>
              </a:lnSpc>
              <a:spcBef>
                <a:spcPts val="13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the housing authority did not follow the proper process,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case may be dismissed</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3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There are things that you can do to avoid eviction</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3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Tenant and housing authority can agree on a resolution that is acceptable for both sides</a:t>
            </a:r>
            <a:endParaRPr sz="2100" b="0" i="0" u="none" strike="noStrike" cap="none">
              <a:solidFill>
                <a:schemeClr val="dk1"/>
              </a:solidFill>
              <a:latin typeface="Georgia"/>
              <a:ea typeface="Georgia"/>
              <a:cs typeface="Georgia"/>
              <a:sym typeface="Georgia"/>
            </a:endParaRPr>
          </a:p>
          <a:p>
            <a:pPr marL="0" marR="0" lvl="0" indent="0" algn="l" rtl="0">
              <a:lnSpc>
                <a:spcPct val="115000"/>
              </a:lnSpc>
              <a:spcBef>
                <a:spcPts val="1300"/>
              </a:spcBef>
              <a:spcAft>
                <a:spcPts val="180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25" name="Google Shape;225;g37ff155a730_0_8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37ff155a730_0_1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sp>
        <p:nvSpPr>
          <p:cNvPr id="232" name="Google Shape;232;g37ff155a730_0_130"/>
          <p:cNvSpPr txBox="1"/>
          <p:nvPr/>
        </p:nvSpPr>
        <p:spPr>
          <a:xfrm>
            <a:off x="800100" y="781400"/>
            <a:ext cx="7814400" cy="1108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What are eviction myths </a:t>
            </a:r>
            <a:br>
              <a:rPr lang="en-US" sz="3000" b="1" i="0" u="none" strike="noStrike" cap="none">
                <a:solidFill>
                  <a:schemeClr val="dk1"/>
                </a:solidFill>
                <a:latin typeface="Georgia"/>
                <a:ea typeface="Georgia"/>
                <a:cs typeface="Georgia"/>
                <a:sym typeface="Georgia"/>
              </a:rPr>
            </a:br>
            <a:r>
              <a:rPr lang="en-US" sz="3000" b="1" i="0" u="none" strike="noStrike" cap="none">
                <a:solidFill>
                  <a:schemeClr val="dk1"/>
                </a:solidFill>
                <a:latin typeface="Georgia"/>
                <a:ea typeface="Georgia"/>
                <a:cs typeface="Georgia"/>
                <a:sym typeface="Georgia"/>
              </a:rPr>
              <a:t>that are not true?</a:t>
            </a:r>
            <a:endParaRPr sz="3000" b="1" i="0" u="none" strike="noStrike" cap="none">
              <a:solidFill>
                <a:schemeClr val="dk1"/>
              </a:solidFill>
              <a:latin typeface="Georgia"/>
              <a:ea typeface="Georgia"/>
              <a:cs typeface="Georgia"/>
              <a:sym typeface="Georgia"/>
            </a:endParaRPr>
          </a:p>
        </p:txBody>
      </p:sp>
      <p:sp>
        <p:nvSpPr>
          <p:cNvPr id="233" name="Google Shape;233;g37ff155a730_0_130"/>
          <p:cNvSpPr txBox="1"/>
          <p:nvPr/>
        </p:nvSpPr>
        <p:spPr>
          <a:xfrm>
            <a:off x="901800" y="2189775"/>
            <a:ext cx="7038900" cy="38664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 judge cannot evict a family with children</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NOT TRUE</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Evictions cannot happen during the winter or holidays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NOT TRUE</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It takes a long time to evict someone</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NOT TRUE</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a tenant owes rent, the landlord has to accept a repayment plan in court if a tenant offers</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NOT ALWAYS TRUE</a:t>
            </a:r>
            <a:endParaRPr sz="2100" b="0" i="0" u="none" strike="noStrike" cap="none">
              <a:solidFill>
                <a:schemeClr val="dk1"/>
              </a:solidFill>
              <a:latin typeface="Georgia"/>
              <a:ea typeface="Georgia"/>
              <a:cs typeface="Georgia"/>
              <a:sym typeface="Georgia"/>
            </a:endParaRPr>
          </a:p>
        </p:txBody>
      </p:sp>
      <p:sp>
        <p:nvSpPr>
          <p:cNvPr id="234" name="Google Shape;234;g37ff155a730_0_130"/>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37ff155a730_0_1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sp>
        <p:nvSpPr>
          <p:cNvPr id="241" name="Google Shape;241;g37ff155a730_0_139"/>
          <p:cNvSpPr txBox="1"/>
          <p:nvPr/>
        </p:nvSpPr>
        <p:spPr>
          <a:xfrm>
            <a:off x="800100" y="940225"/>
            <a:ext cx="78144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What is the court eviction process?</a:t>
            </a:r>
            <a:endParaRPr sz="3000" b="1" i="0" u="none" strike="noStrike" cap="none">
              <a:solidFill>
                <a:schemeClr val="dk1"/>
              </a:solidFill>
              <a:latin typeface="Georgia"/>
              <a:ea typeface="Georgia"/>
              <a:cs typeface="Georgia"/>
              <a:sym typeface="Georgia"/>
            </a:endParaRPr>
          </a:p>
        </p:txBody>
      </p:sp>
      <p:sp>
        <p:nvSpPr>
          <p:cNvPr id="242" name="Google Shape;242;g37ff155a730_0_139"/>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43" name="Google Shape;243;g37ff155a730_0_139"/>
          <p:cNvSpPr txBox="1"/>
          <p:nvPr/>
        </p:nvSpPr>
        <p:spPr>
          <a:xfrm>
            <a:off x="326100" y="1848550"/>
            <a:ext cx="8491800" cy="45078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Notice to Quit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Summons and Complaint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Answer, Discovery, and Jury Claim</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Tier-1/Mediation</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Tier 2/Motions/Trial</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Judgment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Appeal</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Execution</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See </a:t>
            </a:r>
            <a:r>
              <a:rPr lang="en-US" sz="2100" b="0" i="0" u="sng" strike="noStrike" cap="none">
                <a:solidFill>
                  <a:schemeClr val="hlink"/>
                </a:solidFill>
                <a:latin typeface="Georgia"/>
                <a:ea typeface="Georgia"/>
                <a:cs typeface="Georgia"/>
                <a:sym typeface="Georgia"/>
                <a:hlinkClick r:id="rId3"/>
              </a:rPr>
              <a:t>General Timeline</a:t>
            </a:r>
            <a:r>
              <a:rPr lang="en-US" sz="2100" b="0" i="0" u="none" strike="noStrike" cap="none">
                <a:solidFill>
                  <a:schemeClr val="dk1"/>
                </a:solidFill>
                <a:latin typeface="Georgia"/>
                <a:ea typeface="Georgia"/>
                <a:cs typeface="Georgia"/>
                <a:sym typeface="Georgia"/>
              </a:rPr>
              <a:t> in materials</a:t>
            </a:r>
            <a:endParaRPr sz="2100" b="0" i="0" u="none" strike="noStrike" cap="none">
              <a:solidFill>
                <a:schemeClr val="dk1"/>
              </a:solidFill>
              <a:latin typeface="Georgia"/>
              <a:ea typeface="Georgia"/>
              <a:cs typeface="Georgia"/>
              <a:sym typeface="Georgia"/>
            </a:endParaRPr>
          </a:p>
        </p:txBody>
      </p:sp>
      <p:sp>
        <p:nvSpPr>
          <p:cNvPr id="244" name="Google Shape;244;g37ff155a730_0_139"/>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37ff155a730_0_1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sp>
        <p:nvSpPr>
          <p:cNvPr id="251" name="Google Shape;251;g37ff155a730_0_148"/>
          <p:cNvSpPr txBox="1"/>
          <p:nvPr/>
        </p:nvSpPr>
        <p:spPr>
          <a:xfrm>
            <a:off x="0" y="639875"/>
            <a:ext cx="9027300" cy="1108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Do I have to leave </a:t>
            </a:r>
            <a:br>
              <a:rPr lang="en-US" sz="3000" b="1" i="0" u="none" strike="noStrike" cap="none">
                <a:solidFill>
                  <a:schemeClr val="dk1"/>
                </a:solidFill>
                <a:latin typeface="Georgia"/>
                <a:ea typeface="Georgia"/>
                <a:cs typeface="Georgia"/>
                <a:sym typeface="Georgia"/>
              </a:rPr>
            </a:br>
            <a:r>
              <a:rPr lang="en-US" sz="3000" b="1" i="0" u="none" strike="noStrike" cap="none">
                <a:solidFill>
                  <a:schemeClr val="dk1"/>
                </a:solidFill>
                <a:latin typeface="Georgia"/>
                <a:ea typeface="Georgia"/>
                <a:cs typeface="Georgia"/>
                <a:sym typeface="Georgia"/>
              </a:rPr>
              <a:t>if I receive a Notice to Quit (NTQ)?</a:t>
            </a:r>
            <a:endParaRPr sz="3000" b="1" i="0" u="none" strike="noStrike" cap="none">
              <a:solidFill>
                <a:schemeClr val="dk1"/>
              </a:solidFill>
              <a:latin typeface="Georgia"/>
              <a:ea typeface="Georgia"/>
              <a:cs typeface="Georgia"/>
              <a:sym typeface="Georgia"/>
            </a:endParaRPr>
          </a:p>
        </p:txBody>
      </p:sp>
      <p:sp>
        <p:nvSpPr>
          <p:cNvPr id="252" name="Google Shape;252;g37ff155a730_0_148"/>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53" name="Google Shape;253;g37ff155a730_0_148"/>
          <p:cNvSpPr txBox="1"/>
          <p:nvPr/>
        </p:nvSpPr>
        <p:spPr>
          <a:xfrm>
            <a:off x="326100" y="1848550"/>
            <a:ext cx="8360700" cy="42513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No - tenants do not have to move out if they get a NTQ</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NTQ for </a:t>
            </a:r>
            <a:r>
              <a:rPr lang="en-US" sz="2100" b="0" i="0" u="sng" strike="noStrike" cap="none">
                <a:solidFill>
                  <a:schemeClr val="dk1"/>
                </a:solidFill>
                <a:latin typeface="Georgia"/>
                <a:ea typeface="Georgia"/>
                <a:cs typeface="Georgia"/>
                <a:sym typeface="Georgia"/>
              </a:rPr>
              <a:t>non-payment of rent:</a:t>
            </a:r>
            <a:r>
              <a:rPr lang="en-US" sz="2100" b="0" i="0" u="none" strike="noStrike" cap="none">
                <a:solidFill>
                  <a:schemeClr val="dk1"/>
                </a:solidFill>
                <a:latin typeface="Georgia"/>
                <a:ea typeface="Georgia"/>
                <a:cs typeface="Georgia"/>
                <a:sym typeface="Georgia"/>
              </a:rPr>
              <a:t> </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30-days for </a:t>
            </a:r>
            <a:r>
              <a:rPr lang="en-US" sz="2100" b="0" i="0" u="sng" strike="noStrike" cap="none">
                <a:solidFill>
                  <a:schemeClr val="dk1"/>
                </a:solidFill>
                <a:latin typeface="Georgia"/>
                <a:ea typeface="Georgia"/>
                <a:cs typeface="Georgia"/>
                <a:sym typeface="Georgia"/>
              </a:rPr>
              <a:t>federal</a:t>
            </a:r>
            <a:r>
              <a:rPr lang="en-US" sz="2100" b="0" i="0" u="none" strike="noStrike" cap="none">
                <a:solidFill>
                  <a:schemeClr val="dk1"/>
                </a:solidFill>
                <a:latin typeface="Georgia"/>
                <a:ea typeface="Georgia"/>
                <a:cs typeface="Georgia"/>
                <a:sym typeface="Georgia"/>
              </a:rPr>
              <a:t> public housing </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14-days for </a:t>
            </a:r>
            <a:r>
              <a:rPr lang="en-US" sz="2100" b="0" i="0" u="sng" strike="noStrike" cap="none">
                <a:solidFill>
                  <a:schemeClr val="dk1"/>
                </a:solidFill>
                <a:latin typeface="Georgia"/>
                <a:ea typeface="Georgia"/>
                <a:cs typeface="Georgia"/>
                <a:sym typeface="Georgia"/>
              </a:rPr>
              <a:t>state</a:t>
            </a:r>
            <a:r>
              <a:rPr lang="en-US" sz="2100" b="0" i="0" u="none" strike="noStrike" cap="none">
                <a:solidFill>
                  <a:schemeClr val="dk1"/>
                </a:solidFill>
                <a:latin typeface="Georgia"/>
                <a:ea typeface="Georgia"/>
                <a:cs typeface="Georgia"/>
                <a:sym typeface="Georgia"/>
              </a:rPr>
              <a:t> public housing tenants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“Attestation” form and informational sheet must come with a NTQ for non-payment (G.L. c. 186, Section 31). See sample</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In federal housing required to include VAWA protection notice with NTQ.</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NTQ for </a:t>
            </a:r>
            <a:r>
              <a:rPr lang="en-US" sz="2100" b="0" i="0" u="sng" strike="noStrike" cap="none">
                <a:solidFill>
                  <a:schemeClr val="dk1"/>
                </a:solidFill>
                <a:latin typeface="Georgia"/>
                <a:ea typeface="Georgia"/>
                <a:cs typeface="Georgia"/>
                <a:sym typeface="Georgia"/>
              </a:rPr>
              <a:t>fault</a:t>
            </a:r>
            <a:r>
              <a:rPr lang="en-US" sz="2100" b="0" i="0" u="none" strike="noStrike" cap="none">
                <a:solidFill>
                  <a:schemeClr val="dk1"/>
                </a:solidFill>
                <a:latin typeface="Georgia"/>
                <a:ea typeface="Georgia"/>
                <a:cs typeface="Georgia"/>
                <a:sym typeface="Georgia"/>
              </a:rPr>
              <a:t> 30-day NTQ</a:t>
            </a:r>
            <a:endParaRPr sz="2100" b="0" i="0" u="none" strike="noStrike" cap="none">
              <a:solidFill>
                <a:schemeClr val="dk1"/>
              </a:solidFill>
              <a:latin typeface="Georgia"/>
              <a:ea typeface="Georgia"/>
              <a:cs typeface="Georgia"/>
              <a:sym typeface="Georgia"/>
            </a:endParaRPr>
          </a:p>
        </p:txBody>
      </p:sp>
      <p:sp>
        <p:nvSpPr>
          <p:cNvPr id="254" name="Google Shape;254;g37ff155a730_0_148"/>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37ff155a730_0_1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20</a:t>
            </a:fld>
            <a:endParaRPr/>
          </a:p>
        </p:txBody>
      </p:sp>
      <p:sp>
        <p:nvSpPr>
          <p:cNvPr id="261" name="Google Shape;261;g37ff155a730_0_157"/>
          <p:cNvSpPr txBox="1"/>
          <p:nvPr/>
        </p:nvSpPr>
        <p:spPr>
          <a:xfrm>
            <a:off x="0" y="794313"/>
            <a:ext cx="9027300" cy="646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000"/>
              <a:buFont typeface="Arial"/>
              <a:buNone/>
            </a:pPr>
            <a:r>
              <a:rPr lang="en-US" sz="3000" b="1" i="0" u="none" strike="noStrike" cap="none">
                <a:solidFill>
                  <a:schemeClr val="dk1"/>
                </a:solidFill>
                <a:latin typeface="Georgia"/>
                <a:ea typeface="Georgia"/>
                <a:cs typeface="Georgia"/>
                <a:sym typeface="Georgia"/>
              </a:rPr>
              <a:t>When does a court case start?</a:t>
            </a:r>
            <a:endParaRPr sz="3000" b="1" i="0" u="none" strike="noStrike" cap="none">
              <a:solidFill>
                <a:schemeClr val="dk1"/>
              </a:solidFill>
              <a:latin typeface="Georgia"/>
              <a:ea typeface="Georgia"/>
              <a:cs typeface="Georgia"/>
              <a:sym typeface="Georgia"/>
            </a:endParaRPr>
          </a:p>
        </p:txBody>
      </p:sp>
      <p:sp>
        <p:nvSpPr>
          <p:cNvPr id="262" name="Google Shape;262;g37ff155a730_0_157"/>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63" name="Google Shape;263;g37ff155a730_0_157"/>
          <p:cNvSpPr txBox="1"/>
          <p:nvPr/>
        </p:nvSpPr>
        <p:spPr>
          <a:xfrm>
            <a:off x="1035300" y="1695750"/>
            <a:ext cx="6956700" cy="48666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Starts with a </a:t>
            </a:r>
            <a:r>
              <a:rPr lang="en-US" sz="2100" b="1" i="0" u="none" strike="noStrike" cap="none">
                <a:solidFill>
                  <a:schemeClr val="dk1"/>
                </a:solidFill>
                <a:latin typeface="Georgia"/>
                <a:ea typeface="Georgia"/>
                <a:cs typeface="Georgia"/>
                <a:sym typeface="Georgia"/>
              </a:rPr>
              <a:t>Summons and Complaint,</a:t>
            </a:r>
            <a:r>
              <a:rPr lang="en-US" sz="2100" b="0" i="0" u="none" strike="noStrike" cap="none">
                <a:solidFill>
                  <a:schemeClr val="dk1"/>
                </a:solidFill>
                <a:latin typeface="Georgia"/>
                <a:ea typeface="Georgia"/>
                <a:cs typeface="Georgia"/>
                <a:sym typeface="Georgia"/>
              </a:rPr>
              <a:t>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Standard Court Form</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1" i="0" u="none" strike="noStrike" cap="none">
                <a:solidFill>
                  <a:schemeClr val="dk1"/>
                </a:solidFill>
                <a:latin typeface="Georgia"/>
                <a:ea typeface="Georgia"/>
                <a:cs typeface="Georgia"/>
                <a:sym typeface="Georgia"/>
              </a:rPr>
              <a:t>Complaint </a:t>
            </a:r>
            <a:r>
              <a:rPr lang="en-US" sz="2100" b="0" i="0" u="none" strike="noStrike" cap="none">
                <a:solidFill>
                  <a:schemeClr val="dk1"/>
                </a:solidFill>
                <a:latin typeface="Georgia"/>
                <a:ea typeface="Georgia"/>
                <a:cs typeface="Georgia"/>
                <a:sym typeface="Georgia"/>
              </a:rPr>
              <a:t>spells out the allegations </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1" i="0" u="none" strike="noStrike" cap="none">
                <a:solidFill>
                  <a:schemeClr val="dk1"/>
                </a:solidFill>
                <a:latin typeface="Georgia"/>
                <a:ea typeface="Georgia"/>
                <a:cs typeface="Georgia"/>
                <a:sym typeface="Georgia"/>
              </a:rPr>
              <a:t>Summons </a:t>
            </a:r>
            <a:r>
              <a:rPr lang="en-US" sz="2100" b="0" i="0" u="none" strike="noStrike" cap="none">
                <a:solidFill>
                  <a:schemeClr val="dk1"/>
                </a:solidFill>
                <a:latin typeface="Georgia"/>
                <a:ea typeface="Georgia"/>
                <a:cs typeface="Georgia"/>
                <a:sym typeface="Georgia"/>
              </a:rPr>
              <a:t>summons tenants to court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Summons and Complaint must be served on the tenant by a sheriff or a constable</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Service in hand not required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(can be “mailed and nailed”)</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Separate notice of exact date of the first court event (mediation) served by sheriff/constable at later date</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sng" strike="noStrike" cap="none">
                <a:solidFill>
                  <a:schemeClr val="hlink"/>
                </a:solidFill>
                <a:latin typeface="Georgia"/>
                <a:ea typeface="Georgia"/>
                <a:cs typeface="Georgia"/>
                <a:sym typeface="Georgia"/>
                <a:hlinkClick r:id="rId3"/>
              </a:rPr>
              <a:t>See Sample Summons and Complaint</a:t>
            </a:r>
            <a:endParaRPr sz="2100" b="0" i="0" u="none" strike="noStrike" cap="none">
              <a:solidFill>
                <a:schemeClr val="dk1"/>
              </a:solidFill>
              <a:latin typeface="Georgia"/>
              <a:ea typeface="Georgia"/>
              <a:cs typeface="Georgia"/>
              <a:sym typeface="Georgia"/>
            </a:endParaRPr>
          </a:p>
        </p:txBody>
      </p:sp>
      <p:sp>
        <p:nvSpPr>
          <p:cNvPr id="264" name="Google Shape;264;g37ff155a730_0_157"/>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37ff155a730_0_1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21</a:t>
            </a:fld>
            <a:endParaRPr/>
          </a:p>
        </p:txBody>
      </p:sp>
      <p:sp>
        <p:nvSpPr>
          <p:cNvPr id="271" name="Google Shape;271;g37ff155a730_0_166"/>
          <p:cNvSpPr txBox="1"/>
          <p:nvPr/>
        </p:nvSpPr>
        <p:spPr>
          <a:xfrm>
            <a:off x="58350" y="539400"/>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How can I defend myself?</a:t>
            </a:r>
            <a:endParaRPr sz="2800" b="1" i="0" u="none" strike="noStrike" cap="none">
              <a:solidFill>
                <a:schemeClr val="dk1"/>
              </a:solidFill>
              <a:latin typeface="Georgia"/>
              <a:ea typeface="Georgia"/>
              <a:cs typeface="Georgia"/>
              <a:sym typeface="Georgia"/>
            </a:endParaRPr>
          </a:p>
        </p:txBody>
      </p:sp>
      <p:sp>
        <p:nvSpPr>
          <p:cNvPr id="272" name="Google Shape;272;g37ff155a730_0_166"/>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73" name="Google Shape;273;g37ff155a730_0_166"/>
          <p:cNvSpPr txBox="1"/>
          <p:nvPr/>
        </p:nvSpPr>
        <p:spPr>
          <a:xfrm>
            <a:off x="872875" y="1479225"/>
            <a:ext cx="7390500" cy="5083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400"/>
              <a:buFont typeface="Arial"/>
              <a:buNone/>
            </a:pPr>
            <a:r>
              <a:rPr lang="en-US" sz="2400" b="1" i="0" u="none" strike="noStrike" cap="none">
                <a:solidFill>
                  <a:schemeClr val="dk1"/>
                </a:solidFill>
                <a:latin typeface="Georgia"/>
                <a:ea typeface="Georgia"/>
                <a:cs typeface="Georgia"/>
                <a:sym typeface="Georgia"/>
              </a:rPr>
              <a:t>Try to get an attorney</a:t>
            </a:r>
            <a:endParaRPr sz="2400" b="1" i="0" u="none" strike="noStrike" cap="none">
              <a:solidFill>
                <a:schemeClr val="dk1"/>
              </a:solidFill>
              <a:latin typeface="Georgia"/>
              <a:ea typeface="Georgia"/>
              <a:cs typeface="Georgia"/>
              <a:sym typeface="Georgia"/>
            </a:endParaRPr>
          </a:p>
          <a:p>
            <a:pPr marL="457200" marR="0" lvl="0" indent="-381000" algn="l" rtl="0">
              <a:lnSpc>
                <a:spcPct val="115000"/>
              </a:lnSpc>
              <a:spcBef>
                <a:spcPts val="10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Call Legal Services ASAP. Especially if the case involves cause allegations of criminal activity</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Some programs have funds through the Access to Counsel Program to represent tenants in subsidized housing</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rgbClr val="000000"/>
              </a:buClr>
              <a:buSzPts val="2400"/>
              <a:buFont typeface="Georgia"/>
              <a:buChar char="●"/>
            </a:pPr>
            <a:r>
              <a:rPr lang="en-US" sz="2400" b="0" i="0" u="none" strike="noStrike" cap="none">
                <a:solidFill>
                  <a:schemeClr val="dk1"/>
                </a:solidFill>
                <a:latin typeface="Georgia"/>
                <a:ea typeface="Georgia"/>
                <a:cs typeface="Georgia"/>
                <a:sym typeface="Georgia"/>
              </a:rPr>
              <a:t>To find help go to Massachusetts Legal Resource Finder at: </a:t>
            </a:r>
            <a:r>
              <a:rPr lang="en-US" sz="2400" b="0" i="0" u="sng" strike="noStrike" cap="none">
                <a:solidFill>
                  <a:schemeClr val="hlink"/>
                </a:solidFill>
                <a:latin typeface="Georgia"/>
                <a:ea typeface="Georgia"/>
                <a:cs typeface="Georgia"/>
                <a:sym typeface="Georgia"/>
                <a:hlinkClick r:id="rId3"/>
              </a:rPr>
              <a:t>masslrf.org/en/home</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150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Most Housing Courts offer a Lawyer for the Day Program</a:t>
            </a:r>
            <a:endParaRPr sz="2400" b="0" i="0" u="none" strike="noStrike" cap="none">
              <a:solidFill>
                <a:schemeClr val="dk1"/>
              </a:solidFill>
              <a:latin typeface="Georgia"/>
              <a:ea typeface="Georgia"/>
              <a:cs typeface="Georgia"/>
              <a:sym typeface="Georgia"/>
            </a:endParaRPr>
          </a:p>
        </p:txBody>
      </p:sp>
      <p:sp>
        <p:nvSpPr>
          <p:cNvPr id="274" name="Google Shape;274;g37ff155a730_0_166"/>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805a14fc10_1_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sp>
        <p:nvSpPr>
          <p:cNvPr id="281" name="Google Shape;281;g3805a14fc10_1_1"/>
          <p:cNvSpPr txBox="1"/>
          <p:nvPr/>
        </p:nvSpPr>
        <p:spPr>
          <a:xfrm>
            <a:off x="58350" y="539400"/>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How can I defend myself?</a:t>
            </a:r>
            <a:endParaRPr sz="2800" b="1" i="0" u="none" strike="noStrike" cap="none">
              <a:solidFill>
                <a:schemeClr val="dk1"/>
              </a:solidFill>
              <a:latin typeface="Georgia"/>
              <a:ea typeface="Georgia"/>
              <a:cs typeface="Georgia"/>
              <a:sym typeface="Georgia"/>
            </a:endParaRPr>
          </a:p>
        </p:txBody>
      </p:sp>
      <p:sp>
        <p:nvSpPr>
          <p:cNvPr id="282" name="Google Shape;282;g3805a14fc10_1_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83" name="Google Shape;283;g3805a14fc10_1_1"/>
          <p:cNvSpPr txBox="1"/>
          <p:nvPr/>
        </p:nvSpPr>
        <p:spPr>
          <a:xfrm>
            <a:off x="621300" y="1273900"/>
            <a:ext cx="8261700" cy="4968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r>
              <a:rPr lang="en-US" sz="2100" b="1" i="0" u="none" strike="noStrike" cap="none">
                <a:solidFill>
                  <a:schemeClr val="dk1"/>
                </a:solidFill>
                <a:latin typeface="Georgia"/>
                <a:ea typeface="Georgia"/>
                <a:cs typeface="Georgia"/>
                <a:sym typeface="Georgia"/>
              </a:rPr>
              <a:t>File an Answer &amp; Discovery</a:t>
            </a:r>
            <a:endParaRPr sz="2100" b="1" i="0" u="none" strike="noStrike" cap="none">
              <a:solidFill>
                <a:schemeClr val="dk1"/>
              </a:solidFill>
              <a:latin typeface="Georgia"/>
              <a:ea typeface="Georgia"/>
              <a:cs typeface="Georgia"/>
              <a:sym typeface="Georgia"/>
            </a:endParaRPr>
          </a:p>
          <a:p>
            <a:pPr marL="457200" marR="0" lvl="0" indent="-361950" algn="l" rtl="0">
              <a:lnSpc>
                <a:spcPct val="115000"/>
              </a:lnSpc>
              <a:spcBef>
                <a:spcPts val="0"/>
              </a:spcBef>
              <a:spcAft>
                <a:spcPts val="0"/>
              </a:spcAft>
              <a:buClr>
                <a:schemeClr val="dk1"/>
              </a:buClr>
              <a:buSzPts val="2100"/>
              <a:buFont typeface="Georgia"/>
              <a:buChar char="●"/>
            </a:pPr>
            <a:r>
              <a:rPr lang="en-US" sz="2100" b="0" i="0" u="sng" strike="noStrike" cap="none">
                <a:solidFill>
                  <a:schemeClr val="dk1"/>
                </a:solidFill>
                <a:latin typeface="Georgia"/>
                <a:ea typeface="Georgia"/>
                <a:cs typeface="Georgia"/>
                <a:sym typeface="Georgia"/>
              </a:rPr>
              <a:t>Answer</a:t>
            </a:r>
            <a:r>
              <a:rPr lang="en-US" sz="2100" b="0" i="0" u="none" strike="noStrike" cap="none">
                <a:solidFill>
                  <a:schemeClr val="dk1"/>
                </a:solidFill>
                <a:latin typeface="Georgia"/>
                <a:ea typeface="Georgia"/>
                <a:cs typeface="Georgia"/>
                <a:sym typeface="Georgia"/>
              </a:rPr>
              <a:t>: Tenant’s opportunity to tell their side of the story, raise Defenses and Counterclaims, and claim trial by jury</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0"/>
              </a:spcBef>
              <a:spcAft>
                <a:spcPts val="0"/>
              </a:spcAft>
              <a:buClr>
                <a:schemeClr val="dk1"/>
              </a:buClr>
              <a:buSzPts val="2100"/>
              <a:buFont typeface="Georgia"/>
              <a:buChar char="●"/>
            </a:pPr>
            <a:r>
              <a:rPr lang="en-US" sz="2100" b="0" i="0" u="sng" strike="noStrike" cap="none">
                <a:solidFill>
                  <a:schemeClr val="dk1"/>
                </a:solidFill>
                <a:latin typeface="Georgia"/>
                <a:ea typeface="Georgia"/>
                <a:cs typeface="Georgia"/>
                <a:sym typeface="Georgia"/>
              </a:rPr>
              <a:t>Discovery</a:t>
            </a:r>
            <a:r>
              <a:rPr lang="en-US" sz="2100" b="0" i="0" u="none" strike="noStrike" cap="none">
                <a:solidFill>
                  <a:schemeClr val="dk1"/>
                </a:solidFill>
                <a:latin typeface="Georgia"/>
                <a:ea typeface="Georgia"/>
                <a:cs typeface="Georgia"/>
                <a:sym typeface="Georgia"/>
              </a:rPr>
              <a:t>: Tenant’s opportunity to ask the landlord questions and demand relevant documents</a:t>
            </a:r>
            <a:endParaRPr sz="2100" b="0" i="0" u="none" strike="noStrike" cap="none">
              <a:solidFill>
                <a:schemeClr val="dk1"/>
              </a:solidFill>
              <a:latin typeface="Georgia"/>
              <a:ea typeface="Georgia"/>
              <a:cs typeface="Georgia"/>
              <a:sym typeface="Georgia"/>
            </a:endParaRPr>
          </a:p>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a:p>
            <a:pPr marL="0" marR="0" lvl="0" indent="0" algn="l" rtl="0">
              <a:lnSpc>
                <a:spcPct val="115000"/>
              </a:lnSpc>
              <a:spcBef>
                <a:spcPts val="0"/>
              </a:spcBef>
              <a:spcAft>
                <a:spcPts val="0"/>
              </a:spcAft>
              <a:buClr>
                <a:srgbClr val="000000"/>
              </a:buClr>
              <a:buSzPts val="2100"/>
              <a:buFont typeface="Arial"/>
              <a:buNone/>
            </a:pPr>
            <a:r>
              <a:rPr lang="en-US" sz="2100" b="1" i="0" u="none" strike="noStrike" cap="none">
                <a:solidFill>
                  <a:schemeClr val="dk1"/>
                </a:solidFill>
                <a:latin typeface="Georgia"/>
                <a:ea typeface="Georgia"/>
                <a:cs typeface="Georgia"/>
                <a:sym typeface="Georgia"/>
              </a:rPr>
              <a:t>Get Answer &amp; Discover to the Court and Housing Authority</a:t>
            </a:r>
            <a:endParaRPr sz="2100" b="1" i="0" u="none" strike="noStrike" cap="none">
              <a:solidFill>
                <a:schemeClr val="dk1"/>
              </a:solidFill>
              <a:latin typeface="Georgia"/>
              <a:ea typeface="Georgia"/>
              <a:cs typeface="Georgia"/>
              <a:sym typeface="Georgia"/>
            </a:endParaRPr>
          </a:p>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Answer and Discovery must be received by the court 3 business days prior to the first event in the case (Tier-1 mediation)</a:t>
            </a:r>
            <a:endParaRPr sz="2100" b="0" i="0" u="none" strike="noStrike" cap="none">
              <a:solidFill>
                <a:schemeClr val="dk1"/>
              </a:solidFill>
              <a:latin typeface="Georgia"/>
              <a:ea typeface="Georgia"/>
              <a:cs typeface="Georgia"/>
              <a:sym typeface="Georgia"/>
            </a:endParaRPr>
          </a:p>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a:p>
            <a:pPr marL="0" marR="0" lvl="0" indent="0" algn="l" rtl="0">
              <a:lnSpc>
                <a:spcPct val="115000"/>
              </a:lnSpc>
              <a:spcBef>
                <a:spcPts val="0"/>
              </a:spcBef>
              <a:spcAft>
                <a:spcPts val="0"/>
              </a:spcAft>
              <a:buClr>
                <a:srgbClr val="000000"/>
              </a:buClr>
              <a:buSzPts val="2100"/>
              <a:buFont typeface="Arial"/>
              <a:buNone/>
            </a:pPr>
            <a:r>
              <a:rPr lang="en-US" sz="2100" b="1" i="0" u="none" strike="noStrike" cap="none">
                <a:solidFill>
                  <a:schemeClr val="dk1"/>
                </a:solidFill>
                <a:latin typeface="Georgia"/>
                <a:ea typeface="Georgia"/>
                <a:cs typeface="Georgia"/>
                <a:sym typeface="Georgia"/>
              </a:rPr>
              <a:t>Where to Find Forms</a:t>
            </a:r>
            <a:endParaRPr sz="2100" b="0" i="0" u="none" strike="noStrike" cap="none">
              <a:solidFill>
                <a:schemeClr val="dk1"/>
              </a:solidFill>
              <a:latin typeface="Georgia"/>
              <a:ea typeface="Georgia"/>
              <a:cs typeface="Georgia"/>
              <a:sym typeface="Georgia"/>
            </a:endParaRPr>
          </a:p>
          <a:p>
            <a:pPr marL="400050" marR="0" lvl="0" indent="-304800" algn="l" rtl="0">
              <a:lnSpc>
                <a:spcPct val="115000"/>
              </a:lnSpc>
              <a:spcBef>
                <a:spcPts val="0"/>
              </a:spcBef>
              <a:spcAft>
                <a:spcPts val="0"/>
              </a:spcAft>
              <a:buClr>
                <a:srgbClr val="000000"/>
              </a:buClr>
              <a:buSzPts val="2100"/>
              <a:buFont typeface="Georgia"/>
              <a:buChar char="●"/>
            </a:pPr>
            <a:r>
              <a:rPr lang="en-US" sz="2100" b="0" i="0" u="none" strike="noStrike" cap="none">
                <a:solidFill>
                  <a:schemeClr val="dk1"/>
                </a:solidFill>
                <a:latin typeface="Georgia"/>
                <a:ea typeface="Georgia"/>
                <a:cs typeface="Georgia"/>
                <a:sym typeface="Georgia"/>
              </a:rPr>
              <a:t>MADE – online form at </a:t>
            </a:r>
            <a:r>
              <a:rPr lang="en-US" sz="2100" b="0" i="0" u="sng" strike="noStrike" cap="none">
                <a:solidFill>
                  <a:schemeClr val="hlink"/>
                </a:solidFill>
                <a:latin typeface="Georgia"/>
                <a:ea typeface="Georgia"/>
                <a:cs typeface="Georgia"/>
                <a:sym typeface="Georgia"/>
                <a:hlinkClick r:id="rId3"/>
              </a:rPr>
              <a:t>https://www.gbls.org/MADE</a:t>
            </a:r>
            <a:endParaRPr sz="2100" b="0" i="0" u="none" strike="noStrike" cap="none">
              <a:solidFill>
                <a:schemeClr val="dk1"/>
              </a:solidFill>
              <a:latin typeface="Georgia"/>
              <a:ea typeface="Georgia"/>
              <a:cs typeface="Georgia"/>
              <a:sym typeface="Georgia"/>
            </a:endParaRPr>
          </a:p>
          <a:p>
            <a:pPr marL="400050" marR="0" lvl="0" indent="-304800" algn="l" rtl="0">
              <a:lnSpc>
                <a:spcPct val="115000"/>
              </a:lnSpc>
              <a:spcBef>
                <a:spcPts val="0"/>
              </a:spcBef>
              <a:spcAft>
                <a:spcPts val="0"/>
              </a:spcAft>
              <a:buClr>
                <a:srgbClr val="000000"/>
              </a:buClr>
              <a:buSzPts val="2100"/>
              <a:buFont typeface="Georgia"/>
              <a:buChar char="●"/>
            </a:pPr>
            <a:r>
              <a:rPr lang="en-US" sz="2100" b="0" i="0" u="none" strike="noStrike" cap="none">
                <a:solidFill>
                  <a:schemeClr val="dk1"/>
                </a:solidFill>
                <a:latin typeface="Georgia"/>
                <a:ea typeface="Georgia"/>
                <a:cs typeface="Georgia"/>
                <a:sym typeface="Georgia"/>
              </a:rPr>
              <a:t>Booklet 3: Answer and Booklet 4: Discovery at: </a:t>
            </a:r>
            <a:r>
              <a:rPr lang="en-US" sz="2100" b="0" i="0" u="sng" strike="noStrike" cap="none">
                <a:solidFill>
                  <a:schemeClr val="hlink"/>
                </a:solidFill>
                <a:latin typeface="Georgia"/>
                <a:ea typeface="Georgia"/>
                <a:cs typeface="Georgia"/>
                <a:sym typeface="Georgia"/>
                <a:hlinkClick r:id="rId4"/>
              </a:rPr>
              <a:t>masslegalhelp</a:t>
            </a:r>
            <a:endParaRPr sz="2100" b="0" i="0" u="none" strike="noStrike" cap="none">
              <a:solidFill>
                <a:schemeClr val="dk1"/>
              </a:solidFill>
              <a:latin typeface="Georgia"/>
              <a:ea typeface="Georgia"/>
              <a:cs typeface="Georgia"/>
              <a:sym typeface="Georgia"/>
            </a:endParaRPr>
          </a:p>
        </p:txBody>
      </p:sp>
      <p:sp>
        <p:nvSpPr>
          <p:cNvPr id="284" name="Google Shape;284;g3805a14fc10_1_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3805a14fc10_1_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sp>
        <p:nvSpPr>
          <p:cNvPr id="291" name="Google Shape;291;g3805a14fc10_1_11"/>
          <p:cNvSpPr txBox="1"/>
          <p:nvPr/>
        </p:nvSpPr>
        <p:spPr>
          <a:xfrm>
            <a:off x="58350" y="9556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Can I get an interpreter?</a:t>
            </a:r>
            <a:endParaRPr sz="2800" b="1" i="0" u="none" strike="noStrike" cap="none">
              <a:solidFill>
                <a:schemeClr val="dk1"/>
              </a:solidFill>
              <a:latin typeface="Georgia"/>
              <a:ea typeface="Georgia"/>
              <a:cs typeface="Georgia"/>
              <a:sym typeface="Georgia"/>
            </a:endParaRPr>
          </a:p>
        </p:txBody>
      </p:sp>
      <p:sp>
        <p:nvSpPr>
          <p:cNvPr id="292" name="Google Shape;292;g3805a14fc10_1_1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293" name="Google Shape;293;g3805a14fc10_1_11"/>
          <p:cNvSpPr txBox="1"/>
          <p:nvPr/>
        </p:nvSpPr>
        <p:spPr>
          <a:xfrm>
            <a:off x="1814425" y="1987550"/>
            <a:ext cx="5690400" cy="1760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300"/>
              <a:buFont typeface="Arial"/>
              <a:buNone/>
            </a:pPr>
            <a:r>
              <a:rPr lang="en-US" sz="2300" b="0" i="0" u="none" strike="noStrike" cap="none">
                <a:solidFill>
                  <a:schemeClr val="dk1"/>
                </a:solidFill>
                <a:latin typeface="Georgia"/>
                <a:ea typeface="Georgia"/>
                <a:cs typeface="Georgia"/>
                <a:sym typeface="Georgia"/>
              </a:rPr>
              <a:t>All courts should give people an Interpreter (free of charge) if they need one. Call the court clerk’s office to request an interpreter before the court date. </a:t>
            </a:r>
            <a:endParaRPr sz="2300" b="0" i="0" u="none" strike="noStrike" cap="none">
              <a:solidFill>
                <a:schemeClr val="dk1"/>
              </a:solidFill>
              <a:latin typeface="Georgia"/>
              <a:ea typeface="Georgia"/>
              <a:cs typeface="Georgia"/>
              <a:sym typeface="Georgia"/>
            </a:endParaRPr>
          </a:p>
        </p:txBody>
      </p:sp>
      <p:sp>
        <p:nvSpPr>
          <p:cNvPr id="294" name="Google Shape;294;g3805a14fc10_1_1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37ff155a730_0_1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24</a:t>
            </a:fld>
            <a:endParaRPr/>
          </a:p>
        </p:txBody>
      </p:sp>
      <p:sp>
        <p:nvSpPr>
          <p:cNvPr id="301" name="Google Shape;301;g37ff155a730_0_175"/>
          <p:cNvSpPr txBox="1"/>
          <p:nvPr/>
        </p:nvSpPr>
        <p:spPr>
          <a:xfrm>
            <a:off x="58350" y="873513"/>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Can I transfer my case to Housing Court?</a:t>
            </a:r>
            <a:endParaRPr sz="2800" b="1" i="0" u="none" strike="noStrike" cap="none">
              <a:solidFill>
                <a:schemeClr val="dk1"/>
              </a:solidFill>
              <a:latin typeface="Georgia"/>
              <a:ea typeface="Georgia"/>
              <a:cs typeface="Georgia"/>
              <a:sym typeface="Georgia"/>
            </a:endParaRPr>
          </a:p>
        </p:txBody>
      </p:sp>
      <p:sp>
        <p:nvSpPr>
          <p:cNvPr id="302" name="Google Shape;302;g37ff155a730_0_175"/>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03" name="Google Shape;303;g37ff155a730_0_175"/>
          <p:cNvSpPr txBox="1"/>
          <p:nvPr/>
        </p:nvSpPr>
        <p:spPr>
          <a:xfrm>
            <a:off x="975325" y="1803550"/>
            <a:ext cx="6744900" cy="47382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The housing authority can choose to file a case in District Court or Housing Court  </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Tenant can transfer District Court case to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Housing Court anytime before the date of trial</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Housing Courts often have more expertise and resources to serve unrepresented tenants including:</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Housing Specialists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Tenancy Preservation Program</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Lawyer for the Day</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To transfer use Transfer form, Booklet 5 at </a:t>
            </a:r>
            <a:r>
              <a:rPr lang="en-US" sz="2100" b="0" i="0" u="sng" strike="noStrike" cap="none">
                <a:solidFill>
                  <a:schemeClr val="hlink"/>
                </a:solidFill>
                <a:latin typeface="Georgia"/>
                <a:ea typeface="Georgia"/>
                <a:cs typeface="Georgia"/>
                <a:sym typeface="Georgia"/>
                <a:hlinkClick r:id="rId3"/>
              </a:rPr>
              <a:t>masslegalhelp</a:t>
            </a:r>
            <a:endParaRPr sz="2100" b="0" i="0" u="none" strike="noStrike" cap="none">
              <a:solidFill>
                <a:schemeClr val="dk1"/>
              </a:solidFill>
              <a:latin typeface="Georgia"/>
              <a:ea typeface="Georgia"/>
              <a:cs typeface="Georgia"/>
              <a:sym typeface="Georgia"/>
            </a:endParaRPr>
          </a:p>
        </p:txBody>
      </p:sp>
      <p:sp>
        <p:nvSpPr>
          <p:cNvPr id="304" name="Google Shape;304;g37ff155a730_0_175"/>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37ff155a730_0_1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25</a:t>
            </a:fld>
            <a:endParaRPr/>
          </a:p>
        </p:txBody>
      </p:sp>
      <p:sp>
        <p:nvSpPr>
          <p:cNvPr id="311" name="Google Shape;311;g37ff155a730_0_184"/>
          <p:cNvSpPr txBox="1"/>
          <p:nvPr/>
        </p:nvSpPr>
        <p:spPr>
          <a:xfrm>
            <a:off x="58350" y="7507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is the first court event?</a:t>
            </a:r>
            <a:endParaRPr sz="2800" b="1" i="0" u="none" strike="noStrike" cap="none">
              <a:solidFill>
                <a:schemeClr val="dk1"/>
              </a:solidFill>
              <a:latin typeface="Georgia"/>
              <a:ea typeface="Georgia"/>
              <a:cs typeface="Georgia"/>
              <a:sym typeface="Georgia"/>
            </a:endParaRPr>
          </a:p>
        </p:txBody>
      </p:sp>
      <p:sp>
        <p:nvSpPr>
          <p:cNvPr id="312" name="Google Shape;312;g37ff155a730_0_184"/>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13" name="Google Shape;313;g37ff155a730_0_184"/>
          <p:cNvSpPr txBox="1"/>
          <p:nvPr/>
        </p:nvSpPr>
        <p:spPr>
          <a:xfrm>
            <a:off x="767250" y="1577750"/>
            <a:ext cx="8012400" cy="44391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00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The first court event is called a First Tier event or</a:t>
            </a:r>
            <a:endParaRPr sz="2100" b="0" i="0" u="none" strike="noStrike" cap="none">
              <a:solidFill>
                <a:schemeClr val="dk1"/>
              </a:solidFill>
              <a:latin typeface="Georgia"/>
              <a:ea typeface="Georgia"/>
              <a:cs typeface="Georgia"/>
              <a:sym typeface="Georgia"/>
            </a:endParaRPr>
          </a:p>
          <a:p>
            <a:pPr marL="914400" marR="0" lvl="1" indent="-361950" algn="l" rtl="0">
              <a:lnSpc>
                <a:spcPct val="100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“Housing Specialist Status Conference” in Housing Court </a:t>
            </a:r>
            <a:endParaRPr sz="2100" b="0" i="0" u="none" strike="noStrike" cap="none">
              <a:solidFill>
                <a:schemeClr val="dk1"/>
              </a:solidFill>
              <a:latin typeface="Georgia"/>
              <a:ea typeface="Georgia"/>
              <a:cs typeface="Georgia"/>
              <a:sym typeface="Georgia"/>
            </a:endParaRPr>
          </a:p>
          <a:p>
            <a:pPr marL="914400" marR="0" lvl="1" indent="-361950" algn="l" rtl="0">
              <a:lnSpc>
                <a:spcPct val="100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“Case Management Conference” in District Court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5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First Tier event is where parties meet with a housing specialist to try to reach an agreement (also called “mediation”)</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4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Sometimes the housing authority’s attorney or mediator may pressure a tenant to sign an agreement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4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Many cases should not settle at the first court event - tenant may need time to apply for rental assistance or get legal advice</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400"/>
              </a:spcBef>
              <a:spcAft>
                <a:spcPts val="14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It is okay not to settle at the First Tier Event!!</a:t>
            </a:r>
            <a:endParaRPr sz="2100" b="0" i="0" u="none" strike="noStrike" cap="none">
              <a:solidFill>
                <a:schemeClr val="dk1"/>
              </a:solidFill>
              <a:latin typeface="Georgia"/>
              <a:ea typeface="Georgia"/>
              <a:cs typeface="Georgia"/>
              <a:sym typeface="Georgia"/>
            </a:endParaRPr>
          </a:p>
        </p:txBody>
      </p:sp>
      <p:sp>
        <p:nvSpPr>
          <p:cNvPr id="314" name="Google Shape;314;g37ff155a730_0_184"/>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37ff155a730_0_1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26</a:t>
            </a:fld>
            <a:endParaRPr/>
          </a:p>
        </p:txBody>
      </p:sp>
      <p:sp>
        <p:nvSpPr>
          <p:cNvPr id="321" name="Google Shape;321;g37ff155a730_0_193"/>
          <p:cNvSpPr txBox="1"/>
          <p:nvPr/>
        </p:nvSpPr>
        <p:spPr>
          <a:xfrm>
            <a:off x="58350" y="11694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happens after the first court event?</a:t>
            </a:r>
            <a:endParaRPr sz="2800" b="1" i="0" u="none" strike="noStrike" cap="none">
              <a:solidFill>
                <a:schemeClr val="dk1"/>
              </a:solidFill>
              <a:latin typeface="Georgia"/>
              <a:ea typeface="Georgia"/>
              <a:cs typeface="Georgia"/>
              <a:sym typeface="Georgia"/>
            </a:endParaRPr>
          </a:p>
        </p:txBody>
      </p:sp>
      <p:sp>
        <p:nvSpPr>
          <p:cNvPr id="322" name="Google Shape;322;g37ff155a730_0_193"/>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23" name="Google Shape;323;g37ff155a730_0_193"/>
          <p:cNvSpPr txBox="1"/>
          <p:nvPr/>
        </p:nvSpPr>
        <p:spPr>
          <a:xfrm>
            <a:off x="1380175" y="2072225"/>
            <a:ext cx="6560400" cy="27513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If the case is not settled or continued it will be scheduled for a Second Tier event with a judge </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5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Second Tier event is scheduled for a date 2 weeks after the First Tier event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500"/>
              </a:spcBef>
              <a:spcAft>
                <a:spcPts val="15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Second Tier event could be motion hearing, status hearing, or a trial</a:t>
            </a:r>
            <a:endParaRPr sz="2100" b="0" i="0" u="none" strike="noStrike" cap="none">
              <a:solidFill>
                <a:schemeClr val="dk1"/>
              </a:solidFill>
              <a:latin typeface="Georgia"/>
              <a:ea typeface="Georgia"/>
              <a:cs typeface="Georgia"/>
              <a:sym typeface="Georgia"/>
            </a:endParaRPr>
          </a:p>
        </p:txBody>
      </p:sp>
      <p:sp>
        <p:nvSpPr>
          <p:cNvPr id="324" name="Google Shape;324;g37ff155a730_0_193"/>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37ff155a730_0_2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27</a:t>
            </a:fld>
            <a:endParaRPr/>
          </a:p>
        </p:txBody>
      </p:sp>
      <p:sp>
        <p:nvSpPr>
          <p:cNvPr id="331" name="Google Shape;331;g37ff155a730_0_202"/>
          <p:cNvSpPr txBox="1"/>
          <p:nvPr/>
        </p:nvSpPr>
        <p:spPr>
          <a:xfrm>
            <a:off x="58350" y="11694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should I bring to court?</a:t>
            </a:r>
            <a:endParaRPr sz="2800" b="1" i="0" u="none" strike="noStrike" cap="none">
              <a:solidFill>
                <a:schemeClr val="dk1"/>
              </a:solidFill>
              <a:latin typeface="Georgia"/>
              <a:ea typeface="Georgia"/>
              <a:cs typeface="Georgia"/>
              <a:sym typeface="Georgia"/>
            </a:endParaRPr>
          </a:p>
        </p:txBody>
      </p:sp>
      <p:sp>
        <p:nvSpPr>
          <p:cNvPr id="332" name="Google Shape;332;g37ff155a730_0_202"/>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33" name="Google Shape;333;g37ff155a730_0_202"/>
          <p:cNvSpPr txBox="1"/>
          <p:nvPr/>
        </p:nvSpPr>
        <p:spPr>
          <a:xfrm>
            <a:off x="1041275" y="1987550"/>
            <a:ext cx="7206000" cy="41232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Organize the documents you need for a mediation, motion hearing or trial: </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Notices to the landlord about conditions </a:t>
            </a:r>
            <a:br>
              <a:rPr lang="en-US" sz="2100" b="0" i="0" u="none" strike="noStrike" cap="none">
                <a:solidFill>
                  <a:schemeClr val="dk1"/>
                </a:solidFill>
                <a:latin typeface="Georgia"/>
                <a:ea typeface="Georgia"/>
                <a:cs typeface="Georgia"/>
                <a:sym typeface="Georgia"/>
              </a:rPr>
            </a:br>
            <a:r>
              <a:rPr lang="en-US" sz="2100" b="0" i="0" u="none" strike="noStrike" cap="none">
                <a:solidFill>
                  <a:schemeClr val="dk1"/>
                </a:solidFill>
                <a:latin typeface="Georgia"/>
                <a:ea typeface="Georgia"/>
                <a:cs typeface="Georgia"/>
                <a:sym typeface="Georgia"/>
              </a:rPr>
              <a:t>(including print outs of emails and texts)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Rent receipts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Photographs of poor housing conditions</a:t>
            </a:r>
            <a:endParaRPr sz="2100" b="0" i="0" u="none" strike="noStrike" cap="none">
              <a:solidFill>
                <a:schemeClr val="dk1"/>
              </a:solidFill>
              <a:latin typeface="Georgia"/>
              <a:ea typeface="Georgia"/>
              <a:cs typeface="Georgia"/>
              <a:sym typeface="Georgia"/>
            </a:endParaRPr>
          </a:p>
          <a:p>
            <a:pPr marL="914400" marR="0" lvl="1" indent="-361950" algn="l" rtl="0">
              <a:lnSpc>
                <a:spcPct val="115000"/>
              </a:lnSpc>
              <a:spcBef>
                <a:spcPts val="10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Inspection reports verifying poor housing conditions</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000"/>
              </a:spcBef>
              <a:spcAft>
                <a:spcPts val="10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Use the </a:t>
            </a:r>
            <a:r>
              <a:rPr lang="en-US" sz="2100" b="0" i="0" u="sng" strike="noStrike" cap="none">
                <a:solidFill>
                  <a:schemeClr val="hlink"/>
                </a:solidFill>
                <a:latin typeface="Georgia"/>
                <a:ea typeface="Georgia"/>
                <a:cs typeface="Georgia"/>
                <a:sym typeface="Georgia"/>
                <a:hlinkClick r:id="rId3"/>
              </a:rPr>
              <a:t>What to Bring to Court Checklist</a:t>
            </a:r>
            <a:endParaRPr sz="2100" b="0" i="0" u="none" strike="noStrike" cap="none">
              <a:solidFill>
                <a:schemeClr val="dk1"/>
              </a:solidFill>
              <a:latin typeface="Georgia"/>
              <a:ea typeface="Georgia"/>
              <a:cs typeface="Georgia"/>
              <a:sym typeface="Georgia"/>
            </a:endParaRPr>
          </a:p>
        </p:txBody>
      </p:sp>
      <p:sp>
        <p:nvSpPr>
          <p:cNvPr id="334" name="Google Shape;334;g37ff155a730_0_202"/>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37ff155a730_0_2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28</a:t>
            </a:fld>
            <a:endParaRPr/>
          </a:p>
        </p:txBody>
      </p:sp>
      <p:sp>
        <p:nvSpPr>
          <p:cNvPr id="341" name="Google Shape;341;g37ff155a730_0_211"/>
          <p:cNvSpPr txBox="1"/>
          <p:nvPr/>
        </p:nvSpPr>
        <p:spPr>
          <a:xfrm>
            <a:off x="58350" y="740125"/>
            <a:ext cx="9027300" cy="1046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should I do if I </a:t>
            </a:r>
            <a:br>
              <a:rPr lang="en-US" sz="2800" b="1" i="0" u="none" strike="noStrike" cap="none">
                <a:solidFill>
                  <a:schemeClr val="dk1"/>
                </a:solidFill>
                <a:latin typeface="Georgia"/>
                <a:ea typeface="Georgia"/>
                <a:cs typeface="Georgia"/>
                <a:sym typeface="Georgia"/>
              </a:rPr>
            </a:br>
            <a:r>
              <a:rPr lang="en-US" sz="2800" b="1" i="0" u="none" strike="noStrike" cap="none">
                <a:solidFill>
                  <a:schemeClr val="dk1"/>
                </a:solidFill>
                <a:latin typeface="Georgia"/>
                <a:ea typeface="Georgia"/>
                <a:cs typeface="Georgia"/>
                <a:sym typeface="Georgia"/>
              </a:rPr>
              <a:t>am negotiating an agreement?</a:t>
            </a:r>
            <a:endParaRPr sz="2800" b="1" i="0" u="none" strike="noStrike" cap="none">
              <a:solidFill>
                <a:schemeClr val="dk1"/>
              </a:solidFill>
              <a:latin typeface="Georgia"/>
              <a:ea typeface="Georgia"/>
              <a:cs typeface="Georgia"/>
              <a:sym typeface="Georgia"/>
            </a:endParaRPr>
          </a:p>
        </p:txBody>
      </p:sp>
      <p:sp>
        <p:nvSpPr>
          <p:cNvPr id="342" name="Google Shape;342;g37ff155a730_0_21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43" name="Google Shape;343;g37ff155a730_0_211"/>
          <p:cNvSpPr txBox="1"/>
          <p:nvPr/>
        </p:nvSpPr>
        <p:spPr>
          <a:xfrm>
            <a:off x="759300" y="1890725"/>
            <a:ext cx="7625400" cy="4610100"/>
          </a:xfrm>
          <a:prstGeom prst="rect">
            <a:avLst/>
          </a:prstGeom>
          <a:noFill/>
          <a:ln>
            <a:noFill/>
          </a:ln>
        </p:spPr>
        <p:txBody>
          <a:bodyPr spcFirstLastPara="1" wrap="square" lIns="91425" tIns="91425" rIns="91425" bIns="91425" anchor="t" anchorCtr="0">
            <a:spAutoFit/>
          </a:bodyPr>
          <a:lstStyle/>
          <a:p>
            <a:pPr marL="457200" marR="0" lvl="0" indent="-361950" algn="l" rtl="0">
              <a:lnSpc>
                <a:spcPct val="115000"/>
              </a:lnSpc>
              <a:spcBef>
                <a:spcPts val="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Ask to talk to the Lawyer for the Day (if one available) for assistance negotiating an agreement or to review the terms of the agreement before tenant signs it</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500"/>
              </a:spcBef>
              <a:spcAft>
                <a:spcPts val="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Make sure that what’s important to tenant is in the agreement (for example, that repairs are getting done or that the tenant is given an extension on when the monthly rent is due)</a:t>
            </a:r>
            <a:endParaRPr sz="2100" b="0" i="0" u="none" strike="noStrike" cap="none">
              <a:solidFill>
                <a:schemeClr val="dk1"/>
              </a:solidFill>
              <a:latin typeface="Georgia"/>
              <a:ea typeface="Georgia"/>
              <a:cs typeface="Georgia"/>
              <a:sym typeface="Georgia"/>
            </a:endParaRPr>
          </a:p>
          <a:p>
            <a:pPr marL="457200" marR="0" lvl="0" indent="-361950" algn="l" rtl="0">
              <a:lnSpc>
                <a:spcPct val="115000"/>
              </a:lnSpc>
              <a:spcBef>
                <a:spcPts val="1500"/>
              </a:spcBef>
              <a:spcAft>
                <a:spcPts val="1500"/>
              </a:spcAft>
              <a:buClr>
                <a:schemeClr val="dk1"/>
              </a:buClr>
              <a:buSzPts val="2100"/>
              <a:buFont typeface="Georgia"/>
              <a:buChar char="●"/>
            </a:pPr>
            <a:r>
              <a:rPr lang="en-US" sz="2100" b="0" i="0" u="none" strike="noStrike" cap="none">
                <a:solidFill>
                  <a:schemeClr val="dk1"/>
                </a:solidFill>
                <a:latin typeface="Georgia"/>
                <a:ea typeface="Georgia"/>
                <a:cs typeface="Georgia"/>
                <a:sym typeface="Georgia"/>
              </a:rPr>
              <a:t>Above all - do NOT sign anything that is unrealistic for the tenant to fulfill because if they cannot comply with the agreement, the housing authority can come back to court and ask that they be allowed to move the tenant out</a:t>
            </a:r>
            <a:endParaRPr sz="2100" b="0" i="0" u="none" strike="noStrike" cap="none">
              <a:solidFill>
                <a:schemeClr val="dk1"/>
              </a:solidFill>
              <a:latin typeface="Georgia"/>
              <a:ea typeface="Georgia"/>
              <a:cs typeface="Georgia"/>
              <a:sym typeface="Georgia"/>
            </a:endParaRPr>
          </a:p>
        </p:txBody>
      </p:sp>
      <p:sp>
        <p:nvSpPr>
          <p:cNvPr id="344" name="Google Shape;344;g37ff155a730_0_21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g37ff155a730_0_22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29</a:t>
            </a:fld>
            <a:endParaRPr/>
          </a:p>
        </p:txBody>
      </p:sp>
      <p:sp>
        <p:nvSpPr>
          <p:cNvPr id="351" name="Google Shape;351;g37ff155a730_0_227"/>
          <p:cNvSpPr txBox="1"/>
          <p:nvPr/>
        </p:nvSpPr>
        <p:spPr>
          <a:xfrm>
            <a:off x="-107750" y="753813"/>
            <a:ext cx="9027300" cy="1046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are the consequences </a:t>
            </a:r>
            <a:br>
              <a:rPr lang="en-US" sz="2800" b="1" i="0" u="none" strike="noStrike" cap="none">
                <a:solidFill>
                  <a:schemeClr val="dk1"/>
                </a:solidFill>
                <a:latin typeface="Georgia"/>
                <a:ea typeface="Georgia"/>
                <a:cs typeface="Georgia"/>
                <a:sym typeface="Georgia"/>
              </a:rPr>
            </a:br>
            <a:r>
              <a:rPr lang="en-US" sz="2800" b="1" i="0" u="none" strike="noStrike" cap="none">
                <a:solidFill>
                  <a:schemeClr val="dk1"/>
                </a:solidFill>
                <a:latin typeface="Georgia"/>
                <a:ea typeface="Georgia"/>
                <a:cs typeface="Georgia"/>
                <a:sym typeface="Georgia"/>
              </a:rPr>
              <a:t>of violating an agreement?</a:t>
            </a:r>
            <a:endParaRPr sz="2800" b="1" i="0" u="none" strike="noStrike" cap="none">
              <a:solidFill>
                <a:schemeClr val="dk1"/>
              </a:solidFill>
              <a:latin typeface="Georgia"/>
              <a:ea typeface="Georgia"/>
              <a:cs typeface="Georgia"/>
              <a:sym typeface="Georgia"/>
            </a:endParaRPr>
          </a:p>
        </p:txBody>
      </p:sp>
      <p:sp>
        <p:nvSpPr>
          <p:cNvPr id="352" name="Google Shape;352;g37ff155a730_0_227"/>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53" name="Google Shape;353;g37ff155a730_0_227"/>
          <p:cNvSpPr txBox="1"/>
          <p:nvPr/>
        </p:nvSpPr>
        <p:spPr>
          <a:xfrm>
            <a:off x="800100" y="2014925"/>
            <a:ext cx="7447200" cy="45300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An Agreement resolving an eviction case is signed by a judge and becomes an order of the Court</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Agreements cannot be changed unless both sides agree, so don’t agree to terms thinking they can be changed later</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The consequence of violating an Agreement is almost always immediate eviction</a:t>
            </a:r>
            <a:br>
              <a:rPr lang="en-US" sz="2400" b="0" i="0" u="none" strike="noStrike" cap="none">
                <a:solidFill>
                  <a:schemeClr val="dk1"/>
                </a:solidFill>
                <a:latin typeface="Georgia"/>
                <a:ea typeface="Georgia"/>
                <a:cs typeface="Georgia"/>
                <a:sym typeface="Georgia"/>
              </a:rPr>
            </a:br>
            <a:endParaRPr sz="2400" b="0" i="0" u="none" strike="noStrike" cap="none">
              <a:solidFill>
                <a:schemeClr val="dk1"/>
              </a:solidFill>
              <a:latin typeface="Georgia"/>
              <a:ea typeface="Georgia"/>
              <a:cs typeface="Georgia"/>
              <a:sym typeface="Georgia"/>
            </a:endParaRPr>
          </a:p>
          <a:p>
            <a:pPr marL="457200" marR="0" lvl="0" indent="0" algn="ctr" rtl="0">
              <a:lnSpc>
                <a:spcPct val="115000"/>
              </a:lnSpc>
              <a:spcBef>
                <a:spcPts val="1500"/>
              </a:spcBef>
              <a:spcAft>
                <a:spcPts val="1500"/>
              </a:spcAft>
              <a:buClr>
                <a:srgbClr val="000000"/>
              </a:buClr>
              <a:buSzPts val="2400"/>
              <a:buFont typeface="Arial"/>
              <a:buNone/>
            </a:pPr>
            <a:r>
              <a:rPr lang="en-US" sz="2400" b="0" i="1" u="none" strike="noStrike" cap="none">
                <a:solidFill>
                  <a:schemeClr val="dk1"/>
                </a:solidFill>
                <a:latin typeface="Georgia"/>
                <a:ea typeface="Georgia"/>
                <a:cs typeface="Georgia"/>
                <a:sym typeface="Georgia"/>
              </a:rPr>
              <a:t>Continued Next Slide</a:t>
            </a:r>
            <a:endParaRPr sz="2400" b="0" i="1" u="none" strike="noStrike" cap="none">
              <a:solidFill>
                <a:schemeClr val="dk1"/>
              </a:solidFill>
              <a:latin typeface="Georgia"/>
              <a:ea typeface="Georgia"/>
              <a:cs typeface="Georgia"/>
              <a:sym typeface="Georgia"/>
            </a:endParaRPr>
          </a:p>
        </p:txBody>
      </p:sp>
      <p:sp>
        <p:nvSpPr>
          <p:cNvPr id="354" name="Google Shape;354;g37ff155a730_0_227"/>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3805a14fc10_1_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30</a:t>
            </a:fld>
            <a:endParaRPr/>
          </a:p>
        </p:txBody>
      </p:sp>
      <p:sp>
        <p:nvSpPr>
          <p:cNvPr id="361" name="Google Shape;361;g3805a14fc10_1_21"/>
          <p:cNvSpPr txBox="1"/>
          <p:nvPr/>
        </p:nvSpPr>
        <p:spPr>
          <a:xfrm>
            <a:off x="58350" y="787585"/>
            <a:ext cx="9027300" cy="1046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are the consequences </a:t>
            </a:r>
            <a:br>
              <a:rPr lang="en-US" sz="2800" b="1" i="0" u="none" strike="noStrike" cap="none">
                <a:solidFill>
                  <a:schemeClr val="dk1"/>
                </a:solidFill>
                <a:latin typeface="Georgia"/>
                <a:ea typeface="Georgia"/>
                <a:cs typeface="Georgia"/>
                <a:sym typeface="Georgia"/>
              </a:rPr>
            </a:br>
            <a:r>
              <a:rPr lang="en-US" sz="2800" b="1" i="0" u="none" strike="noStrike" cap="none">
                <a:solidFill>
                  <a:schemeClr val="dk1"/>
                </a:solidFill>
                <a:latin typeface="Georgia"/>
                <a:ea typeface="Georgia"/>
                <a:cs typeface="Georgia"/>
                <a:sym typeface="Georgia"/>
              </a:rPr>
              <a:t>of violating an agreement?</a:t>
            </a:r>
            <a:endParaRPr sz="2800" b="1" i="0" u="none" strike="noStrike" cap="none">
              <a:solidFill>
                <a:schemeClr val="dk1"/>
              </a:solidFill>
              <a:latin typeface="Georgia"/>
              <a:ea typeface="Georgia"/>
              <a:cs typeface="Georgia"/>
              <a:sym typeface="Georgia"/>
            </a:endParaRPr>
          </a:p>
        </p:txBody>
      </p:sp>
      <p:sp>
        <p:nvSpPr>
          <p:cNvPr id="362" name="Google Shape;362;g3805a14fc10_1_2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63" name="Google Shape;363;g3805a14fc10_1_21"/>
          <p:cNvSpPr txBox="1"/>
          <p:nvPr/>
        </p:nvSpPr>
        <p:spPr>
          <a:xfrm>
            <a:off x="577950" y="1959425"/>
            <a:ext cx="7988100" cy="4023600"/>
          </a:xfrm>
          <a:prstGeom prst="rect">
            <a:avLst/>
          </a:prstGeom>
          <a:noFill/>
          <a:ln>
            <a:noFill/>
          </a:ln>
        </p:spPr>
        <p:txBody>
          <a:bodyPr spcFirstLastPara="1" wrap="square" lIns="91425" tIns="91425" rIns="91425" bIns="91425" anchor="t" anchorCtr="0">
            <a:spAutoFit/>
          </a:bodyPr>
          <a:lstStyle/>
          <a:p>
            <a:pPr marL="457200" marR="0" lvl="0" indent="-368300" algn="l" rtl="0">
              <a:lnSpc>
                <a:spcPct val="115000"/>
              </a:lnSpc>
              <a:spcBef>
                <a:spcPts val="0"/>
              </a:spcBef>
              <a:spcAft>
                <a:spcPts val="0"/>
              </a:spcAft>
              <a:buClr>
                <a:schemeClr val="dk1"/>
              </a:buClr>
              <a:buSzPts val="2200"/>
              <a:buFont typeface="Georgia"/>
              <a:buChar char="●"/>
            </a:pPr>
            <a:r>
              <a:rPr lang="en-US" sz="2200" b="0" i="0" u="none" strike="noStrike" cap="none">
                <a:solidFill>
                  <a:schemeClr val="dk1"/>
                </a:solidFill>
                <a:latin typeface="Georgia"/>
                <a:ea typeface="Georgia"/>
                <a:cs typeface="Georgia"/>
                <a:sym typeface="Georgia"/>
              </a:rPr>
              <a:t>If the housing authority doesn’t comply, the tenant can file a Motion to Enforce, asking the court to order it to do what they should have done (for example, make repairs)</a:t>
            </a:r>
            <a:endParaRPr sz="2200" b="0" i="0" u="none" strike="noStrike" cap="none">
              <a:solidFill>
                <a:schemeClr val="dk1"/>
              </a:solidFill>
              <a:latin typeface="Georgia"/>
              <a:ea typeface="Georgia"/>
              <a:cs typeface="Georgia"/>
              <a:sym typeface="Georgia"/>
            </a:endParaRPr>
          </a:p>
          <a:p>
            <a:pPr marL="457200" marR="0" lvl="0" indent="-368300" algn="l" rtl="0">
              <a:lnSpc>
                <a:spcPct val="115000"/>
              </a:lnSpc>
              <a:spcBef>
                <a:spcPts val="1500"/>
              </a:spcBef>
              <a:spcAft>
                <a:spcPts val="0"/>
              </a:spcAft>
              <a:buClr>
                <a:schemeClr val="dk1"/>
              </a:buClr>
              <a:buSzPts val="2200"/>
              <a:buFont typeface="Georgia"/>
              <a:buChar char="●"/>
            </a:pPr>
            <a:r>
              <a:rPr lang="en-US" sz="2200" b="0" i="0" u="none" strike="noStrike" cap="none">
                <a:solidFill>
                  <a:schemeClr val="dk1"/>
                </a:solidFill>
                <a:latin typeface="Georgia"/>
                <a:ea typeface="Georgia"/>
                <a:cs typeface="Georgia"/>
                <a:sym typeface="Georgia"/>
              </a:rPr>
              <a:t>If the tenant doesn’t comply, housing authority can file a motion (commonly called a “Motion to Issue Execution”) asking for permission to move the tenant out of their home</a:t>
            </a:r>
            <a:endParaRPr sz="2200" b="0" i="0" u="none" strike="noStrike" cap="none">
              <a:solidFill>
                <a:schemeClr val="dk1"/>
              </a:solidFill>
              <a:latin typeface="Georgia"/>
              <a:ea typeface="Georgia"/>
              <a:cs typeface="Georgia"/>
              <a:sym typeface="Georgia"/>
            </a:endParaRPr>
          </a:p>
          <a:p>
            <a:pPr marL="457200" marR="0" lvl="0" indent="-368300" algn="l" rtl="0">
              <a:lnSpc>
                <a:spcPct val="115000"/>
              </a:lnSpc>
              <a:spcBef>
                <a:spcPts val="1500"/>
              </a:spcBef>
              <a:spcAft>
                <a:spcPts val="1500"/>
              </a:spcAft>
              <a:buClr>
                <a:schemeClr val="dk1"/>
              </a:buClr>
              <a:buSzPts val="2200"/>
              <a:buFont typeface="Georgia"/>
              <a:buChar char="●"/>
            </a:pPr>
            <a:r>
              <a:rPr lang="en-US" sz="2200" b="0" i="0" u="none" strike="noStrike" cap="none">
                <a:solidFill>
                  <a:schemeClr val="dk1"/>
                </a:solidFill>
                <a:latin typeface="Georgia"/>
                <a:ea typeface="Georgia"/>
                <a:cs typeface="Georgia"/>
                <a:sym typeface="Georgia"/>
              </a:rPr>
              <a:t>Law requires that a judge find that there has been a “substantial violation of a material term” of the agreement in order for Execution to issue</a:t>
            </a:r>
            <a:endParaRPr sz="2200" b="0" i="0" u="none" strike="noStrike" cap="none">
              <a:solidFill>
                <a:schemeClr val="dk1"/>
              </a:solidFill>
              <a:latin typeface="Georgia"/>
              <a:ea typeface="Georgia"/>
              <a:cs typeface="Georgia"/>
              <a:sym typeface="Georgia"/>
            </a:endParaRPr>
          </a:p>
        </p:txBody>
      </p:sp>
      <p:sp>
        <p:nvSpPr>
          <p:cNvPr id="364" name="Google Shape;364;g3805a14fc10_1_2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37ff155a730_0_2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31</a:t>
            </a:fld>
            <a:endParaRPr/>
          </a:p>
        </p:txBody>
      </p:sp>
      <p:sp>
        <p:nvSpPr>
          <p:cNvPr id="371" name="Google Shape;371;g37ff155a730_0_236"/>
          <p:cNvSpPr txBox="1"/>
          <p:nvPr/>
        </p:nvSpPr>
        <p:spPr>
          <a:xfrm>
            <a:off x="58350" y="9556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happens after a trial?</a:t>
            </a:r>
            <a:endParaRPr sz="2800" b="1" i="0" u="none" strike="noStrike" cap="none">
              <a:solidFill>
                <a:schemeClr val="dk1"/>
              </a:solidFill>
              <a:latin typeface="Georgia"/>
              <a:ea typeface="Georgia"/>
              <a:cs typeface="Georgia"/>
              <a:sym typeface="Georgia"/>
            </a:endParaRPr>
          </a:p>
        </p:txBody>
      </p:sp>
      <p:sp>
        <p:nvSpPr>
          <p:cNvPr id="372" name="Google Shape;372;g37ff155a730_0_236"/>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73" name="Google Shape;373;g37ff155a730_0_236"/>
          <p:cNvSpPr txBox="1"/>
          <p:nvPr/>
        </p:nvSpPr>
        <p:spPr>
          <a:xfrm>
            <a:off x="428075" y="1734750"/>
            <a:ext cx="8065200" cy="4972500"/>
          </a:xfrm>
          <a:prstGeom prst="rect">
            <a:avLst/>
          </a:prstGeom>
          <a:noFill/>
          <a:ln>
            <a:noFill/>
          </a:ln>
        </p:spPr>
        <p:txBody>
          <a:bodyPr spcFirstLastPara="1" wrap="square" lIns="91425" tIns="91425" rIns="91425" bIns="91425" anchor="t" anchorCtr="0">
            <a:spAutoFit/>
          </a:bodyPr>
          <a:lstStyle/>
          <a:p>
            <a:pPr marL="457200" marR="0" lvl="0" indent="-374650" algn="l" rtl="0">
              <a:lnSpc>
                <a:spcPct val="115000"/>
              </a:lnSpc>
              <a:spcBef>
                <a:spcPts val="0"/>
              </a:spcBef>
              <a:spcAft>
                <a:spcPts val="0"/>
              </a:spcAft>
              <a:buClr>
                <a:schemeClr val="dk1"/>
              </a:buClr>
              <a:buSzPts val="2300"/>
              <a:buFont typeface="Georgia"/>
              <a:buChar char="●"/>
            </a:pPr>
            <a:r>
              <a:rPr lang="en-US" sz="2300" b="0" i="0" u="none" strike="noStrike" cap="none">
                <a:solidFill>
                  <a:schemeClr val="dk1"/>
                </a:solidFill>
                <a:latin typeface="Georgia"/>
                <a:ea typeface="Georgia"/>
                <a:cs typeface="Georgia"/>
                <a:sym typeface="Georgia"/>
              </a:rPr>
              <a:t>The court will mail the decision to the parties</a:t>
            </a:r>
            <a:endParaRPr sz="2300" b="0" i="0" u="none" strike="noStrike" cap="none">
              <a:solidFill>
                <a:schemeClr val="dk1"/>
              </a:solidFill>
              <a:latin typeface="Georgia"/>
              <a:ea typeface="Georgia"/>
              <a:cs typeface="Georgia"/>
              <a:sym typeface="Georgia"/>
            </a:endParaRPr>
          </a:p>
          <a:p>
            <a:pPr marL="457200" marR="0" lvl="0" indent="-374650" algn="l" rtl="0">
              <a:lnSpc>
                <a:spcPct val="115000"/>
              </a:lnSpc>
              <a:spcBef>
                <a:spcPts val="1500"/>
              </a:spcBef>
              <a:spcAft>
                <a:spcPts val="0"/>
              </a:spcAft>
              <a:buClr>
                <a:schemeClr val="dk1"/>
              </a:buClr>
              <a:buSzPts val="2300"/>
              <a:buFont typeface="Georgia"/>
              <a:buChar char="●"/>
            </a:pPr>
            <a:r>
              <a:rPr lang="en-US" sz="2300" b="0" i="0" u="none" strike="noStrike" cap="none">
                <a:solidFill>
                  <a:schemeClr val="dk1"/>
                </a:solidFill>
                <a:latin typeface="Georgia"/>
                <a:ea typeface="Georgia"/>
                <a:cs typeface="Georgia"/>
                <a:sym typeface="Georgia"/>
              </a:rPr>
              <a:t>Tenant may win “possession” (the right to the apartment) and/or money damages or may need to make a payment in order to stay in their home</a:t>
            </a:r>
            <a:endParaRPr sz="2300" b="0" i="0" u="none" strike="noStrike" cap="none">
              <a:solidFill>
                <a:schemeClr val="dk1"/>
              </a:solidFill>
              <a:latin typeface="Georgia"/>
              <a:ea typeface="Georgia"/>
              <a:cs typeface="Georgia"/>
              <a:sym typeface="Georgia"/>
            </a:endParaRPr>
          </a:p>
          <a:p>
            <a:pPr marL="457200" marR="0" lvl="0" indent="-374650" algn="l" rtl="0">
              <a:lnSpc>
                <a:spcPct val="115000"/>
              </a:lnSpc>
              <a:spcBef>
                <a:spcPts val="1500"/>
              </a:spcBef>
              <a:spcAft>
                <a:spcPts val="0"/>
              </a:spcAft>
              <a:buClr>
                <a:schemeClr val="dk1"/>
              </a:buClr>
              <a:buSzPts val="2300"/>
              <a:buFont typeface="Georgia"/>
              <a:buChar char="●"/>
            </a:pPr>
            <a:r>
              <a:rPr lang="en-US" sz="2300" b="0" i="0" u="none" strike="noStrike" cap="none">
                <a:solidFill>
                  <a:schemeClr val="dk1"/>
                </a:solidFill>
                <a:latin typeface="Georgia"/>
                <a:ea typeface="Georgia"/>
                <a:cs typeface="Georgia"/>
                <a:sym typeface="Georgia"/>
              </a:rPr>
              <a:t>Housing authority might win possession and/or money damages against the tenant</a:t>
            </a:r>
            <a:endParaRPr sz="2300" b="0" i="0" u="none" strike="noStrike" cap="none">
              <a:solidFill>
                <a:schemeClr val="dk1"/>
              </a:solidFill>
              <a:latin typeface="Georgia"/>
              <a:ea typeface="Georgia"/>
              <a:cs typeface="Georgia"/>
              <a:sym typeface="Georgia"/>
            </a:endParaRPr>
          </a:p>
          <a:p>
            <a:pPr marL="457200" marR="0" lvl="0" indent="-374650" algn="l" rtl="0">
              <a:lnSpc>
                <a:spcPct val="115000"/>
              </a:lnSpc>
              <a:spcBef>
                <a:spcPts val="1500"/>
              </a:spcBef>
              <a:spcAft>
                <a:spcPts val="0"/>
              </a:spcAft>
              <a:buClr>
                <a:schemeClr val="dk1"/>
              </a:buClr>
              <a:buSzPts val="2300"/>
              <a:buFont typeface="Georgia"/>
              <a:buChar char="●"/>
            </a:pPr>
            <a:r>
              <a:rPr lang="en-US" sz="2300" b="0" i="0" u="none" strike="noStrike" cap="none">
                <a:solidFill>
                  <a:schemeClr val="dk1"/>
                </a:solidFill>
                <a:latin typeface="Georgia"/>
                <a:ea typeface="Georgia"/>
                <a:cs typeface="Georgia"/>
                <a:sym typeface="Georgia"/>
              </a:rPr>
              <a:t>If housing authority wins, they may be get a judgment for possession and/or a judgment for unpaid rent</a:t>
            </a:r>
            <a:endParaRPr sz="2300" b="0" i="0" u="none" strike="noStrike" cap="none">
              <a:solidFill>
                <a:schemeClr val="dk1"/>
              </a:solidFill>
              <a:latin typeface="Georgia"/>
              <a:ea typeface="Georgia"/>
              <a:cs typeface="Georgia"/>
              <a:sym typeface="Georgia"/>
            </a:endParaRPr>
          </a:p>
          <a:p>
            <a:pPr marL="457200" marR="0" lvl="0" indent="-374650" algn="l" rtl="0">
              <a:lnSpc>
                <a:spcPct val="115000"/>
              </a:lnSpc>
              <a:spcBef>
                <a:spcPts val="1500"/>
              </a:spcBef>
              <a:spcAft>
                <a:spcPts val="1500"/>
              </a:spcAft>
              <a:buClr>
                <a:schemeClr val="dk1"/>
              </a:buClr>
              <a:buSzPts val="2300"/>
              <a:buFont typeface="Georgia"/>
              <a:buChar char="●"/>
            </a:pPr>
            <a:r>
              <a:rPr lang="en-US" sz="2300" b="0" i="0" u="none" strike="noStrike" cap="none">
                <a:solidFill>
                  <a:schemeClr val="dk1"/>
                </a:solidFill>
                <a:latin typeface="Georgia"/>
                <a:ea typeface="Georgia"/>
                <a:cs typeface="Georgia"/>
                <a:sym typeface="Georgia"/>
              </a:rPr>
              <a:t>The parties have 10 days from the date of the court’s decision to appeal</a:t>
            </a:r>
            <a:endParaRPr sz="2300" b="0" i="0" u="none" strike="noStrike" cap="none">
              <a:solidFill>
                <a:schemeClr val="dk1"/>
              </a:solidFill>
              <a:latin typeface="Georgia"/>
              <a:ea typeface="Georgia"/>
              <a:cs typeface="Georgia"/>
              <a:sym typeface="Georgia"/>
            </a:endParaRPr>
          </a:p>
        </p:txBody>
      </p:sp>
      <p:sp>
        <p:nvSpPr>
          <p:cNvPr id="374" name="Google Shape;374;g37ff155a730_0_236"/>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37ff155a730_0_2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32</a:t>
            </a:fld>
            <a:endParaRPr/>
          </a:p>
        </p:txBody>
      </p:sp>
      <p:sp>
        <p:nvSpPr>
          <p:cNvPr id="381" name="Google Shape;381;g37ff155a730_0_245"/>
          <p:cNvSpPr txBox="1"/>
          <p:nvPr/>
        </p:nvSpPr>
        <p:spPr>
          <a:xfrm>
            <a:off x="58350" y="9556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happens after the court’s decision?</a:t>
            </a:r>
            <a:endParaRPr sz="2800" b="1" i="0" u="none" strike="noStrike" cap="none">
              <a:solidFill>
                <a:schemeClr val="dk1"/>
              </a:solidFill>
              <a:latin typeface="Georgia"/>
              <a:ea typeface="Georgia"/>
              <a:cs typeface="Georgia"/>
              <a:sym typeface="Georgia"/>
            </a:endParaRPr>
          </a:p>
        </p:txBody>
      </p:sp>
      <p:sp>
        <p:nvSpPr>
          <p:cNvPr id="382" name="Google Shape;382;g37ff155a730_0_245"/>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83" name="Google Shape;383;g37ff155a730_0_245"/>
          <p:cNvSpPr txBox="1"/>
          <p:nvPr/>
        </p:nvSpPr>
        <p:spPr>
          <a:xfrm>
            <a:off x="800100" y="1786450"/>
            <a:ext cx="7674000" cy="45699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If housing authority wins at trial and tenant does not appeal within 10 days, housing authority can get an “Execution” which is the order that gives them permission to physically evict a tenant</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150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Housing authority must give the Execution to a sheriff/constable who serves a 48-Hour Notice notifying the tenant that if they do not move, the sheriff/constable will “levy” on the Execution – which means they will move the tenant and her property out</a:t>
            </a:r>
            <a:endParaRPr sz="2400" b="0" i="0" u="none" strike="noStrike" cap="none">
              <a:solidFill>
                <a:schemeClr val="dk1"/>
              </a:solidFill>
              <a:latin typeface="Georgia"/>
              <a:ea typeface="Georgia"/>
              <a:cs typeface="Georgia"/>
              <a:sym typeface="Georgia"/>
            </a:endParaRPr>
          </a:p>
        </p:txBody>
      </p:sp>
      <p:sp>
        <p:nvSpPr>
          <p:cNvPr id="384" name="Google Shape;384;g37ff155a730_0_245"/>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3805a14fc10_1_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33</a:t>
            </a:fld>
            <a:endParaRPr/>
          </a:p>
        </p:txBody>
      </p:sp>
      <p:sp>
        <p:nvSpPr>
          <p:cNvPr id="391" name="Google Shape;391;g3805a14fc10_1_31"/>
          <p:cNvSpPr txBox="1"/>
          <p:nvPr/>
        </p:nvSpPr>
        <p:spPr>
          <a:xfrm>
            <a:off x="58350" y="955675"/>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is a 48-hour notice?</a:t>
            </a:r>
            <a:endParaRPr sz="2800" b="1" i="0" u="none" strike="noStrike" cap="none">
              <a:solidFill>
                <a:schemeClr val="dk1"/>
              </a:solidFill>
              <a:latin typeface="Georgia"/>
              <a:ea typeface="Georgia"/>
              <a:cs typeface="Georgia"/>
              <a:sym typeface="Georgia"/>
            </a:endParaRPr>
          </a:p>
        </p:txBody>
      </p:sp>
      <p:sp>
        <p:nvSpPr>
          <p:cNvPr id="392" name="Google Shape;392;g3805a14fc10_1_3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393" name="Google Shape;393;g3805a14fc10_1_31"/>
          <p:cNvSpPr txBox="1"/>
          <p:nvPr/>
        </p:nvSpPr>
        <p:spPr>
          <a:xfrm>
            <a:off x="1389250" y="1831550"/>
            <a:ext cx="6164100" cy="32955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48-Hour Notice must state the date and time the tenant will be moved out and must be served at least 48 hours prior</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150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Housing Authority can only use the Execution during business hours 9-5 on Monday-Friday and cannot use it on weekends or holidays</a:t>
            </a:r>
            <a:endParaRPr sz="2400" b="0" i="0" u="none" strike="noStrike" cap="none">
              <a:solidFill>
                <a:schemeClr val="dk1"/>
              </a:solidFill>
              <a:latin typeface="Georgia"/>
              <a:ea typeface="Georgia"/>
              <a:cs typeface="Georgia"/>
              <a:sym typeface="Georgia"/>
            </a:endParaRPr>
          </a:p>
        </p:txBody>
      </p:sp>
      <p:sp>
        <p:nvSpPr>
          <p:cNvPr id="394" name="Google Shape;394;g3805a14fc10_1_3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g37ff155a730_0_254"/>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
        <p:nvSpPr>
          <p:cNvPr id="401" name="Google Shape;401;g37ff155a730_0_2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34</a:t>
            </a:fld>
            <a:endParaRPr/>
          </a:p>
        </p:txBody>
      </p:sp>
      <p:sp>
        <p:nvSpPr>
          <p:cNvPr id="402" name="Google Shape;402;g37ff155a730_0_254"/>
          <p:cNvSpPr txBox="1"/>
          <p:nvPr/>
        </p:nvSpPr>
        <p:spPr>
          <a:xfrm>
            <a:off x="58350" y="955675"/>
            <a:ext cx="9027300" cy="1477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Can a tenant do anything </a:t>
            </a:r>
            <a:br>
              <a:rPr lang="en-US" sz="2800" b="1" i="0" u="none" strike="noStrike" cap="none">
                <a:solidFill>
                  <a:schemeClr val="dk1"/>
                </a:solidFill>
                <a:latin typeface="Georgia"/>
                <a:ea typeface="Georgia"/>
                <a:cs typeface="Georgia"/>
                <a:sym typeface="Georgia"/>
              </a:rPr>
            </a:br>
            <a:r>
              <a:rPr lang="en-US" sz="2800" b="1" i="0" u="none" strike="noStrike" cap="none">
                <a:solidFill>
                  <a:schemeClr val="dk1"/>
                </a:solidFill>
                <a:latin typeface="Georgia"/>
                <a:ea typeface="Georgia"/>
                <a:cs typeface="Georgia"/>
                <a:sym typeface="Georgia"/>
              </a:rPr>
              <a:t>if they get a 48-hour notice?</a:t>
            </a:r>
            <a:endParaRPr sz="2800" b="1" i="0" u="none" strike="noStrike" cap="none">
              <a:solidFill>
                <a:schemeClr val="dk1"/>
              </a:solidFill>
              <a:latin typeface="Georgia"/>
              <a:ea typeface="Georgia"/>
              <a:cs typeface="Georgia"/>
              <a:sym typeface="Georgia"/>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Georgia"/>
              <a:ea typeface="Georgia"/>
              <a:cs typeface="Georgia"/>
              <a:sym typeface="Georgia"/>
            </a:endParaRPr>
          </a:p>
        </p:txBody>
      </p:sp>
      <p:sp>
        <p:nvSpPr>
          <p:cNvPr id="403" name="Google Shape;403;g37ff155a730_0_254"/>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404" name="Google Shape;404;g37ff155a730_0_254"/>
          <p:cNvSpPr txBox="1"/>
          <p:nvPr/>
        </p:nvSpPr>
        <p:spPr>
          <a:xfrm>
            <a:off x="1356150" y="2365325"/>
            <a:ext cx="6778200" cy="26382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Must act quickly</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A tenant can seek a “Stay of Execution” in certain cases to ask the judge for more time while they look for a new place to live</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150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Use </a:t>
            </a:r>
            <a:r>
              <a:rPr lang="en-US" sz="2400" b="1" i="0" u="none" strike="noStrike" cap="none">
                <a:solidFill>
                  <a:schemeClr val="dk1"/>
                </a:solidFill>
                <a:latin typeface="Georgia"/>
                <a:ea typeface="Georgia"/>
                <a:cs typeface="Georgia"/>
                <a:sym typeface="Georgi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Booklet 9: Stay</a:t>
            </a:r>
            <a:r>
              <a:rPr lang="en-US" sz="2400" b="0" i="0" u="none" strike="noStrike" cap="none">
                <a:solidFill>
                  <a:schemeClr val="dk1"/>
                </a:solidFill>
                <a:latin typeface="Georgia"/>
                <a:ea typeface="Georgia"/>
                <a:cs typeface="Georgia"/>
                <a:sym typeface="Georgia"/>
              </a:rPr>
              <a:t> at </a:t>
            </a:r>
            <a:r>
              <a:rPr lang="en-US" sz="2400" b="0" i="0" u="sng" strike="noStrike" cap="none">
                <a:solidFill>
                  <a:schemeClr val="hlink"/>
                </a:solidFill>
                <a:latin typeface="Georgia"/>
                <a:ea typeface="Georgia"/>
                <a:cs typeface="Georgia"/>
                <a:sym typeface="Georgia"/>
                <a:hlinkClick r:id="rId3"/>
              </a:rPr>
              <a:t>MassLegalHelp.org</a:t>
            </a:r>
            <a:endParaRPr sz="2400" b="0" i="0" u="none" strike="noStrike" cap="none">
              <a:solidFill>
                <a:schemeClr val="dk1"/>
              </a:solidFill>
              <a:latin typeface="Georgia"/>
              <a:ea typeface="Georgia"/>
              <a:cs typeface="Georgia"/>
              <a:sym typeface="Georgi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37ff155a730_0_2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35</a:t>
            </a:fld>
            <a:endParaRPr/>
          </a:p>
        </p:txBody>
      </p:sp>
      <p:sp>
        <p:nvSpPr>
          <p:cNvPr id="411" name="Google Shape;411;g37ff155a730_0_263"/>
          <p:cNvSpPr txBox="1"/>
          <p:nvPr/>
        </p:nvSpPr>
        <p:spPr>
          <a:xfrm>
            <a:off x="58350" y="666900"/>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Is my eviction record sealable?</a:t>
            </a:r>
            <a:endParaRPr sz="2800" b="1" i="0" u="none" strike="noStrike" cap="none">
              <a:solidFill>
                <a:schemeClr val="dk1"/>
              </a:solidFill>
              <a:latin typeface="Georgia"/>
              <a:ea typeface="Georgia"/>
              <a:cs typeface="Georgia"/>
              <a:sym typeface="Georgia"/>
            </a:endParaRPr>
          </a:p>
        </p:txBody>
      </p:sp>
      <p:sp>
        <p:nvSpPr>
          <p:cNvPr id="412" name="Google Shape;412;g37ff155a730_0_263"/>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413" name="Google Shape;413;g37ff155a730_0_263"/>
          <p:cNvSpPr txBox="1"/>
          <p:nvPr/>
        </p:nvSpPr>
        <p:spPr>
          <a:xfrm>
            <a:off x="976350" y="1599700"/>
            <a:ext cx="6932100" cy="45300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New law went into effect in May 2025 that allows tenants to seal records in certain cases</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Once sealed case is not publicly available and cannot be seen by future landlords or credit reporting companies</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Self guided interview online to help tenants complete and file the petition to seal</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500"/>
              </a:spcBef>
              <a:spcAft>
                <a:spcPts val="150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For more information go to </a:t>
            </a:r>
            <a:r>
              <a:rPr lang="en-US" sz="2400" b="0" i="0" u="sng" strike="noStrike" cap="none">
                <a:solidFill>
                  <a:schemeClr val="hlink"/>
                </a:solidFill>
                <a:latin typeface="Georgia"/>
                <a:ea typeface="Georgia"/>
                <a:cs typeface="Georgia"/>
                <a:sym typeface="Georgia"/>
                <a:hlinkClick r:id="rId3"/>
              </a:rPr>
              <a:t>SealMyEviction.org</a:t>
            </a:r>
            <a:endParaRPr sz="2400" b="0" i="0" u="none" strike="noStrike" cap="none">
              <a:solidFill>
                <a:schemeClr val="dk1"/>
              </a:solidFill>
              <a:latin typeface="Georgia"/>
              <a:ea typeface="Georgia"/>
              <a:cs typeface="Georgia"/>
              <a:sym typeface="Georgia"/>
            </a:endParaRPr>
          </a:p>
        </p:txBody>
      </p:sp>
      <p:sp>
        <p:nvSpPr>
          <p:cNvPr id="414" name="Google Shape;414;g37ff155a730_0_263"/>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g3805a14fc10_1_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36</a:t>
            </a:fld>
            <a:endParaRPr/>
          </a:p>
        </p:txBody>
      </p:sp>
      <p:sp>
        <p:nvSpPr>
          <p:cNvPr id="421" name="Google Shape;421;g3805a14fc10_1_41"/>
          <p:cNvSpPr txBox="1"/>
          <p:nvPr/>
        </p:nvSpPr>
        <p:spPr>
          <a:xfrm>
            <a:off x="58350" y="666900"/>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When can an eviction record be sealed?</a:t>
            </a:r>
            <a:endParaRPr sz="2800" b="1" i="0" u="none" strike="noStrike" cap="none">
              <a:solidFill>
                <a:schemeClr val="dk1"/>
              </a:solidFill>
              <a:latin typeface="Georgia"/>
              <a:ea typeface="Georgia"/>
              <a:cs typeface="Georgia"/>
              <a:sym typeface="Georgia"/>
            </a:endParaRPr>
          </a:p>
        </p:txBody>
      </p:sp>
      <p:sp>
        <p:nvSpPr>
          <p:cNvPr id="422" name="Google Shape;422;g3805a14fc10_1_41"/>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423" name="Google Shape;423;g3805a14fc10_1_41"/>
          <p:cNvSpPr txBox="1"/>
          <p:nvPr/>
        </p:nvSpPr>
        <p:spPr>
          <a:xfrm>
            <a:off x="568500" y="1603650"/>
            <a:ext cx="8007000" cy="41820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If case is dismissed or tenant wins, sealable without notice to the landlord after the appeal period runs</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7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If you paid off the rent owed, sealable after appeal period runs, must give notice to the landlord</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7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If you have not paid off the rent because of a hardship, sealable after 4 years, but may have to show hardship</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1700"/>
              </a:spcBef>
              <a:spcAft>
                <a:spcPts val="170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If the case was a fault eviction or 139, 19 case, have to wait 7 years unless it was dismissed or you win</a:t>
            </a:r>
            <a:endParaRPr sz="2400" b="0" i="0" u="none" strike="noStrike" cap="none">
              <a:solidFill>
                <a:schemeClr val="dk1"/>
              </a:solidFill>
              <a:latin typeface="Georgia"/>
              <a:ea typeface="Georgia"/>
              <a:cs typeface="Georgia"/>
              <a:sym typeface="Georgia"/>
            </a:endParaRPr>
          </a:p>
        </p:txBody>
      </p:sp>
      <p:sp>
        <p:nvSpPr>
          <p:cNvPr id="424" name="Google Shape;424;g3805a14fc10_1_41"/>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g37ff155a730_0_2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37</a:t>
            </a:fld>
            <a:endParaRPr/>
          </a:p>
        </p:txBody>
      </p:sp>
      <p:sp>
        <p:nvSpPr>
          <p:cNvPr id="431" name="Google Shape;431;g37ff155a730_0_272"/>
          <p:cNvSpPr txBox="1"/>
          <p:nvPr/>
        </p:nvSpPr>
        <p:spPr>
          <a:xfrm>
            <a:off x="58350" y="666900"/>
            <a:ext cx="90273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Georgia"/>
                <a:ea typeface="Georgia"/>
                <a:cs typeface="Georgia"/>
                <a:sym typeface="Georgia"/>
              </a:rPr>
              <a:t>What helpful forms are available?</a:t>
            </a:r>
            <a:endParaRPr sz="2800" b="1" i="0" u="none" strike="noStrike" cap="none">
              <a:solidFill>
                <a:schemeClr val="dk1"/>
              </a:solidFill>
              <a:latin typeface="Georgia"/>
              <a:ea typeface="Georgia"/>
              <a:cs typeface="Georgia"/>
              <a:sym typeface="Georgia"/>
            </a:endParaRPr>
          </a:p>
        </p:txBody>
      </p:sp>
      <p:sp>
        <p:nvSpPr>
          <p:cNvPr id="432" name="Google Shape;432;g37ff155a730_0_272"/>
          <p:cNvSpPr txBox="1"/>
          <p:nvPr/>
        </p:nvSpPr>
        <p:spPr>
          <a:xfrm>
            <a:off x="121500" y="1987550"/>
            <a:ext cx="8901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endParaRPr sz="2100" b="0" i="0" u="none" strike="noStrike" cap="none">
              <a:solidFill>
                <a:schemeClr val="dk1"/>
              </a:solidFill>
              <a:latin typeface="Georgia"/>
              <a:ea typeface="Georgia"/>
              <a:cs typeface="Georgia"/>
              <a:sym typeface="Georgia"/>
            </a:endParaRPr>
          </a:p>
        </p:txBody>
      </p:sp>
      <p:sp>
        <p:nvSpPr>
          <p:cNvPr id="433" name="Google Shape;433;g37ff155a730_0_272"/>
          <p:cNvSpPr txBox="1"/>
          <p:nvPr/>
        </p:nvSpPr>
        <p:spPr>
          <a:xfrm>
            <a:off x="184650" y="1470588"/>
            <a:ext cx="8901000" cy="28692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Booklets: Representing Yourself in an Eviction at </a:t>
            </a:r>
            <a:r>
              <a:rPr lang="en-US" sz="2400" b="0" i="0" u="sng" strike="noStrike" cap="none">
                <a:solidFill>
                  <a:schemeClr val="hlink"/>
                </a:solidFill>
                <a:latin typeface="Georgia"/>
                <a:ea typeface="Georgia"/>
                <a:cs typeface="Georgia"/>
                <a:sym typeface="Georgia"/>
                <a:hlinkClick r:id="rId3"/>
              </a:rPr>
              <a:t>masslegalhelp.org/housing-apartments-shelter/eviction/booklets-representing-yourself-eviction</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2400"/>
              </a:spcBef>
              <a:spcAft>
                <a:spcPts val="0"/>
              </a:spcAft>
              <a:buClr>
                <a:schemeClr val="dk1"/>
              </a:buClr>
              <a:buSzPts val="2400"/>
              <a:buFont typeface="Georgia"/>
              <a:buChar char="●"/>
            </a:pPr>
            <a:r>
              <a:rPr lang="en-US" sz="2400" b="0" i="0" u="none" strike="noStrike" cap="none">
                <a:solidFill>
                  <a:schemeClr val="dk1"/>
                </a:solidFill>
                <a:latin typeface="Georgia"/>
                <a:ea typeface="Georgia"/>
                <a:cs typeface="Georgia"/>
                <a:sym typeface="Georgia"/>
              </a:rPr>
              <a:t>MADE Online Forms at </a:t>
            </a:r>
            <a:r>
              <a:rPr lang="en-US" sz="2400" b="0" i="0" u="sng" strike="noStrike" cap="none">
                <a:solidFill>
                  <a:schemeClr val="hlink"/>
                </a:solidFill>
                <a:latin typeface="Georgia"/>
                <a:ea typeface="Georgia"/>
                <a:cs typeface="Georgia"/>
                <a:sym typeface="Georgia"/>
                <a:hlinkClick r:id="rId4"/>
              </a:rPr>
              <a:t>gbls.org/MADE</a:t>
            </a:r>
            <a:endParaRPr sz="2400" b="0" i="0" u="none" strike="noStrike" cap="none">
              <a:solidFill>
                <a:schemeClr val="dk1"/>
              </a:solidFill>
              <a:latin typeface="Georgia"/>
              <a:ea typeface="Georgia"/>
              <a:cs typeface="Georgia"/>
              <a:sym typeface="Georgia"/>
            </a:endParaRPr>
          </a:p>
          <a:p>
            <a:pPr marL="457200" marR="0" lvl="0" indent="-381000" algn="l" rtl="0">
              <a:lnSpc>
                <a:spcPct val="115000"/>
              </a:lnSpc>
              <a:spcBef>
                <a:spcPts val="2400"/>
              </a:spcBef>
              <a:spcAft>
                <a:spcPts val="2400"/>
              </a:spcAft>
              <a:buClr>
                <a:schemeClr val="dk1"/>
              </a:buClr>
              <a:buSzPts val="2400"/>
              <a:buFont typeface="Georgia"/>
              <a:buChar char="●"/>
            </a:pPr>
            <a:r>
              <a:rPr lang="en-US" sz="2400" b="0" i="0" u="sng" strike="noStrike" cap="none">
                <a:solidFill>
                  <a:schemeClr val="hlink"/>
                </a:solidFill>
                <a:latin typeface="Georgia"/>
                <a:ea typeface="Georgia"/>
                <a:cs typeface="Georgia"/>
                <a:sym typeface="Georgia"/>
                <a:hlinkClick r:id="rId5"/>
              </a:rPr>
              <a:t>MassLegalHelp.org</a:t>
            </a:r>
            <a:r>
              <a:rPr lang="en-US" sz="2400" b="0" i="0" u="none" strike="noStrike" cap="none">
                <a:solidFill>
                  <a:schemeClr val="dk1"/>
                </a:solidFill>
                <a:latin typeface="Georgia"/>
                <a:ea typeface="Georgia"/>
                <a:cs typeface="Georgia"/>
                <a:sym typeface="Georgia"/>
              </a:rPr>
              <a:t> - lots of information about the law</a:t>
            </a:r>
            <a:endParaRPr sz="2400" b="0" i="0" u="none" strike="noStrike" cap="none">
              <a:solidFill>
                <a:schemeClr val="dk1"/>
              </a:solidFill>
              <a:latin typeface="Georgia"/>
              <a:ea typeface="Georgia"/>
              <a:cs typeface="Georgia"/>
              <a:sym typeface="Georgia"/>
            </a:endParaRPr>
          </a:p>
        </p:txBody>
      </p:sp>
      <p:sp>
        <p:nvSpPr>
          <p:cNvPr id="434" name="Google Shape;434;g37ff155a730_0_272"/>
          <p:cNvSpPr txBox="1">
            <a:spLocks noGrp="1"/>
          </p:cNvSpPr>
          <p:nvPr>
            <p:ph type="ctrTitle"/>
          </p:nvPr>
        </p:nvSpPr>
        <p:spPr>
          <a:xfrm>
            <a:off x="115525" y="0"/>
            <a:ext cx="3554100" cy="539400"/>
          </a:xfrm>
          <a:prstGeom prst="rect">
            <a:avLst/>
          </a:prstGeom>
          <a:noFill/>
          <a:ln w="1905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990"/>
              <a:buNone/>
            </a:pPr>
            <a:r>
              <a:rPr lang="en-US" sz="1840" b="1">
                <a:latin typeface="Georgia"/>
                <a:ea typeface="Georgia"/>
                <a:cs typeface="Georgia"/>
                <a:sym typeface="Georgia"/>
              </a:rPr>
              <a:t>Evictions in Public Housing</a:t>
            </a:r>
            <a:endParaRPr sz="1840" b="1">
              <a:latin typeface="Georgia"/>
              <a:ea typeface="Georgia"/>
              <a:cs typeface="Georgia"/>
              <a:sym typeface="Georgi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g380a8747cee_1_7"/>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pic>
        <p:nvPicPr>
          <p:cNvPr id="441" name="Google Shape;441;g380a8747cee_1_7"/>
          <p:cNvPicPr preferRelativeResize="0"/>
          <p:nvPr/>
        </p:nvPicPr>
        <p:blipFill>
          <a:blip r:embed="rId3">
            <a:alphaModFix/>
          </a:blip>
          <a:stretch>
            <a:fillRect/>
          </a:stretch>
        </p:blipFill>
        <p:spPr>
          <a:xfrm>
            <a:off x="3543763" y="2913900"/>
            <a:ext cx="2143125" cy="2143125"/>
          </a:xfrm>
          <a:prstGeom prst="rect">
            <a:avLst/>
          </a:prstGeom>
          <a:noFill/>
          <a:ln w="19050" cap="flat" cmpd="sng">
            <a:solidFill>
              <a:schemeClr val="dk2"/>
            </a:solidFill>
            <a:prstDash val="solid"/>
            <a:round/>
            <a:headEnd type="none" w="sm" len="sm"/>
            <a:tailEnd type="none" w="sm" len="sm"/>
          </a:ln>
        </p:spPr>
      </p:pic>
      <p:sp>
        <p:nvSpPr>
          <p:cNvPr id="442" name="Google Shape;442;g380a8747cee_1_7"/>
          <p:cNvSpPr txBox="1"/>
          <p:nvPr/>
        </p:nvSpPr>
        <p:spPr>
          <a:xfrm>
            <a:off x="3418938" y="5186650"/>
            <a:ext cx="23061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600">
                <a:solidFill>
                  <a:schemeClr val="dk1"/>
                </a:solidFill>
                <a:latin typeface="Georgia"/>
                <a:ea typeface="Georgia"/>
                <a:cs typeface="Georgia"/>
                <a:sym typeface="Georgia"/>
              </a:rPr>
              <a:t>Formatted with the assistance of </a:t>
            </a:r>
            <a:endParaRPr sz="1600">
              <a:solidFill>
                <a:schemeClr val="dk1"/>
              </a:solidFill>
              <a:latin typeface="Georgia"/>
              <a:ea typeface="Georgia"/>
              <a:cs typeface="Georgia"/>
              <a:sym typeface="Georgia"/>
            </a:endParaRPr>
          </a:p>
          <a:p>
            <a:pPr marL="0" lvl="0" indent="0" algn="ctr" rtl="0">
              <a:spcBef>
                <a:spcPts val="0"/>
              </a:spcBef>
              <a:spcAft>
                <a:spcPts val="0"/>
              </a:spcAft>
              <a:buNone/>
            </a:pPr>
            <a:r>
              <a:rPr lang="en-US" sz="1600">
                <a:solidFill>
                  <a:schemeClr val="dk1"/>
                </a:solidFill>
                <a:latin typeface="Georgia"/>
                <a:ea typeface="Georgia"/>
                <a:cs typeface="Georgia"/>
                <a:sym typeface="Georgia"/>
              </a:rPr>
              <a:t>Saddat Nazir,</a:t>
            </a:r>
            <a:endParaRPr sz="1600">
              <a:solidFill>
                <a:schemeClr val="dk1"/>
              </a:solidFill>
              <a:latin typeface="Georgia"/>
              <a:ea typeface="Georgia"/>
              <a:cs typeface="Georgia"/>
              <a:sym typeface="Georgia"/>
            </a:endParaRPr>
          </a:p>
          <a:p>
            <a:pPr marL="0" lvl="0" indent="0" algn="ctr" rtl="0">
              <a:spcBef>
                <a:spcPts val="0"/>
              </a:spcBef>
              <a:spcAft>
                <a:spcPts val="0"/>
              </a:spcAft>
              <a:buNone/>
            </a:pPr>
            <a:r>
              <a:rPr lang="en-US" sz="1600">
                <a:solidFill>
                  <a:schemeClr val="dk1"/>
                </a:solidFill>
                <a:latin typeface="Georgia"/>
                <a:ea typeface="Georgia"/>
                <a:cs typeface="Georgia"/>
                <a:sym typeface="Georgia"/>
              </a:rPr>
              <a:t>Americorps Volunteer</a:t>
            </a:r>
            <a:endParaRPr sz="1600">
              <a:solidFill>
                <a:schemeClr val="dk1"/>
              </a:solidFill>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08F43F4311C248A43B7E7DC97B5C6A" ma:contentTypeVersion="16" ma:contentTypeDescription="Create a new document." ma:contentTypeScope="" ma:versionID="ed32b83d3c649ec9f21b078cf8a8f9e7">
  <xsd:schema xmlns:xsd="http://www.w3.org/2001/XMLSchema" xmlns:xs="http://www.w3.org/2001/XMLSchema" xmlns:p="http://schemas.microsoft.com/office/2006/metadata/properties" xmlns:ns2="25c80e6f-f754-49d6-955d-5c5539a86643" xmlns:ns3="63965529-2387-4859-8e01-6055136a058e" targetNamespace="http://schemas.microsoft.com/office/2006/metadata/properties" ma:root="true" ma:fieldsID="3b5fcc72c956b35ab6872e718d2a70ed" ns2:_="" ns3:_="">
    <xsd:import namespace="25c80e6f-f754-49d6-955d-5c5539a86643"/>
    <xsd:import namespace="63965529-2387-4859-8e01-6055136a058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80e6f-f754-49d6-955d-5c5539a866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428e4c9-7526-49ce-8b8c-691a1477fcd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965529-2387-4859-8e01-6055136a058e"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bf7fc70-bd2c-4f5d-9add-0ac7c71ffef7}" ma:internalName="TaxCatchAll" ma:showField="CatchAllData" ma:web="63965529-2387-4859-8e01-6055136a058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3965529-2387-4859-8e01-6055136a058e" xsi:nil="true"/>
    <lcf76f155ced4ddcb4097134ff3c332f xmlns="25c80e6f-f754-49d6-955d-5c5539a8664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A058CF0-2C2C-4777-AFFF-1D1FEFAAB0BA}"/>
</file>

<file path=customXml/itemProps2.xml><?xml version="1.0" encoding="utf-8"?>
<ds:datastoreItem xmlns:ds="http://schemas.openxmlformats.org/officeDocument/2006/customXml" ds:itemID="{38EB126A-A64A-4560-B151-A56590EC05DE}"/>
</file>

<file path=customXml/itemProps3.xml><?xml version="1.0" encoding="utf-8"?>
<ds:datastoreItem xmlns:ds="http://schemas.openxmlformats.org/officeDocument/2006/customXml" ds:itemID="{912E7339-C236-4B0D-A2ED-91030E1D6B3B}"/>
</file>

<file path=docProps/app.xml><?xml version="1.0" encoding="utf-8"?>
<Properties xmlns="http://schemas.openxmlformats.org/officeDocument/2006/extended-properties" xmlns:vt="http://schemas.openxmlformats.org/officeDocument/2006/docPropsVTypes">
  <TotalTime>0</TotalTime>
  <Words>2689</Words>
  <Application>Microsoft Office PowerPoint</Application>
  <PresentationFormat>On-screen Show (4:3)</PresentationFormat>
  <Paragraphs>311</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Georgia</vt:lpstr>
      <vt:lpstr>Office Theme</vt:lpstr>
      <vt:lpstr>Know Your Rights Training October 2, 2026 Mass Union Fall 2026 Convention  Presenter Steve Matthews - MetroWest Legal Services </vt:lpstr>
      <vt:lpstr>Your Lease</vt:lpstr>
      <vt:lpstr>Your Lease</vt:lpstr>
      <vt:lpstr>Habitable Apartment</vt:lpstr>
      <vt:lpstr>Habitable Apartment</vt:lpstr>
      <vt:lpstr>Reasonable Accommodation</vt:lpstr>
      <vt:lpstr>Reasonable Accommodation</vt:lpstr>
      <vt:lpstr>Reasonable Accommodation</vt:lpstr>
      <vt:lpstr>Reasonable Accommodation</vt:lpstr>
      <vt:lpstr>Rents and Evictions </vt:lpstr>
      <vt:lpstr>Rents and Evictions</vt:lpstr>
      <vt:lpstr>Rents and Evictions</vt:lpstr>
      <vt:lpstr>Rents and Evictions</vt:lpstr>
      <vt:lpstr>Rents and Evictions</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Evictions in Public Housing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Susan</dc:creator>
  <cp:lastModifiedBy>Stephen Matthews</cp:lastModifiedBy>
  <cp:revision>1</cp:revision>
  <cp:lastPrinted>2026-09-29T19:07:52Z</cp:lastPrinted>
  <dcterms:created xsi:type="dcterms:W3CDTF">2020-10-15T12:15:51Z</dcterms:created>
  <dcterms:modified xsi:type="dcterms:W3CDTF">2026-09-29T19:10:16Z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0x0101005A08F43F4311C248A43B7E7DC97B5C6A</vt:lpwstr>
  </property>
</Properties>
</file>