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presentation.xml" ContentType="application/vnd.openxmlformats-officedocument.presentationml.presentation.main+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custom-properties" Target="docProps/custom.xml"/><Relationship Id="rId2" Type="http://schemas.openxmlformats.org/officeDocument/2006/relationships/officeDocument" Target="ppt/presentation.xml"/><Relationship Id="rId1"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Lst>
  <p:sldSz cy="6858000" cx="9144000"/>
  <p:notesSz cx="7023100" cy="93091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guide id="3" pos="504">
          <p15:clr>
            <a:srgbClr val="747775"/>
          </p15:clr>
        </p15:guide>
      </p15:sldGuideLst>
    </p:ext>
    <p:ext uri="GoogleSlidesCustomDataVersion2">
      <go:slidesCustomData xmlns:go="http://customooxmlschemas.google.com/" r:id="rId41" roundtripDataSignature="AMtx7mhNo09bqpILI5R0OhCvMfAbI3/WA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A93F564-4BBC-4BDD-B4DC-C60488EEFAE2}">
  <a:tblStyle styleId="{8A93F564-4BBC-4BDD-B4DC-C60488EEFAE2}"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 pos="504"/>
      </p:guideLst>
    </p:cSldViewPr>
  </p:slideViewPr>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13" Type="http://schemas.openxmlformats.org/officeDocument/2006/relationships/slide" Target="slides/slide7.xml"/><Relationship Id="rId39" Type="http://schemas.openxmlformats.org/officeDocument/2006/relationships/slide" Target="slides/slide33.xml"/><Relationship Id="rId18" Type="http://schemas.openxmlformats.org/officeDocument/2006/relationships/slide" Target="slides/slide12.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customXml" Target="../customXml/item1.xml"/><Relationship Id="rId7" Type="http://schemas.openxmlformats.org/officeDocument/2006/relationships/slide" Target="slides/slide1.xml"/><Relationship Id="rId20" Type="http://schemas.openxmlformats.org/officeDocument/2006/relationships/slide" Target="slides/slide14.xml"/><Relationship Id="rId41" Type="http://customschemas.google.com/relationships/presentationmetadata" Target="metadata"/><Relationship Id="rId2" Type="http://schemas.openxmlformats.org/officeDocument/2006/relationships/viewProps" Target="viewProps.xml"/><Relationship Id="rId29" Type="http://schemas.openxmlformats.org/officeDocument/2006/relationships/slide" Target="slides/slide23.xml"/><Relationship Id="rId16" Type="http://schemas.openxmlformats.org/officeDocument/2006/relationships/slide" Target="slides/slide10.xml"/><Relationship Id="rId40" Type="http://schemas.openxmlformats.org/officeDocument/2006/relationships/slide" Target="slides/slide34.xml"/><Relationship Id="rId24" Type="http://schemas.openxmlformats.org/officeDocument/2006/relationships/slide" Target="slides/slide18.xml"/><Relationship Id="rId1" Type="http://schemas.openxmlformats.org/officeDocument/2006/relationships/theme" Target="theme/theme2.xml"/><Relationship Id="rId6" Type="http://schemas.openxmlformats.org/officeDocument/2006/relationships/notesMaster" Target="notesMasters/notesMaster1.xml"/><Relationship Id="rId11" Type="http://schemas.openxmlformats.org/officeDocument/2006/relationships/slide" Target="slides/slide5.xml"/><Relationship Id="rId32" Type="http://schemas.openxmlformats.org/officeDocument/2006/relationships/slide" Target="slides/slide26.xml"/><Relationship Id="rId37" Type="http://schemas.openxmlformats.org/officeDocument/2006/relationships/slide" Target="slides/slide31.xml"/><Relationship Id="rId23" Type="http://schemas.openxmlformats.org/officeDocument/2006/relationships/slide" Target="slides/slide17.xml"/><Relationship Id="rId28" Type="http://schemas.openxmlformats.org/officeDocument/2006/relationships/slide" Target="slides/slide22.xml"/><Relationship Id="rId5" Type="http://schemas.openxmlformats.org/officeDocument/2006/relationships/slideMaster" Target="slideMasters/slideMaster1.xml"/><Relationship Id="rId15" Type="http://schemas.openxmlformats.org/officeDocument/2006/relationships/slide" Target="slides/slide9.xml"/><Relationship Id="rId36" Type="http://schemas.openxmlformats.org/officeDocument/2006/relationships/slide" Target="slides/slide30.xml"/><Relationship Id="rId31" Type="http://schemas.openxmlformats.org/officeDocument/2006/relationships/slide" Target="slides/slide25.xml"/><Relationship Id="rId10" Type="http://schemas.openxmlformats.org/officeDocument/2006/relationships/slide" Target="slides/slide4.xml"/><Relationship Id="rId19" Type="http://schemas.openxmlformats.org/officeDocument/2006/relationships/slide" Target="slides/slide13.xml"/><Relationship Id="rId44" Type="http://schemas.openxmlformats.org/officeDocument/2006/relationships/customXml" Target="../customXml/item3.xml"/><Relationship Id="rId22" Type="http://schemas.openxmlformats.org/officeDocument/2006/relationships/slide" Target="slides/slide16.xml"/><Relationship Id="rId4" Type="http://schemas.openxmlformats.org/officeDocument/2006/relationships/tableStyles" Target="tableStyles.xml"/><Relationship Id="rId9" Type="http://schemas.openxmlformats.org/officeDocument/2006/relationships/slide" Target="slides/slide3.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14" Type="http://schemas.openxmlformats.org/officeDocument/2006/relationships/slide" Target="slides/slide8.xml"/><Relationship Id="rId43" Type="http://schemas.openxmlformats.org/officeDocument/2006/relationships/customXml" Target="../customXml/item2.xml"/><Relationship Id="rId8" Type="http://schemas.openxmlformats.org/officeDocument/2006/relationships/slide" Target="slides/slide2.xml"/><Relationship Id="rId3" Type="http://schemas.openxmlformats.org/officeDocument/2006/relationships/presProps" Target="presProps.xml"/><Relationship Id="rId25" Type="http://schemas.openxmlformats.org/officeDocument/2006/relationships/slide" Target="slides/slide19.xml"/><Relationship Id="rId33" Type="http://schemas.openxmlformats.org/officeDocument/2006/relationships/slide" Target="slides/slide27.xml"/><Relationship Id="rId12" Type="http://schemas.openxmlformats.org/officeDocument/2006/relationships/slide" Target="slides/slide6.xml"/><Relationship Id="rId17" Type="http://schemas.openxmlformats.org/officeDocument/2006/relationships/slide" Target="slides/slide11.xml"/><Relationship Id="rId38" Type="http://schemas.openxmlformats.org/officeDocument/2006/relationships/slide" Target="slides/slide3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1" y="1"/>
            <a:ext cx="3043343" cy="465455"/>
          </a:xfrm>
          <a:prstGeom prst="rect">
            <a:avLst/>
          </a:prstGeom>
          <a:noFill/>
          <a:ln>
            <a:noFill/>
          </a:ln>
        </p:spPr>
        <p:txBody>
          <a:bodyPr anchorCtr="0" anchor="t" bIns="46650" lIns="93300" spcFirstLastPara="1" rIns="93300" wrap="square" tIns="4665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978132" y="1"/>
            <a:ext cx="3043343" cy="465455"/>
          </a:xfrm>
          <a:prstGeom prst="rect">
            <a:avLst/>
          </a:prstGeom>
          <a:noFill/>
          <a:ln>
            <a:noFill/>
          </a:ln>
        </p:spPr>
        <p:txBody>
          <a:bodyPr anchorCtr="0" anchor="t" bIns="46650" lIns="93300" spcFirstLastPara="1" rIns="93300" wrap="square" tIns="4665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2310" y="4421824"/>
            <a:ext cx="5618480" cy="4189095"/>
          </a:xfrm>
          <a:prstGeom prst="rect">
            <a:avLst/>
          </a:prstGeom>
          <a:noFill/>
          <a:ln>
            <a:noFill/>
          </a:ln>
        </p:spPr>
        <p:txBody>
          <a:bodyPr anchorCtr="0" anchor="t" bIns="46650" lIns="93300" spcFirstLastPara="1" rIns="93300" wrap="square" tIns="4665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1" y="8842030"/>
            <a:ext cx="3043343" cy="465455"/>
          </a:xfrm>
          <a:prstGeom prst="rect">
            <a:avLst/>
          </a:prstGeom>
          <a:noFill/>
          <a:ln>
            <a:noFill/>
          </a:ln>
        </p:spPr>
        <p:txBody>
          <a:bodyPr anchorCtr="0" anchor="b" bIns="46650" lIns="93300" spcFirstLastPara="1" rIns="93300" wrap="square" tIns="4665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978132" y="8842030"/>
            <a:ext cx="3043343" cy="465455"/>
          </a:xfrm>
          <a:prstGeom prst="rect">
            <a:avLst/>
          </a:prstGeom>
          <a:noFill/>
          <a:ln>
            <a:noFill/>
          </a:ln>
        </p:spPr>
        <p:txBody>
          <a:bodyPr anchorCtr="0" anchor="b" bIns="46650" lIns="93300" spcFirstLastPara="1" rIns="93300" wrap="square" tIns="4665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2: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86" name="Google Shape;86;p2: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37f3f7a8ae6_2_41: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37f3f7a8ae6_2_41: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57" name="Google Shape;157;g37f3f7a8ae6_2_41: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8050067202_2_11: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64" name="Google Shape;164;g38050067202_2_11: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2: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71" name="Google Shape;171;p12: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37f3f7a8ae6_2_163: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178" name="Google Shape;178;g37f3f7a8ae6_2_163: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79" name="Google Shape;179;g37f3f7a8ae6_2_163: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g37f3f7a8ae6_2_172: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186" name="Google Shape;186;g37f3f7a8ae6_2_172: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87" name="Google Shape;187;g37f3f7a8ae6_2_172: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5: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94" name="Google Shape;194;p15: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6: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01" name="Google Shape;201;p16: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37f3f7a8ae6_2_181: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37f3f7a8ae6_2_181: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09" name="Google Shape;209;g37f3f7a8ae6_2_181: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18: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16" name="Google Shape;216;p18: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365865257af_0_9: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223" name="Google Shape;223;g365865257af_0_9: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24" name="Google Shape;224;g365865257af_0_9: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1: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94" name="Google Shape;94;p1: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g365865257af_0_19: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231" name="Google Shape;231;g365865257af_0_19: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32" name="Google Shape;232;g365865257af_0_19: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g365865257af_0_37: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239" name="Google Shape;239;g365865257af_0_37: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40" name="Google Shape;240;g365865257af_0_37: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365865257af_0_43: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247" name="Google Shape;247;g365865257af_0_43: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48" name="Google Shape;248;g365865257af_0_43: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365865257af_0_26: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365865257af_0_26: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56" name="Google Shape;256;g365865257af_0_26: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24: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63" name="Google Shape;263;p24: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g365865257af_0_61: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70" name="Google Shape;270;g365865257af_0_61: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g38050067202_2_27: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78" name="Google Shape;278;g38050067202_2_27: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27: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85" name="Google Shape;285;p27: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28: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92" name="Google Shape;292;p28: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29: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299" name="Google Shape;299;p29: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65865257af_0_0: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65865257af_0_0: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02" name="Google Shape;102;g365865257af_0_0: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g38a29b61587_0_7: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306" name="Google Shape;306;g38a29b61587_0_7: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30: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313" name="Google Shape;313;p30: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31: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320" name="Google Shape;320;p31: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32:notes"/>
          <p:cNvSpPr txBox="1"/>
          <p:nvPr>
            <p:ph idx="1" type="body"/>
          </p:nvPr>
        </p:nvSpPr>
        <p:spPr>
          <a:xfrm>
            <a:off x="702310" y="4421824"/>
            <a:ext cx="5618480" cy="4189095"/>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327" name="Google Shape;327;p32:notes"/>
          <p:cNvSpPr/>
          <p:nvPr>
            <p:ph idx="2" type="sldImg"/>
          </p:nvPr>
        </p:nvSpPr>
        <p:spPr>
          <a:xfrm>
            <a:off x="1184275" y="698500"/>
            <a:ext cx="4654550" cy="349091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g3809aaa7a38_0_0: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334" name="Google Shape;334;g3809aaa7a38_0_0: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335" name="Google Shape;335;g3809aaa7a38_0_0: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37f3f7a8ae6_2_72: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7f3f7a8ae6_2_72: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10" name="Google Shape;110;g37f3f7a8ae6_2_72: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7f3f7a8ae6_2_26: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7f3f7a8ae6_2_26: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18" name="Google Shape;118;g37f3f7a8ae6_2_26: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37f3f7a8ae6_2_154: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25" name="Google Shape;125;g37f3f7a8ae6_2_154: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7f3f7a8ae6_2_82: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7f3f7a8ae6_2_82: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33" name="Google Shape;133;g37f3f7a8ae6_2_82: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37fb054c0b0_0_0: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7fb054c0b0_0_0: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41" name="Google Shape;141;g37fb054c0b0_0_0: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37f3f7a8ae6_2_115:notes"/>
          <p:cNvSpPr/>
          <p:nvPr>
            <p:ph idx="2" type="sldImg"/>
          </p:nvPr>
        </p:nvSpPr>
        <p:spPr>
          <a:xfrm>
            <a:off x="1184275" y="698500"/>
            <a:ext cx="4654500" cy="34908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37f3f7a8ae6_2_115:notes"/>
          <p:cNvSpPr txBox="1"/>
          <p:nvPr>
            <p:ph idx="1" type="body"/>
          </p:nvPr>
        </p:nvSpPr>
        <p:spPr>
          <a:xfrm>
            <a:off x="702310" y="4421824"/>
            <a:ext cx="5618400" cy="4189200"/>
          </a:xfrm>
          <a:prstGeom prst="rect">
            <a:avLst/>
          </a:prstGeom>
        </p:spPr>
        <p:txBody>
          <a:bodyPr anchorCtr="0" anchor="t" bIns="46650" lIns="93300" spcFirstLastPara="1" rIns="93300" wrap="square" tIns="46650">
            <a:noAutofit/>
          </a:bodyPr>
          <a:lstStyle/>
          <a:p>
            <a:pPr indent="0" lvl="0" marL="0" rtl="0" algn="l">
              <a:spcBef>
                <a:spcPts val="0"/>
              </a:spcBef>
              <a:spcAft>
                <a:spcPts val="0"/>
              </a:spcAft>
              <a:buNone/>
            </a:pPr>
            <a:r>
              <a:t/>
            </a:r>
            <a:endParaRPr/>
          </a:p>
        </p:txBody>
      </p:sp>
      <p:sp>
        <p:nvSpPr>
          <p:cNvPr id="149" name="Google Shape;149;g37f3f7a8ae6_2_115:notes"/>
          <p:cNvSpPr txBox="1"/>
          <p:nvPr>
            <p:ph idx="12" type="sldNum"/>
          </p:nvPr>
        </p:nvSpPr>
        <p:spPr>
          <a:xfrm>
            <a:off x="3978132" y="8842030"/>
            <a:ext cx="3043200" cy="465600"/>
          </a:xfrm>
          <a:prstGeom prst="rect">
            <a:avLst/>
          </a:prstGeom>
        </p:spPr>
        <p:txBody>
          <a:bodyPr anchorCtr="0" anchor="b" bIns="46650" lIns="93300" spcFirstLastPara="1" rIns="93300" wrap="square" tIns="4665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4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43"/>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4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4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4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44"/>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4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4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4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4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3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3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3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3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3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3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3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3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3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3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3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3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3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3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3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3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3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3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4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4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4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4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4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4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4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4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4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4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42"/>
          <p:cNvSpPr/>
          <p:nvPr>
            <p:ph idx="2" type="pic"/>
          </p:nvPr>
        </p:nvSpPr>
        <p:spPr>
          <a:xfrm>
            <a:off x="1792288" y="612775"/>
            <a:ext cx="5486400" cy="4114800"/>
          </a:xfrm>
          <a:prstGeom prst="rect">
            <a:avLst/>
          </a:prstGeom>
          <a:noFill/>
          <a:ln>
            <a:noFill/>
          </a:ln>
        </p:spPr>
      </p:sp>
      <p:sp>
        <p:nvSpPr>
          <p:cNvPr id="68" name="Google Shape;68;p4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4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4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4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9" name="Shape 9"/>
        <p:cNvGrpSpPr/>
        <p:nvPr/>
      </p:nvGrpSpPr>
      <p:grpSpPr>
        <a:xfrm>
          <a:off x="0" y="0"/>
          <a:ext cx="0" cy="0"/>
          <a:chOff x="0" y="0"/>
          <a:chExt cx="0" cy="0"/>
        </a:xfrm>
      </p:grpSpPr>
      <p:sp>
        <p:nvSpPr>
          <p:cNvPr id="10" name="Google Shape;1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3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3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2"/>
          <p:cNvSpPr txBox="1"/>
          <p:nvPr>
            <p:ph type="title"/>
          </p:nvPr>
        </p:nvSpPr>
        <p:spPr>
          <a:xfrm>
            <a:off x="229725" y="600425"/>
            <a:ext cx="8754900" cy="9237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b="1" lang="en-US" sz="3600">
                <a:latin typeface="Georgia"/>
                <a:ea typeface="Georgia"/>
                <a:cs typeface="Georgia"/>
                <a:sym typeface="Georgia"/>
              </a:rPr>
              <a:t>In General</a:t>
            </a:r>
            <a:br>
              <a:rPr b="1" lang="en-US" sz="3600">
                <a:latin typeface="Georgia"/>
                <a:ea typeface="Georgia"/>
                <a:cs typeface="Georgia"/>
                <a:sym typeface="Georgia"/>
              </a:rPr>
            </a:br>
            <a:r>
              <a:rPr b="1" lang="en-US" sz="3600">
                <a:latin typeface="Georgia"/>
                <a:ea typeface="Georgia"/>
                <a:cs typeface="Georgia"/>
                <a:sym typeface="Georgia"/>
              </a:rPr>
              <a:t>to D</a:t>
            </a:r>
            <a:r>
              <a:rPr b="1" lang="en-US" sz="3600">
                <a:latin typeface="Georgia"/>
                <a:ea typeface="Georgia"/>
                <a:cs typeface="Georgia"/>
                <a:sym typeface="Georgia"/>
              </a:rPr>
              <a:t>etermine T</a:t>
            </a:r>
            <a:r>
              <a:rPr b="1" lang="en-US" sz="3600">
                <a:latin typeface="Georgia"/>
                <a:ea typeface="Georgia"/>
                <a:cs typeface="Georgia"/>
                <a:sym typeface="Georgia"/>
              </a:rPr>
              <a:t>enant’s Rent</a:t>
            </a:r>
            <a:br>
              <a:rPr lang="en-US" sz="3600">
                <a:latin typeface="Georgia"/>
                <a:ea typeface="Georgia"/>
                <a:cs typeface="Georgia"/>
                <a:sym typeface="Georgia"/>
              </a:rPr>
            </a:br>
            <a:endParaRPr sz="3600">
              <a:latin typeface="Georgia"/>
              <a:ea typeface="Georgia"/>
              <a:cs typeface="Georgia"/>
              <a:sym typeface="Georgia"/>
            </a:endParaRPr>
          </a:p>
        </p:txBody>
      </p:sp>
      <p:sp>
        <p:nvSpPr>
          <p:cNvPr id="89" name="Google Shape;89;p2"/>
          <p:cNvSpPr txBox="1"/>
          <p:nvPr>
            <p:ph idx="1" type="body"/>
          </p:nvPr>
        </p:nvSpPr>
        <p:spPr>
          <a:xfrm>
            <a:off x="457194" y="1604725"/>
            <a:ext cx="8229600" cy="45261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a:p>
            <a:pPr indent="-139700" lvl="0" marL="342900" rtl="0" algn="l">
              <a:spcBef>
                <a:spcPts val="640"/>
              </a:spcBef>
              <a:spcAft>
                <a:spcPts val="0"/>
              </a:spcAft>
              <a:buClr>
                <a:schemeClr val="dk1"/>
              </a:buClr>
              <a:buSzPts val="3200"/>
              <a:buNone/>
            </a:pPr>
            <a:r>
              <a:t/>
            </a:r>
            <a:endParaRPr/>
          </a:p>
        </p:txBody>
      </p:sp>
      <p:sp>
        <p:nvSpPr>
          <p:cNvPr id="90" name="Google Shape;9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91" name="Google Shape;91;p2"/>
          <p:cNvGraphicFramePr/>
          <p:nvPr/>
        </p:nvGraphicFramePr>
        <p:xfrm>
          <a:off x="923388" y="2184313"/>
          <a:ext cx="3000000" cy="3000000"/>
        </p:xfrm>
        <a:graphic>
          <a:graphicData uri="http://schemas.openxmlformats.org/drawingml/2006/table">
            <a:tbl>
              <a:tblPr bandRow="1" firstRow="1">
                <a:noFill/>
                <a:tableStyleId>{8A93F564-4BBC-4BDD-B4DC-C60488EEFAE2}</a:tableStyleId>
              </a:tblPr>
              <a:tblGrid>
                <a:gridCol w="7545150"/>
              </a:tblGrid>
              <a:tr h="631275">
                <a:tc>
                  <a:txBody>
                    <a:bodyPr/>
                    <a:lstStyle/>
                    <a:p>
                      <a:pPr indent="-457200" lvl="0" marL="512064" marR="0" rtl="0" algn="l">
                        <a:spcBef>
                          <a:spcPts val="0"/>
                        </a:spcBef>
                        <a:spcAft>
                          <a:spcPts val="1000"/>
                        </a:spcAft>
                        <a:buNone/>
                      </a:pPr>
                      <a:r>
                        <a:rPr lang="en-US" sz="2500">
                          <a:latin typeface="Georgia"/>
                          <a:ea typeface="Georgia"/>
                          <a:cs typeface="Georgia"/>
                          <a:sym typeface="Georgia"/>
                        </a:rPr>
                        <a:t>1.   Determine</a:t>
                      </a:r>
                      <a:r>
                        <a:rPr lang="en-US" sz="2500">
                          <a:latin typeface="Georgia"/>
                          <a:ea typeface="Georgia"/>
                          <a:cs typeface="Georgia"/>
                          <a:sym typeface="Georgia"/>
                        </a:rPr>
                        <a:t> Countable Annual Income</a:t>
                      </a:r>
                      <a:endParaRPr sz="2500">
                        <a:latin typeface="Georgia"/>
                        <a:ea typeface="Georgia"/>
                        <a:cs typeface="Georgia"/>
                        <a:sym typeface="Georgia"/>
                      </a:endParaRPr>
                    </a:p>
                  </a:txBody>
                  <a:tcPr marT="45725" marB="45725" marR="91450" marL="91450" anchor="ctr">
                    <a:lnL cap="flat" cmpd="sng" w="38100">
                      <a:solidFill>
                        <a:schemeClr val="dk2"/>
                      </a:solidFill>
                      <a:prstDash val="solid"/>
                      <a:round/>
                      <a:headEnd len="sm" w="sm" type="none"/>
                      <a:tailEnd len="sm" w="sm" type="none"/>
                    </a:lnL>
                    <a:lnR cap="flat" cmpd="sng" w="38100">
                      <a:solidFill>
                        <a:schemeClr val="dk2"/>
                      </a:solidFill>
                      <a:prstDash val="solid"/>
                      <a:round/>
                      <a:headEnd len="sm" w="sm" type="none"/>
                      <a:tailEnd len="sm" w="sm" type="none"/>
                    </a:lnR>
                    <a:lnT cap="flat" cmpd="sng" w="38100">
                      <a:solidFill>
                        <a:schemeClr val="dk2"/>
                      </a:solidFill>
                      <a:prstDash val="solid"/>
                      <a:round/>
                      <a:headEnd len="sm" w="sm" type="none"/>
                      <a:tailEnd len="sm" w="sm" type="none"/>
                    </a:lnT>
                    <a:lnB cap="flat" cmpd="sng" w="38100">
                      <a:solidFill>
                        <a:schemeClr val="dk2"/>
                      </a:solidFill>
                      <a:prstDash val="solid"/>
                      <a:round/>
                      <a:headEnd len="sm" w="sm" type="none"/>
                      <a:tailEnd len="sm" w="sm" type="none"/>
                    </a:lnB>
                  </a:tcPr>
                </a:tc>
              </a:tr>
              <a:tr h="613400">
                <a:tc>
                  <a:txBody>
                    <a:bodyPr/>
                    <a:lstStyle/>
                    <a:p>
                      <a:pPr indent="-457200" lvl="0" marL="512064" marR="0" rtl="0" algn="l">
                        <a:spcBef>
                          <a:spcPts val="0"/>
                        </a:spcBef>
                        <a:spcAft>
                          <a:spcPts val="1000"/>
                        </a:spcAft>
                        <a:buNone/>
                      </a:pPr>
                      <a:r>
                        <a:rPr lang="en-US" sz="2500">
                          <a:latin typeface="Georgia"/>
                          <a:ea typeface="Georgia"/>
                          <a:cs typeface="Georgia"/>
                          <a:sym typeface="Georgia"/>
                        </a:rPr>
                        <a:t>2. </a:t>
                      </a:r>
                      <a:r>
                        <a:rPr lang="en-US" sz="2500">
                          <a:latin typeface="Georgia"/>
                          <a:ea typeface="Georgia"/>
                          <a:cs typeface="Georgia"/>
                          <a:sym typeface="Georgia"/>
                        </a:rPr>
                        <a:t>  Subtract deductions (standard and other)</a:t>
                      </a:r>
                      <a:endParaRPr sz="2500">
                        <a:latin typeface="Georgia"/>
                        <a:ea typeface="Georgia"/>
                        <a:cs typeface="Georgia"/>
                        <a:sym typeface="Georgia"/>
                      </a:endParaRPr>
                    </a:p>
                  </a:txBody>
                  <a:tcPr marT="45725" marB="45725" marR="91450" marL="91450" anchor="ctr">
                    <a:lnL cap="flat" cmpd="sng" w="38100">
                      <a:solidFill>
                        <a:schemeClr val="dk2"/>
                      </a:solidFill>
                      <a:prstDash val="solid"/>
                      <a:round/>
                      <a:headEnd len="sm" w="sm" type="none"/>
                      <a:tailEnd len="sm" w="sm" type="none"/>
                    </a:lnL>
                    <a:lnR cap="flat" cmpd="sng" w="38100">
                      <a:solidFill>
                        <a:schemeClr val="dk2"/>
                      </a:solidFill>
                      <a:prstDash val="solid"/>
                      <a:round/>
                      <a:headEnd len="sm" w="sm" type="none"/>
                      <a:tailEnd len="sm" w="sm" type="none"/>
                    </a:lnR>
                    <a:lnT cap="flat" cmpd="sng" w="38100">
                      <a:solidFill>
                        <a:schemeClr val="dk2"/>
                      </a:solidFill>
                      <a:prstDash val="solid"/>
                      <a:round/>
                      <a:headEnd len="sm" w="sm" type="none"/>
                      <a:tailEnd len="sm" w="sm" type="none"/>
                    </a:lnT>
                    <a:lnB cap="flat" cmpd="sng" w="38100">
                      <a:solidFill>
                        <a:schemeClr val="dk2"/>
                      </a:solidFill>
                      <a:prstDash val="solid"/>
                      <a:round/>
                      <a:headEnd len="sm" w="sm" type="none"/>
                      <a:tailEnd len="sm" w="sm" type="none"/>
                    </a:lnB>
                  </a:tcPr>
                </a:tc>
              </a:tr>
              <a:tr h="634650">
                <a:tc>
                  <a:txBody>
                    <a:bodyPr/>
                    <a:lstStyle/>
                    <a:p>
                      <a:pPr indent="-457200" lvl="0" marL="512064" marR="0" rtl="0" algn="l">
                        <a:spcBef>
                          <a:spcPts val="0"/>
                        </a:spcBef>
                        <a:spcAft>
                          <a:spcPts val="1000"/>
                        </a:spcAft>
                        <a:buNone/>
                      </a:pPr>
                      <a:r>
                        <a:rPr lang="en-US" sz="2500">
                          <a:latin typeface="Georgia"/>
                          <a:ea typeface="Georgia"/>
                          <a:cs typeface="Georgia"/>
                          <a:sym typeface="Georgia"/>
                        </a:rPr>
                        <a:t>3. </a:t>
                      </a:r>
                      <a:r>
                        <a:rPr lang="en-US" sz="2500">
                          <a:latin typeface="Georgia"/>
                          <a:ea typeface="Georgia"/>
                          <a:cs typeface="Georgia"/>
                          <a:sym typeface="Georgia"/>
                        </a:rPr>
                        <a:t>  Divide by 12 to determine monthly income</a:t>
                      </a:r>
                      <a:endParaRPr sz="2500">
                        <a:latin typeface="Georgia"/>
                        <a:ea typeface="Georgia"/>
                        <a:cs typeface="Georgia"/>
                        <a:sym typeface="Georgia"/>
                      </a:endParaRPr>
                    </a:p>
                  </a:txBody>
                  <a:tcPr marT="45725" marB="45725" marR="91450" marL="91450" anchor="ctr">
                    <a:lnL cap="flat" cmpd="sng" w="38100">
                      <a:solidFill>
                        <a:schemeClr val="dk2"/>
                      </a:solidFill>
                      <a:prstDash val="solid"/>
                      <a:round/>
                      <a:headEnd len="sm" w="sm" type="none"/>
                      <a:tailEnd len="sm" w="sm" type="none"/>
                    </a:lnL>
                    <a:lnR cap="flat" cmpd="sng" w="38100">
                      <a:solidFill>
                        <a:schemeClr val="dk2"/>
                      </a:solidFill>
                      <a:prstDash val="solid"/>
                      <a:round/>
                      <a:headEnd len="sm" w="sm" type="none"/>
                      <a:tailEnd len="sm" w="sm" type="none"/>
                    </a:lnR>
                    <a:lnT cap="flat" cmpd="sng" w="38100">
                      <a:solidFill>
                        <a:schemeClr val="dk2"/>
                      </a:solidFill>
                      <a:prstDash val="solid"/>
                      <a:round/>
                      <a:headEnd len="sm" w="sm" type="none"/>
                      <a:tailEnd len="sm" w="sm" type="none"/>
                    </a:lnT>
                    <a:lnB cap="flat" cmpd="sng" w="38100">
                      <a:solidFill>
                        <a:schemeClr val="dk2"/>
                      </a:solidFill>
                      <a:prstDash val="solid"/>
                      <a:round/>
                      <a:headEnd len="sm" w="sm" type="none"/>
                      <a:tailEnd len="sm" w="sm" type="none"/>
                    </a:lnB>
                  </a:tcPr>
                </a:tc>
              </a:tr>
              <a:tr h="1120725">
                <a:tc>
                  <a:txBody>
                    <a:bodyPr/>
                    <a:lstStyle/>
                    <a:p>
                      <a:pPr indent="-457200" lvl="0" marL="512064" marR="0" rtl="0" algn="l">
                        <a:spcBef>
                          <a:spcPts val="0"/>
                        </a:spcBef>
                        <a:spcAft>
                          <a:spcPts val="1000"/>
                        </a:spcAft>
                        <a:buNone/>
                      </a:pPr>
                      <a:r>
                        <a:rPr lang="en-US" sz="2500">
                          <a:latin typeface="Georgia"/>
                          <a:ea typeface="Georgia"/>
                          <a:cs typeface="Georgia"/>
                          <a:sym typeface="Georgia"/>
                        </a:rPr>
                        <a:t>4.   Multiple by 25%, 27%, 30%, or 32% </a:t>
                      </a:r>
                      <a:br>
                        <a:rPr lang="en-US" sz="2500">
                          <a:latin typeface="Georgia"/>
                          <a:ea typeface="Georgia"/>
                          <a:cs typeface="Georgia"/>
                          <a:sym typeface="Georgia"/>
                        </a:rPr>
                      </a:br>
                      <a:r>
                        <a:rPr lang="en-US" sz="2500">
                          <a:latin typeface="Georgia"/>
                          <a:ea typeface="Georgia"/>
                          <a:cs typeface="Georgia"/>
                          <a:sym typeface="Georgia"/>
                        </a:rPr>
                        <a:t>depending on the program</a:t>
                      </a:r>
                      <a:endParaRPr sz="2500">
                        <a:latin typeface="Georgia"/>
                        <a:ea typeface="Georgia"/>
                        <a:cs typeface="Georgia"/>
                        <a:sym typeface="Georgia"/>
                      </a:endParaRPr>
                    </a:p>
                  </a:txBody>
                  <a:tcPr marT="45725" marB="45725" marR="91450" marL="91450" anchor="ctr">
                    <a:lnL cap="flat" cmpd="sng" w="38100">
                      <a:solidFill>
                        <a:schemeClr val="dk2"/>
                      </a:solidFill>
                      <a:prstDash val="solid"/>
                      <a:round/>
                      <a:headEnd len="sm" w="sm" type="none"/>
                      <a:tailEnd len="sm" w="sm" type="none"/>
                    </a:lnL>
                    <a:lnR cap="flat" cmpd="sng" w="38100">
                      <a:solidFill>
                        <a:schemeClr val="dk2"/>
                      </a:solidFill>
                      <a:prstDash val="solid"/>
                      <a:round/>
                      <a:headEnd len="sm" w="sm" type="none"/>
                      <a:tailEnd len="sm" w="sm" type="none"/>
                    </a:lnR>
                    <a:lnT cap="flat" cmpd="sng" w="38100">
                      <a:solidFill>
                        <a:schemeClr val="dk2"/>
                      </a:solidFill>
                      <a:prstDash val="solid"/>
                      <a:round/>
                      <a:headEnd len="sm" w="sm" type="none"/>
                      <a:tailEnd len="sm" w="sm" type="none"/>
                    </a:lnT>
                    <a:lnB cap="flat" cmpd="sng" w="38100">
                      <a:solidFill>
                        <a:schemeClr val="dk2"/>
                      </a:solidFill>
                      <a:prstDash val="solid"/>
                      <a:round/>
                      <a:headEnd len="sm" w="sm" type="none"/>
                      <a:tailEnd len="sm" w="sm" type="none"/>
                    </a:lnB>
                  </a:tcPr>
                </a:tc>
              </a:tr>
              <a:tr h="888025">
                <a:tc>
                  <a:txBody>
                    <a:bodyPr/>
                    <a:lstStyle/>
                    <a:p>
                      <a:pPr indent="-457200" lvl="0" marL="512064" marR="0" rtl="0" algn="l">
                        <a:spcBef>
                          <a:spcPts val="0"/>
                        </a:spcBef>
                        <a:spcAft>
                          <a:spcPts val="1000"/>
                        </a:spcAft>
                        <a:buNone/>
                      </a:pPr>
                      <a:r>
                        <a:rPr lang="en-US" sz="2500">
                          <a:solidFill>
                            <a:srgbClr val="990000"/>
                          </a:solidFill>
                          <a:latin typeface="Georgia"/>
                          <a:ea typeface="Georgia"/>
                          <a:cs typeface="Georgia"/>
                          <a:sym typeface="Georgia"/>
                        </a:rPr>
                        <a:t>5.   </a:t>
                      </a:r>
                      <a:r>
                        <a:rPr b="1" lang="en-US" sz="2500">
                          <a:solidFill>
                            <a:srgbClr val="990000"/>
                          </a:solidFill>
                          <a:latin typeface="Georgia"/>
                          <a:ea typeface="Georgia"/>
                          <a:cs typeface="Georgia"/>
                          <a:sym typeface="Georgia"/>
                        </a:rPr>
                        <a:t>Federal Only</a:t>
                      </a:r>
                      <a:r>
                        <a:rPr lang="en-US" sz="2500">
                          <a:solidFill>
                            <a:srgbClr val="990000"/>
                          </a:solidFill>
                          <a:latin typeface="Georgia"/>
                          <a:ea typeface="Georgia"/>
                          <a:cs typeface="Georgia"/>
                          <a:sym typeface="Georgia"/>
                        </a:rPr>
                        <a:t>: Deduct</a:t>
                      </a:r>
                      <a:r>
                        <a:rPr lang="en-US" sz="2500">
                          <a:solidFill>
                            <a:srgbClr val="990000"/>
                          </a:solidFill>
                          <a:latin typeface="Georgia"/>
                          <a:ea typeface="Georgia"/>
                          <a:cs typeface="Georgia"/>
                          <a:sym typeface="Georgia"/>
                        </a:rPr>
                        <a:t> the utility allowance for tenant-paid utilities</a:t>
                      </a:r>
                      <a:endParaRPr sz="2500">
                        <a:solidFill>
                          <a:srgbClr val="990000"/>
                        </a:solidFill>
                        <a:latin typeface="Georgia"/>
                        <a:ea typeface="Georgia"/>
                        <a:cs typeface="Georgia"/>
                        <a:sym typeface="Georgia"/>
                      </a:endParaRPr>
                    </a:p>
                  </a:txBody>
                  <a:tcPr marT="45725" marB="45725" marR="91450" marL="91450" anchor="ctr">
                    <a:lnL cap="flat" cmpd="sng" w="38100">
                      <a:solidFill>
                        <a:schemeClr val="dk2"/>
                      </a:solidFill>
                      <a:prstDash val="solid"/>
                      <a:round/>
                      <a:headEnd len="sm" w="sm" type="none"/>
                      <a:tailEnd len="sm" w="sm" type="none"/>
                    </a:lnL>
                    <a:lnR cap="flat" cmpd="sng" w="38100">
                      <a:solidFill>
                        <a:schemeClr val="dk2"/>
                      </a:solidFill>
                      <a:prstDash val="solid"/>
                      <a:round/>
                      <a:headEnd len="sm" w="sm" type="none"/>
                      <a:tailEnd len="sm" w="sm" type="none"/>
                    </a:lnR>
                    <a:lnT cap="flat" cmpd="sng" w="38100">
                      <a:solidFill>
                        <a:schemeClr val="dk2"/>
                      </a:solidFill>
                      <a:prstDash val="solid"/>
                      <a:round/>
                      <a:headEnd len="sm" w="sm" type="none"/>
                      <a:tailEnd len="sm" w="sm" type="none"/>
                    </a:lnT>
                    <a:lnB cap="flat" cmpd="sng" w="38100">
                      <a:solidFill>
                        <a:schemeClr val="dk2"/>
                      </a:solidFill>
                      <a:prstDash val="solid"/>
                      <a:round/>
                      <a:headEnd len="sm" w="sm" type="none"/>
                      <a:tailEnd len="sm" w="sm" type="none"/>
                    </a:lnB>
                  </a:tcPr>
                </a:tc>
              </a:tr>
            </a:tbl>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g37f3f7a8ae6_2_41"/>
          <p:cNvSpPr txBox="1"/>
          <p:nvPr>
            <p:ph idx="12" type="sldNum"/>
          </p:nvPr>
        </p:nvSpPr>
        <p:spPr>
          <a:xfrm>
            <a:off x="6870825"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graphicFrame>
        <p:nvGraphicFramePr>
          <p:cNvPr id="160" name="Google Shape;160;g37f3f7a8ae6_2_41"/>
          <p:cNvGraphicFramePr/>
          <p:nvPr/>
        </p:nvGraphicFramePr>
        <p:xfrm>
          <a:off x="699813" y="1742713"/>
          <a:ext cx="3000000" cy="3000000"/>
        </p:xfrm>
        <a:graphic>
          <a:graphicData uri="http://schemas.openxmlformats.org/drawingml/2006/table">
            <a:tbl>
              <a:tblPr bandRow="1" firstRow="1">
                <a:noFill/>
                <a:tableStyleId>{8A93F564-4BBC-4BDD-B4DC-C60488EEFAE2}</a:tableStyleId>
              </a:tblPr>
              <a:tblGrid>
                <a:gridCol w="7744375"/>
              </a:tblGrid>
              <a:tr h="502275">
                <a:tc>
                  <a:txBody>
                    <a:bodyPr/>
                    <a:lstStyle/>
                    <a:p>
                      <a:pPr indent="0" lvl="0" marL="0" rtl="0" algn="ctr">
                        <a:spcBef>
                          <a:spcPts val="0"/>
                        </a:spcBef>
                        <a:spcAft>
                          <a:spcPts val="0"/>
                        </a:spcAft>
                        <a:buSzPts val="3200"/>
                        <a:buNone/>
                      </a:pPr>
                      <a:r>
                        <a:rPr lang="en-US" sz="2900">
                          <a:solidFill>
                            <a:srgbClr val="990000"/>
                          </a:solidFill>
                          <a:latin typeface="Georgia"/>
                          <a:ea typeface="Georgia"/>
                          <a:cs typeface="Georgia"/>
                          <a:sym typeface="Georgia"/>
                        </a:rPr>
                        <a:t>For federal public housing </a:t>
                      </a:r>
                      <a:br>
                        <a:rPr lang="en-US" sz="2400">
                          <a:solidFill>
                            <a:srgbClr val="990000"/>
                          </a:solidFill>
                          <a:latin typeface="Georgia"/>
                          <a:ea typeface="Georgia"/>
                          <a:cs typeface="Georgia"/>
                          <a:sym typeface="Georgia"/>
                        </a:rPr>
                      </a:br>
                      <a:r>
                        <a:rPr b="0" lang="en-US" sz="2400">
                          <a:solidFill>
                            <a:srgbClr val="990000"/>
                          </a:solidFill>
                          <a:latin typeface="Georgia"/>
                          <a:ea typeface="Georgia"/>
                          <a:cs typeface="Georgia"/>
                          <a:sym typeface="Georgia"/>
                        </a:rPr>
                        <a:t>(not a complete list)</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888600">
                <a:tc>
                  <a:txBody>
                    <a:bodyPr/>
                    <a:lstStyle/>
                    <a:p>
                      <a:pPr indent="-381000" lvl="0" marL="457200" marR="0" rtl="0" algn="l">
                        <a:lnSpc>
                          <a:spcPct val="115000"/>
                        </a:lnSpc>
                        <a:spcBef>
                          <a:spcPts val="0"/>
                        </a:spcBef>
                        <a:spcAft>
                          <a:spcPts val="0"/>
                        </a:spcAft>
                        <a:buClr>
                          <a:srgbClr val="990000"/>
                        </a:buClr>
                        <a:buSzPts val="2400"/>
                        <a:buFont typeface="Georgia"/>
                        <a:buAutoNum type="arabicPeriod"/>
                      </a:pPr>
                      <a:r>
                        <a:rPr lang="en-US" sz="2400">
                          <a:solidFill>
                            <a:srgbClr val="990000"/>
                          </a:solidFill>
                          <a:latin typeface="Georgia"/>
                          <a:ea typeface="Georgia"/>
                          <a:cs typeface="Georgia"/>
                          <a:sym typeface="Georgia"/>
                        </a:rPr>
                        <a:t>Deferred payments from SSI, SSDI and VA disability that are generally paid in a lump sum(s). These are retroactive payments for the period while waiting to have benefits approved.</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502275">
                <a:tc>
                  <a:txBody>
                    <a:bodyPr/>
                    <a:lstStyle/>
                    <a:p>
                      <a:pPr indent="0" lvl="0" marL="0" marR="0" rtl="0" algn="l">
                        <a:lnSpc>
                          <a:spcPct val="115000"/>
                        </a:lnSpc>
                        <a:spcBef>
                          <a:spcPts val="0"/>
                        </a:spcBef>
                        <a:spcAft>
                          <a:spcPts val="0"/>
                        </a:spcAft>
                        <a:buNone/>
                      </a:pPr>
                      <a:r>
                        <a:rPr lang="en-US" sz="2400">
                          <a:solidFill>
                            <a:srgbClr val="990000"/>
                          </a:solidFill>
                          <a:latin typeface="Georgia"/>
                          <a:ea typeface="Georgia"/>
                          <a:cs typeface="Georgia"/>
                          <a:sym typeface="Georgia"/>
                        </a:rPr>
                        <a:t>2.   Foster care for children or adults</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502275">
                <a:tc>
                  <a:txBody>
                    <a:bodyPr/>
                    <a:lstStyle/>
                    <a:p>
                      <a:pPr indent="0" lvl="0" marL="0" marR="0" rtl="0" algn="l">
                        <a:lnSpc>
                          <a:spcPct val="115000"/>
                        </a:lnSpc>
                        <a:spcBef>
                          <a:spcPts val="0"/>
                        </a:spcBef>
                        <a:spcAft>
                          <a:spcPts val="0"/>
                        </a:spcAft>
                        <a:buNone/>
                      </a:pPr>
                      <a:r>
                        <a:rPr lang="en-US" sz="2400">
                          <a:solidFill>
                            <a:srgbClr val="990000"/>
                          </a:solidFill>
                          <a:latin typeface="Georgia"/>
                          <a:ea typeface="Georgia"/>
                          <a:cs typeface="Georgia"/>
                          <a:sym typeface="Georgia"/>
                        </a:rPr>
                        <a:t>3.   Adoption assistance payments (over $480/year)</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1035650">
                <a:tc>
                  <a:txBody>
                    <a:bodyPr/>
                    <a:lstStyle/>
                    <a:p>
                      <a:pPr indent="-514350" lvl="0" marL="514350" marR="0" rtl="0" algn="l">
                        <a:lnSpc>
                          <a:spcPct val="115000"/>
                        </a:lnSpc>
                        <a:spcBef>
                          <a:spcPts val="0"/>
                        </a:spcBef>
                        <a:spcAft>
                          <a:spcPts val="0"/>
                        </a:spcAft>
                        <a:buNone/>
                      </a:pPr>
                      <a:r>
                        <a:rPr lang="en-US" sz="2400">
                          <a:solidFill>
                            <a:srgbClr val="990000"/>
                          </a:solidFill>
                          <a:latin typeface="Georgia"/>
                          <a:ea typeface="Georgia"/>
                          <a:cs typeface="Georgia"/>
                          <a:sym typeface="Georgia"/>
                        </a:rPr>
                        <a:t>4.   Certain payments from federal programs like the  AmeriCorp program and the senior aide program</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
        <p:nvSpPr>
          <p:cNvPr id="161" name="Google Shape;161;g37f3f7a8ae6_2_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3200"/>
              <a:buFont typeface="Calibri"/>
              <a:buNone/>
            </a:pPr>
            <a:r>
              <a:rPr b="1" lang="en-US" sz="3600">
                <a:solidFill>
                  <a:srgbClr val="000000"/>
                </a:solidFill>
                <a:latin typeface="Georgia"/>
                <a:ea typeface="Georgia"/>
                <a:cs typeface="Georgia"/>
                <a:sym typeface="Georgia"/>
              </a:rPr>
              <a:t>What does </a:t>
            </a:r>
            <a:r>
              <a:rPr b="1" lang="en-US" sz="3600" u="sng">
                <a:solidFill>
                  <a:srgbClr val="000000"/>
                </a:solidFill>
                <a:latin typeface="Georgia"/>
                <a:ea typeface="Georgia"/>
                <a:cs typeface="Georgia"/>
                <a:sym typeface="Georgia"/>
              </a:rPr>
              <a:t>not</a:t>
            </a:r>
            <a:r>
              <a:rPr b="1" lang="en-US" sz="3600">
                <a:solidFill>
                  <a:srgbClr val="000000"/>
                </a:solidFill>
                <a:latin typeface="Georgia"/>
                <a:ea typeface="Georgia"/>
                <a:cs typeface="Georgia"/>
                <a:sym typeface="Georgia"/>
              </a:rPr>
              <a:t> count as income? </a:t>
            </a:r>
            <a:br>
              <a:rPr b="1" lang="en-US" sz="3600">
                <a:solidFill>
                  <a:srgbClr val="000000"/>
                </a:solidFill>
                <a:latin typeface="Georgia"/>
                <a:ea typeface="Georgia"/>
                <a:cs typeface="Georgia"/>
                <a:sym typeface="Georgia"/>
              </a:rPr>
            </a:br>
            <a:r>
              <a:rPr lang="en-US" sz="3000">
                <a:solidFill>
                  <a:srgbClr val="000000"/>
                </a:solidFill>
                <a:latin typeface="Georgia"/>
                <a:ea typeface="Georgia"/>
                <a:cs typeface="Georgia"/>
                <a:sym typeface="Georgia"/>
              </a:rPr>
              <a:t>S</a:t>
            </a:r>
            <a:r>
              <a:rPr lang="en-US" sz="3000">
                <a:solidFill>
                  <a:srgbClr val="000000"/>
                </a:solidFill>
                <a:latin typeface="Georgia"/>
                <a:ea typeface="Georgia"/>
                <a:cs typeface="Georgia"/>
                <a:sym typeface="Georgia"/>
              </a:rPr>
              <a:t>ee Rent Booklet pages 14, 16</a:t>
            </a:r>
            <a:endParaRPr sz="3000">
              <a:latin typeface="Georgia"/>
              <a:ea typeface="Georgia"/>
              <a:cs typeface="Georgia"/>
              <a:sym typeface="Georgia"/>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g38050067202_2_11"/>
          <p:cNvSpPr txBox="1"/>
          <p:nvPr>
            <p:ph type="title"/>
          </p:nvPr>
        </p:nvSpPr>
        <p:spPr>
          <a:xfrm>
            <a:off x="-59100" y="608175"/>
            <a:ext cx="92622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3200"/>
              <a:buFont typeface="Calibri"/>
              <a:buNone/>
            </a:pPr>
            <a:r>
              <a:rPr b="1" lang="en-US" sz="3100">
                <a:solidFill>
                  <a:srgbClr val="000000"/>
                </a:solidFill>
                <a:latin typeface="Georgia"/>
                <a:ea typeface="Georgia"/>
                <a:cs typeface="Georgia"/>
                <a:sym typeface="Georgia"/>
              </a:rPr>
              <a:t>What counts &amp; does not count as income?</a:t>
            </a:r>
            <a:endParaRPr b="1" sz="3100">
              <a:solidFill>
                <a:srgbClr val="000000"/>
              </a:solidFill>
              <a:latin typeface="Georgia"/>
              <a:ea typeface="Georgia"/>
              <a:cs typeface="Georgia"/>
              <a:sym typeface="Georgia"/>
            </a:endParaRPr>
          </a:p>
          <a:p>
            <a:pPr indent="0" lvl="0" marL="0" rtl="0" algn="ctr">
              <a:spcBef>
                <a:spcPts val="0"/>
              </a:spcBef>
              <a:spcAft>
                <a:spcPts val="0"/>
              </a:spcAft>
              <a:buClr>
                <a:srgbClr val="000000"/>
              </a:buClr>
              <a:buSzPts val="3200"/>
              <a:buFont typeface="Calibri"/>
              <a:buNone/>
            </a:pPr>
            <a:br>
              <a:rPr b="1" lang="en-US" sz="3100">
                <a:solidFill>
                  <a:srgbClr val="000000"/>
                </a:solidFill>
                <a:latin typeface="Georgia"/>
                <a:ea typeface="Georgia"/>
                <a:cs typeface="Georgia"/>
                <a:sym typeface="Georgia"/>
              </a:rPr>
            </a:br>
            <a:endParaRPr b="1" sz="3100">
              <a:latin typeface="Georgia"/>
              <a:ea typeface="Georgia"/>
              <a:cs typeface="Georgia"/>
              <a:sym typeface="Georgia"/>
            </a:endParaRPr>
          </a:p>
        </p:txBody>
      </p:sp>
      <p:sp>
        <p:nvSpPr>
          <p:cNvPr id="167" name="Google Shape;167;g38050067202_2_1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68" name="Google Shape;168;g38050067202_2_11"/>
          <p:cNvGraphicFramePr/>
          <p:nvPr/>
        </p:nvGraphicFramePr>
        <p:xfrm>
          <a:off x="447150" y="1108563"/>
          <a:ext cx="3000000" cy="3000000"/>
        </p:xfrm>
        <a:graphic>
          <a:graphicData uri="http://schemas.openxmlformats.org/drawingml/2006/table">
            <a:tbl>
              <a:tblPr bandRow="1" firstRow="1">
                <a:noFill/>
                <a:tableStyleId>{8A93F564-4BBC-4BDD-B4DC-C60488EEFAE2}</a:tableStyleId>
              </a:tblPr>
              <a:tblGrid>
                <a:gridCol w="8249700"/>
              </a:tblGrid>
              <a:tr h="502275">
                <a:tc>
                  <a:txBody>
                    <a:bodyPr/>
                    <a:lstStyle/>
                    <a:p>
                      <a:pPr indent="0" lvl="0" marL="0" rtl="0" algn="ctr">
                        <a:spcBef>
                          <a:spcPts val="0"/>
                        </a:spcBef>
                        <a:spcAft>
                          <a:spcPts val="0"/>
                        </a:spcAft>
                        <a:buSzPts val="3200"/>
                        <a:buNone/>
                      </a:pPr>
                      <a:r>
                        <a:rPr lang="en-US" sz="2900">
                          <a:solidFill>
                            <a:srgbClr val="990000"/>
                          </a:solidFill>
                          <a:latin typeface="Georgia"/>
                          <a:ea typeface="Georgia"/>
                          <a:cs typeface="Georgia"/>
                          <a:sym typeface="Georgia"/>
                        </a:rPr>
                        <a:t>HOTMA Changes - What Is HOTMA?</a:t>
                      </a:r>
                      <a:endParaRPr sz="29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036750">
                <a:tc>
                  <a:txBody>
                    <a:bodyPr/>
                    <a:lstStyle/>
                    <a:p>
                      <a:pPr indent="-381000" lvl="0" marL="457200" marR="0" rtl="0" algn="l">
                        <a:lnSpc>
                          <a:spcPct val="115000"/>
                        </a:lnSpc>
                        <a:spcBef>
                          <a:spcPts val="0"/>
                        </a:spcBef>
                        <a:spcAft>
                          <a:spcPts val="0"/>
                        </a:spcAft>
                        <a:buClr>
                          <a:srgbClr val="990000"/>
                        </a:buClr>
                        <a:buSzPts val="2400"/>
                        <a:buFont typeface="Georgia"/>
                        <a:buAutoNum type="arabicPeriod"/>
                      </a:pPr>
                      <a:r>
                        <a:rPr lang="en-US" sz="2400">
                          <a:solidFill>
                            <a:srgbClr val="990000"/>
                          </a:solidFill>
                          <a:latin typeface="Georgia"/>
                          <a:ea typeface="Georgia"/>
                          <a:cs typeface="Georgia"/>
                          <a:sym typeface="Georgia"/>
                        </a:rPr>
                        <a:t>In 2016, Congress passed a new law called Housing Opportunity Through Modernization Act (HOTMA)</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502275">
                <a:tc>
                  <a:txBody>
                    <a:bodyPr/>
                    <a:lstStyle/>
                    <a:p>
                      <a:pPr indent="0" lvl="0" marL="0" marR="0" rtl="0" algn="l">
                        <a:lnSpc>
                          <a:spcPct val="115000"/>
                        </a:lnSpc>
                        <a:spcBef>
                          <a:spcPts val="0"/>
                        </a:spcBef>
                        <a:spcAft>
                          <a:spcPts val="0"/>
                        </a:spcAft>
                        <a:buNone/>
                      </a:pPr>
                      <a:r>
                        <a:rPr lang="en-US" sz="2400">
                          <a:solidFill>
                            <a:srgbClr val="990000"/>
                          </a:solidFill>
                          <a:latin typeface="Georgia"/>
                          <a:ea typeface="Georgia"/>
                          <a:cs typeface="Georgia"/>
                          <a:sym typeface="Georgia"/>
                        </a:rPr>
                        <a:t>2.   HOTMA applies to federal housing programs. </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502275">
                <a:tc>
                  <a:txBody>
                    <a:bodyPr/>
                    <a:lstStyle/>
                    <a:p>
                      <a:pPr indent="-514350" lvl="0" marL="514350" rtl="0" algn="l">
                        <a:lnSpc>
                          <a:spcPct val="115000"/>
                        </a:lnSpc>
                        <a:spcBef>
                          <a:spcPts val="0"/>
                        </a:spcBef>
                        <a:spcAft>
                          <a:spcPts val="0"/>
                        </a:spcAft>
                        <a:buNone/>
                      </a:pPr>
                      <a:r>
                        <a:rPr lang="en-US" sz="2400">
                          <a:solidFill>
                            <a:srgbClr val="990000"/>
                          </a:solidFill>
                          <a:latin typeface="Georgia"/>
                          <a:ea typeface="Georgia"/>
                          <a:cs typeface="Georgia"/>
                          <a:sym typeface="Georgia"/>
                        </a:rPr>
                        <a:t>3.   As of January 1, 2024, HUD has issued new HOTMA regulations that change the definition of income and change the deductions. However, not all these rules are in effect as HUD needs to update its software and has not done so and no one knows if/when it will do so.  </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1035650">
                <a:tc>
                  <a:txBody>
                    <a:bodyPr/>
                    <a:lstStyle/>
                    <a:p>
                      <a:pPr indent="-514350" lvl="0" marL="514350" marR="0" rtl="0" algn="l">
                        <a:lnSpc>
                          <a:spcPct val="115000"/>
                        </a:lnSpc>
                        <a:spcBef>
                          <a:spcPts val="0"/>
                        </a:spcBef>
                        <a:spcAft>
                          <a:spcPts val="0"/>
                        </a:spcAft>
                        <a:buNone/>
                      </a:pPr>
                      <a:r>
                        <a:rPr lang="en-US" sz="2400">
                          <a:solidFill>
                            <a:srgbClr val="990000"/>
                          </a:solidFill>
                          <a:latin typeface="Georgia"/>
                          <a:ea typeface="Georgia"/>
                          <a:cs typeface="Georgia"/>
                          <a:sym typeface="Georgia"/>
                        </a:rPr>
                        <a:t>4.   Where the new definition of income is helpful, advocate for its use NOW.  </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2"/>
          <p:cNvSpPr txBox="1"/>
          <p:nvPr>
            <p:ph type="title"/>
          </p:nvPr>
        </p:nvSpPr>
        <p:spPr>
          <a:xfrm>
            <a:off x="66000" y="0"/>
            <a:ext cx="90120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600"/>
              <a:buFont typeface="Calibri"/>
              <a:buNone/>
            </a:pPr>
            <a:r>
              <a:rPr b="1" lang="en-US" sz="3400">
                <a:latin typeface="Georgia"/>
                <a:ea typeface="Georgia"/>
                <a:cs typeface="Georgia"/>
                <a:sym typeface="Georgia"/>
              </a:rPr>
              <a:t>What are the deductions from income?</a:t>
            </a:r>
            <a:br>
              <a:rPr b="1" lang="en-US" sz="3400">
                <a:latin typeface="Georgia"/>
                <a:ea typeface="Georgia"/>
                <a:cs typeface="Georgia"/>
                <a:sym typeface="Georgia"/>
              </a:rPr>
            </a:br>
            <a:r>
              <a:rPr lang="en-US" sz="3000">
                <a:latin typeface="Georgia"/>
                <a:ea typeface="Georgia"/>
                <a:cs typeface="Georgia"/>
                <a:sym typeface="Georgia"/>
              </a:rPr>
              <a:t>S</a:t>
            </a:r>
            <a:r>
              <a:rPr lang="en-US" sz="3000">
                <a:latin typeface="Georgia"/>
                <a:ea typeface="Georgia"/>
                <a:cs typeface="Georgia"/>
                <a:sym typeface="Georgia"/>
              </a:rPr>
              <a:t>ee Rent Booklet pages 17, 19</a:t>
            </a:r>
            <a:endParaRPr sz="3000">
              <a:latin typeface="Georgia"/>
              <a:ea typeface="Georgia"/>
              <a:cs typeface="Georgia"/>
              <a:sym typeface="Georgia"/>
            </a:endParaRPr>
          </a:p>
        </p:txBody>
      </p:sp>
      <p:sp>
        <p:nvSpPr>
          <p:cNvPr id="174" name="Google Shape;174;p12"/>
          <p:cNvSpPr txBox="1"/>
          <p:nvPr>
            <p:ph idx="12" type="sldNum"/>
          </p:nvPr>
        </p:nvSpPr>
        <p:spPr>
          <a:xfrm>
            <a:off x="6619200" y="6081700"/>
            <a:ext cx="21336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75" name="Google Shape;175;p12"/>
          <p:cNvGraphicFramePr/>
          <p:nvPr/>
        </p:nvGraphicFramePr>
        <p:xfrm>
          <a:off x="223575" y="1142988"/>
          <a:ext cx="3000000" cy="3000000"/>
        </p:xfrm>
        <a:graphic>
          <a:graphicData uri="http://schemas.openxmlformats.org/drawingml/2006/table">
            <a:tbl>
              <a:tblPr bandRow="1" firstRow="1">
                <a:noFill/>
                <a:tableStyleId>{8A93F564-4BBC-4BDD-B4DC-C60488EEFAE2}</a:tableStyleId>
              </a:tblPr>
              <a:tblGrid>
                <a:gridCol w="8696850"/>
              </a:tblGrid>
              <a:tr h="502275">
                <a:tc>
                  <a:txBody>
                    <a:bodyPr/>
                    <a:lstStyle/>
                    <a:p>
                      <a:pPr indent="0" lvl="0" marL="0" rtl="0" algn="ctr">
                        <a:spcBef>
                          <a:spcPts val="0"/>
                        </a:spcBef>
                        <a:spcAft>
                          <a:spcPts val="0"/>
                        </a:spcAft>
                        <a:buSzPts val="3200"/>
                        <a:buNone/>
                      </a:pPr>
                      <a:r>
                        <a:rPr lang="en-US" sz="2100">
                          <a:solidFill>
                            <a:srgbClr val="38761D"/>
                          </a:solidFill>
                          <a:latin typeface="Georgia"/>
                          <a:ea typeface="Georgia"/>
                          <a:cs typeface="Georgia"/>
                          <a:sym typeface="Georgia"/>
                        </a:rPr>
                        <a:t>For State Public Housing</a:t>
                      </a:r>
                      <a:endParaRPr sz="2100">
                        <a:solidFill>
                          <a:srgbClr val="38761D"/>
                        </a:solidFill>
                        <a:latin typeface="Georgia"/>
                        <a:ea typeface="Georgia"/>
                        <a:cs typeface="Georgia"/>
                        <a:sym typeface="Georgia"/>
                      </a:endParaRPr>
                    </a:p>
                    <a:p>
                      <a:pPr indent="0" lvl="0" marL="0" rtl="0" algn="ctr">
                        <a:spcBef>
                          <a:spcPts val="0"/>
                        </a:spcBef>
                        <a:spcAft>
                          <a:spcPts val="0"/>
                        </a:spcAft>
                        <a:buSzPts val="3200"/>
                        <a:buNone/>
                      </a:pPr>
                      <a:r>
                        <a:rPr lang="en-US" sz="2100">
                          <a:solidFill>
                            <a:srgbClr val="38761D"/>
                          </a:solidFill>
                          <a:latin typeface="Georgia"/>
                          <a:ea typeface="Georgia"/>
                          <a:cs typeface="Georgia"/>
                          <a:sym typeface="Georgia"/>
                        </a:rPr>
                        <a:t>11 deductions including:</a:t>
                      </a:r>
                      <a:endParaRPr sz="21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502550">
                <a:tc>
                  <a:txBody>
                    <a:bodyPr/>
                    <a:lstStyle/>
                    <a:p>
                      <a:pPr indent="-346075" lvl="0" marL="457200" marR="0" rtl="0" algn="l">
                        <a:lnSpc>
                          <a:spcPct val="115000"/>
                        </a:lnSpc>
                        <a:spcBef>
                          <a:spcPts val="0"/>
                        </a:spcBef>
                        <a:spcAft>
                          <a:spcPts val="0"/>
                        </a:spcAft>
                        <a:buClr>
                          <a:srgbClr val="38761D"/>
                        </a:buClr>
                        <a:buSzPts val="1850"/>
                        <a:buFont typeface="Georgia"/>
                        <a:buAutoNum type="arabicPeriod"/>
                      </a:pPr>
                      <a:r>
                        <a:rPr lang="en-US" sz="1850">
                          <a:solidFill>
                            <a:srgbClr val="38761D"/>
                          </a:solidFill>
                          <a:latin typeface="Georgia"/>
                          <a:ea typeface="Georgia"/>
                          <a:cs typeface="Georgia"/>
                          <a:sym typeface="Georgia"/>
                        </a:rPr>
                        <a:t> $300/year for each child under 18 years old</a:t>
                      </a:r>
                      <a:endParaRPr sz="185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502275">
                <a:tc>
                  <a:txBody>
                    <a:bodyPr/>
                    <a:lstStyle/>
                    <a:p>
                      <a:pPr indent="-514350" lvl="0" marL="514350" rtl="0" algn="l">
                        <a:lnSpc>
                          <a:spcPct val="115000"/>
                        </a:lnSpc>
                        <a:spcBef>
                          <a:spcPts val="0"/>
                        </a:spcBef>
                        <a:spcAft>
                          <a:spcPts val="0"/>
                        </a:spcAft>
                        <a:buNone/>
                      </a:pPr>
                      <a:r>
                        <a:rPr lang="en-US" sz="1850">
                          <a:solidFill>
                            <a:srgbClr val="38761D"/>
                          </a:solidFill>
                          <a:latin typeface="Georgia"/>
                          <a:ea typeface="Georgia"/>
                          <a:cs typeface="Georgia"/>
                          <a:sym typeface="Georgia"/>
                        </a:rPr>
                        <a:t>2.     $300/year for each adult who has income (other than head of household) if that adult has gross income that exceeds all their other deductions  </a:t>
                      </a:r>
                      <a:endParaRPr sz="185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502275">
                <a:tc>
                  <a:txBody>
                    <a:bodyPr/>
                    <a:lstStyle/>
                    <a:p>
                      <a:pPr indent="-514350" lvl="0" marL="514350" rtl="0" algn="l">
                        <a:lnSpc>
                          <a:spcPct val="115000"/>
                        </a:lnSpc>
                        <a:spcBef>
                          <a:spcPts val="0"/>
                        </a:spcBef>
                        <a:spcAft>
                          <a:spcPts val="0"/>
                        </a:spcAft>
                        <a:buNone/>
                      </a:pPr>
                      <a:r>
                        <a:rPr lang="en-US" sz="1850">
                          <a:solidFill>
                            <a:srgbClr val="38761D"/>
                          </a:solidFill>
                          <a:latin typeface="Georgia"/>
                          <a:ea typeface="Georgia"/>
                          <a:cs typeface="Georgia"/>
                          <a:sym typeface="Georgia"/>
                        </a:rPr>
                        <a:t>3.     $400/year if person who signed lease is at least 60 years old or disabled and lives in family public housing (and not over-housed)  </a:t>
                      </a:r>
                      <a:endParaRPr sz="185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1035650">
                <a:tc>
                  <a:txBody>
                    <a:bodyPr/>
                    <a:lstStyle/>
                    <a:p>
                      <a:pPr indent="-514350" lvl="0" marL="514350" marR="0" rtl="0" algn="l">
                        <a:lnSpc>
                          <a:spcPct val="115000"/>
                        </a:lnSpc>
                        <a:spcBef>
                          <a:spcPts val="0"/>
                        </a:spcBef>
                        <a:spcAft>
                          <a:spcPts val="0"/>
                        </a:spcAft>
                        <a:buNone/>
                      </a:pPr>
                      <a:r>
                        <a:rPr lang="en-US" sz="1850">
                          <a:solidFill>
                            <a:srgbClr val="38761D"/>
                          </a:solidFill>
                          <a:latin typeface="Georgia"/>
                          <a:ea typeface="Georgia"/>
                          <a:cs typeface="Georgia"/>
                          <a:sym typeface="Georgia"/>
                        </a:rPr>
                        <a:t>4.     Heat deduction if tenant pays heat.  Amount varies by number of bedrooms ($600-1600/year) with an extra amount (depending on number of bedrooms and housing program type) if the heat is electric ($200 - $2700/year)  </a:t>
                      </a:r>
                      <a:endParaRPr sz="185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501450">
                <a:tc>
                  <a:txBody>
                    <a:bodyPr/>
                    <a:lstStyle/>
                    <a:p>
                      <a:pPr indent="-514350" lvl="0" marL="514350" rtl="0" algn="l">
                        <a:lnSpc>
                          <a:spcPct val="115000"/>
                        </a:lnSpc>
                        <a:spcBef>
                          <a:spcPts val="0"/>
                        </a:spcBef>
                        <a:spcAft>
                          <a:spcPts val="0"/>
                        </a:spcAft>
                        <a:buNone/>
                      </a:pPr>
                      <a:r>
                        <a:rPr lang="en-US" sz="1850">
                          <a:solidFill>
                            <a:srgbClr val="38761D"/>
                          </a:solidFill>
                          <a:latin typeface="Georgia"/>
                          <a:ea typeface="Georgia"/>
                          <a:cs typeface="Georgia"/>
                          <a:sym typeface="Georgia"/>
                        </a:rPr>
                        <a:t>5.     Out of pocket medical expenses that exceed 3% of gross  income (for all) </a:t>
                      </a:r>
                      <a:endParaRPr sz="185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732450">
                <a:tc>
                  <a:txBody>
                    <a:bodyPr/>
                    <a:lstStyle/>
                    <a:p>
                      <a:pPr indent="-514350" lvl="0" marL="514350" rtl="0" algn="l">
                        <a:lnSpc>
                          <a:spcPct val="115000"/>
                        </a:lnSpc>
                        <a:spcBef>
                          <a:spcPts val="0"/>
                        </a:spcBef>
                        <a:spcAft>
                          <a:spcPts val="0"/>
                        </a:spcAft>
                        <a:buNone/>
                      </a:pPr>
                      <a:r>
                        <a:rPr lang="en-US" sz="1850">
                          <a:solidFill>
                            <a:srgbClr val="38761D"/>
                          </a:solidFill>
                          <a:latin typeface="Georgia"/>
                          <a:ea typeface="Georgia"/>
                          <a:cs typeface="Georgia"/>
                          <a:sym typeface="Georgia"/>
                        </a:rPr>
                        <a:t>6.     Court ordered child support and alimony paid to a non-household member</a:t>
                      </a:r>
                      <a:endParaRPr sz="185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g37f3f7a8ae6_2_163"/>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graphicFrame>
        <p:nvGraphicFramePr>
          <p:cNvPr id="182" name="Google Shape;182;g37f3f7a8ae6_2_163"/>
          <p:cNvGraphicFramePr/>
          <p:nvPr/>
        </p:nvGraphicFramePr>
        <p:xfrm>
          <a:off x="948263" y="1823588"/>
          <a:ext cx="3000000" cy="3000000"/>
        </p:xfrm>
        <a:graphic>
          <a:graphicData uri="http://schemas.openxmlformats.org/drawingml/2006/table">
            <a:tbl>
              <a:tblPr bandRow="1" firstRow="1">
                <a:noFill/>
                <a:tableStyleId>{8A93F564-4BBC-4BDD-B4DC-C60488EEFAE2}</a:tableStyleId>
              </a:tblPr>
              <a:tblGrid>
                <a:gridCol w="7247475"/>
              </a:tblGrid>
              <a:tr h="929600">
                <a:tc>
                  <a:txBody>
                    <a:bodyPr/>
                    <a:lstStyle/>
                    <a:p>
                      <a:pPr indent="0" lvl="0" marL="0" rtl="0" algn="ctr">
                        <a:spcBef>
                          <a:spcPts val="0"/>
                        </a:spcBef>
                        <a:spcAft>
                          <a:spcPts val="0"/>
                        </a:spcAft>
                        <a:buClr>
                          <a:srgbClr val="FF0000"/>
                        </a:buClr>
                        <a:buSzPts val="3200"/>
                        <a:buFont typeface="Arial"/>
                        <a:buNone/>
                      </a:pPr>
                      <a:r>
                        <a:rPr lang="en-US" sz="2800">
                          <a:solidFill>
                            <a:srgbClr val="990000"/>
                          </a:solidFill>
                          <a:latin typeface="Georgia"/>
                          <a:ea typeface="Georgia"/>
                          <a:cs typeface="Georgia"/>
                          <a:sym typeface="Georgia"/>
                        </a:rPr>
                        <a:t>For federal public housing</a:t>
                      </a:r>
                      <a:br>
                        <a:rPr lang="en-US" sz="2800">
                          <a:solidFill>
                            <a:srgbClr val="990000"/>
                          </a:solidFill>
                          <a:latin typeface="Georgia"/>
                          <a:ea typeface="Georgia"/>
                          <a:cs typeface="Georgia"/>
                          <a:sym typeface="Georgia"/>
                        </a:rPr>
                      </a:br>
                      <a:r>
                        <a:rPr b="0" lang="en-US" sz="2800">
                          <a:solidFill>
                            <a:srgbClr val="990000"/>
                          </a:solidFill>
                          <a:latin typeface="Georgia"/>
                          <a:ea typeface="Georgia"/>
                          <a:cs typeface="Georgia"/>
                          <a:sym typeface="Georgia"/>
                        </a:rPr>
                        <a:t>basically 5 required deductions</a:t>
                      </a:r>
                      <a:endParaRPr sz="2800">
                        <a:solidFill>
                          <a:srgbClr val="38761D"/>
                        </a:solidFill>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140000">
                <a:tc>
                  <a:txBody>
                    <a:bodyPr/>
                    <a:lstStyle/>
                    <a:p>
                      <a:pPr indent="-400050" lvl="0" marL="457200" rtl="0" algn="l">
                        <a:spcBef>
                          <a:spcPts val="640"/>
                        </a:spcBef>
                        <a:spcAft>
                          <a:spcPts val="0"/>
                        </a:spcAft>
                        <a:buNone/>
                      </a:pPr>
                      <a:r>
                        <a:rPr lang="en-US" sz="2100">
                          <a:solidFill>
                            <a:srgbClr val="990000"/>
                          </a:solidFill>
                          <a:latin typeface="Georgia"/>
                          <a:ea typeface="Georgia"/>
                          <a:cs typeface="Georgia"/>
                          <a:sym typeface="Georgia"/>
                        </a:rPr>
                        <a:t>1.  $400/year where head of household or spouse is at least 62 years old or disabled (will increase to $525 as adjusted by inflation when HOTMA takes effect)</a:t>
                      </a:r>
                      <a:endParaRPr sz="2100">
                        <a:solidFill>
                          <a:srgbClr val="38761D"/>
                        </a:solidFill>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794550">
                <a:tc>
                  <a:txBody>
                    <a:bodyPr/>
                    <a:lstStyle/>
                    <a:p>
                      <a:pPr indent="-400050" lvl="0" marL="457200" rtl="0" algn="l">
                        <a:spcBef>
                          <a:spcPts val="640"/>
                        </a:spcBef>
                        <a:spcAft>
                          <a:spcPts val="0"/>
                        </a:spcAft>
                        <a:buClr>
                          <a:srgbClr val="FF0000"/>
                        </a:buClr>
                        <a:buSzPts val="3200"/>
                        <a:buFont typeface="Arial"/>
                        <a:buNone/>
                      </a:pPr>
                      <a:r>
                        <a:rPr lang="en-US" sz="2100">
                          <a:solidFill>
                            <a:srgbClr val="990000"/>
                          </a:solidFill>
                          <a:latin typeface="Georgia"/>
                          <a:ea typeface="Georgia"/>
                          <a:cs typeface="Georgia"/>
                          <a:sym typeface="Georgia"/>
                        </a:rPr>
                        <a:t>2.  $480/year for each dependent (under age 18, a full time student of any age, person with disability)</a:t>
                      </a:r>
                      <a:endParaRPr sz="2100">
                        <a:solidFill>
                          <a:srgbClr val="38761D"/>
                        </a:solidFill>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1485475">
                <a:tc>
                  <a:txBody>
                    <a:bodyPr/>
                    <a:lstStyle/>
                    <a:p>
                      <a:pPr indent="-400050" lvl="0" marL="457200" rtl="0" algn="l">
                        <a:spcBef>
                          <a:spcPts val="640"/>
                        </a:spcBef>
                        <a:spcAft>
                          <a:spcPts val="0"/>
                        </a:spcAft>
                        <a:buNone/>
                      </a:pPr>
                      <a:r>
                        <a:rPr lang="en-US" sz="2100">
                          <a:solidFill>
                            <a:srgbClr val="990000"/>
                          </a:solidFill>
                          <a:latin typeface="Georgia"/>
                          <a:ea typeface="Georgia"/>
                          <a:cs typeface="Georgia"/>
                          <a:sym typeface="Georgia"/>
                        </a:rPr>
                        <a:t>3.  </a:t>
                      </a:r>
                      <a:r>
                        <a:rPr lang="en-US" sz="2100">
                          <a:solidFill>
                            <a:srgbClr val="990000"/>
                          </a:solidFill>
                          <a:latin typeface="Georgia"/>
                          <a:ea typeface="Georgia"/>
                          <a:cs typeface="Georgia"/>
                          <a:sym typeface="Georgia"/>
                        </a:rPr>
                        <a:t>Medical (for elderly and disabled families only):  Out of pocket medical expenses that exceed 3% of gross annual income (HOTMA: over 10% of gross annual income with phase in for current tenants and hardship policies)</a:t>
                      </a:r>
                      <a:endParaRPr sz="2100">
                        <a:solidFill>
                          <a:srgbClr val="38761D"/>
                        </a:solidFill>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
        <p:nvSpPr>
          <p:cNvPr id="183" name="Google Shape;183;g37f3f7a8ae6_2_16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3200"/>
              <a:buFont typeface="Calibri"/>
              <a:buNone/>
            </a:pPr>
            <a:r>
              <a:rPr b="1" lang="en-US" sz="3100">
                <a:solidFill>
                  <a:srgbClr val="000000"/>
                </a:solidFill>
                <a:latin typeface="Georgia"/>
                <a:ea typeface="Georgia"/>
                <a:cs typeface="Georgia"/>
                <a:sym typeface="Georgia"/>
              </a:rPr>
              <a:t>What are the deductions from income?</a:t>
            </a:r>
            <a:br>
              <a:rPr b="1" lang="en-US" sz="3100">
                <a:solidFill>
                  <a:srgbClr val="000000"/>
                </a:solidFill>
                <a:latin typeface="Georgia"/>
                <a:ea typeface="Georgia"/>
                <a:cs typeface="Georgia"/>
                <a:sym typeface="Georgia"/>
              </a:rPr>
            </a:br>
            <a:r>
              <a:rPr lang="en-US" sz="3100">
                <a:solidFill>
                  <a:srgbClr val="000000"/>
                </a:solidFill>
                <a:latin typeface="Georgia"/>
                <a:ea typeface="Georgia"/>
                <a:cs typeface="Georgia"/>
                <a:sym typeface="Georgia"/>
              </a:rPr>
              <a:t>S</a:t>
            </a:r>
            <a:r>
              <a:rPr lang="en-US" sz="3100">
                <a:solidFill>
                  <a:srgbClr val="000000"/>
                </a:solidFill>
                <a:latin typeface="Georgia"/>
                <a:ea typeface="Georgia"/>
                <a:cs typeface="Georgia"/>
                <a:sym typeface="Georgia"/>
              </a:rPr>
              <a:t>ee Rent Booklet pages 17 -18</a:t>
            </a:r>
            <a:endParaRPr sz="3100">
              <a:solidFill>
                <a:srgbClr val="000000"/>
              </a:solidFill>
              <a:latin typeface="Georgia"/>
              <a:ea typeface="Georgia"/>
              <a:cs typeface="Georgia"/>
              <a:sym typeface="Georgia"/>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g37f3f7a8ae6_2_172"/>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90" name="Google Shape;190;g37f3f7a8ae6_2_172"/>
          <p:cNvGraphicFramePr/>
          <p:nvPr/>
        </p:nvGraphicFramePr>
        <p:xfrm>
          <a:off x="1186388" y="1943638"/>
          <a:ext cx="3000000" cy="3000000"/>
        </p:xfrm>
        <a:graphic>
          <a:graphicData uri="http://schemas.openxmlformats.org/drawingml/2006/table">
            <a:tbl>
              <a:tblPr bandRow="1" firstRow="1">
                <a:noFill/>
                <a:tableStyleId>{8A93F564-4BBC-4BDD-B4DC-C60488EEFAE2}</a:tableStyleId>
              </a:tblPr>
              <a:tblGrid>
                <a:gridCol w="7247475"/>
              </a:tblGrid>
              <a:tr h="1016300">
                <a:tc>
                  <a:txBody>
                    <a:bodyPr/>
                    <a:lstStyle/>
                    <a:p>
                      <a:pPr indent="0" lvl="0" marL="0" rtl="0" algn="ctr">
                        <a:spcBef>
                          <a:spcPts val="0"/>
                        </a:spcBef>
                        <a:spcAft>
                          <a:spcPts val="0"/>
                        </a:spcAft>
                        <a:buSzPts val="3200"/>
                        <a:buNone/>
                      </a:pPr>
                      <a:r>
                        <a:rPr lang="en-US" sz="2800">
                          <a:solidFill>
                            <a:srgbClr val="990000"/>
                          </a:solidFill>
                          <a:latin typeface="Georgia"/>
                          <a:ea typeface="Georgia"/>
                          <a:cs typeface="Georgia"/>
                          <a:sym typeface="Georgia"/>
                        </a:rPr>
                        <a:t>For federal public housing</a:t>
                      </a:r>
                      <a:endParaRPr sz="2800">
                        <a:solidFill>
                          <a:srgbClr val="990000"/>
                        </a:solidFill>
                        <a:latin typeface="Georgia"/>
                        <a:ea typeface="Georgia"/>
                        <a:cs typeface="Georgia"/>
                        <a:sym typeface="Georgia"/>
                      </a:endParaRPr>
                    </a:p>
                    <a:p>
                      <a:pPr indent="0" lvl="0" marL="0" rtl="0" algn="ctr">
                        <a:spcBef>
                          <a:spcPts val="0"/>
                        </a:spcBef>
                        <a:spcAft>
                          <a:spcPts val="0"/>
                        </a:spcAft>
                        <a:buSzPts val="3200"/>
                        <a:buNone/>
                      </a:pPr>
                      <a:r>
                        <a:rPr b="0" lang="en-US" sz="2800">
                          <a:solidFill>
                            <a:srgbClr val="990000"/>
                          </a:solidFill>
                          <a:latin typeface="Georgia"/>
                          <a:ea typeface="Georgia"/>
                          <a:cs typeface="Georgia"/>
                          <a:sym typeface="Georgia"/>
                        </a:rPr>
                        <a:t>(continued)</a:t>
                      </a:r>
                      <a:endParaRPr b="0" sz="28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210250">
                <a:tc>
                  <a:txBody>
                    <a:bodyPr/>
                    <a:lstStyle/>
                    <a:p>
                      <a:pPr indent="-514350" lvl="0" marL="571500" rtl="0" algn="l">
                        <a:spcBef>
                          <a:spcPts val="496"/>
                        </a:spcBef>
                        <a:spcAft>
                          <a:spcPts val="0"/>
                        </a:spcAft>
                        <a:buClr>
                          <a:schemeClr val="dk1"/>
                        </a:buClr>
                        <a:buSzPts val="1100"/>
                        <a:buFont typeface="Arial"/>
                        <a:buNone/>
                      </a:pPr>
                      <a:r>
                        <a:rPr lang="en-US" sz="2100">
                          <a:solidFill>
                            <a:srgbClr val="990000"/>
                          </a:solidFill>
                          <a:latin typeface="Georgia"/>
                          <a:ea typeface="Georgia"/>
                          <a:cs typeface="Georgia"/>
                          <a:sym typeface="Georgia"/>
                        </a:rPr>
                        <a:t>4.    Disability Assistance: Out of pocket expenses for disability assistance (insurance premiums, auxiliary apparatus, etc.) to enable a disabled family member to work that exceed 3% of gross income.  This can be combined with the medical expenses above to reach the 3%  </a:t>
                      </a:r>
                      <a:r>
                        <a:rPr b="1" lang="en-US" sz="2100">
                          <a:solidFill>
                            <a:srgbClr val="990000"/>
                          </a:solidFill>
                          <a:latin typeface="Georgia"/>
                          <a:ea typeface="Georgia"/>
                          <a:cs typeface="Georgia"/>
                          <a:sym typeface="Georgia"/>
                        </a:rPr>
                        <a:t>(HOTMA: 10%)</a:t>
                      </a:r>
                      <a:endParaRPr sz="21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890325">
                <a:tc>
                  <a:txBody>
                    <a:bodyPr/>
                    <a:lstStyle/>
                    <a:p>
                      <a:pPr indent="-514350" lvl="0" marL="571500" rtl="0" algn="l">
                        <a:spcBef>
                          <a:spcPts val="496"/>
                        </a:spcBef>
                        <a:spcAft>
                          <a:spcPts val="0"/>
                        </a:spcAft>
                        <a:buNone/>
                      </a:pPr>
                      <a:r>
                        <a:rPr lang="en-US" sz="2100">
                          <a:solidFill>
                            <a:srgbClr val="990000"/>
                          </a:solidFill>
                          <a:latin typeface="Georgia"/>
                          <a:ea typeface="Georgia"/>
                          <a:cs typeface="Georgia"/>
                          <a:sym typeface="Georgia"/>
                        </a:rPr>
                        <a:t>5.  Child Care expenses for children under 13 where necessary to work, look for work, or go to school</a:t>
                      </a:r>
                      <a:endParaRPr sz="21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
        <p:nvSpPr>
          <p:cNvPr id="191" name="Google Shape;191;g37f3f7a8ae6_2_17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3200"/>
              <a:buFont typeface="Calibri"/>
              <a:buNone/>
            </a:pPr>
            <a:r>
              <a:rPr b="1" lang="en-US" sz="3100">
                <a:solidFill>
                  <a:srgbClr val="000000"/>
                </a:solidFill>
                <a:latin typeface="Georgia"/>
                <a:ea typeface="Georgia"/>
                <a:cs typeface="Georgia"/>
                <a:sym typeface="Georgia"/>
              </a:rPr>
              <a:t>What are the deductions from income?</a:t>
            </a:r>
            <a:br>
              <a:rPr b="1" lang="en-US" sz="3100">
                <a:solidFill>
                  <a:srgbClr val="000000"/>
                </a:solidFill>
                <a:latin typeface="Georgia"/>
                <a:ea typeface="Georgia"/>
                <a:cs typeface="Georgia"/>
                <a:sym typeface="Georgia"/>
              </a:rPr>
            </a:br>
            <a:r>
              <a:rPr lang="en-US" sz="3000">
                <a:solidFill>
                  <a:srgbClr val="000000"/>
                </a:solidFill>
                <a:latin typeface="Georgia"/>
                <a:ea typeface="Georgia"/>
                <a:cs typeface="Georgia"/>
                <a:sym typeface="Georgia"/>
              </a:rPr>
              <a:t>S</a:t>
            </a:r>
            <a:r>
              <a:rPr lang="en-US" sz="3000">
                <a:solidFill>
                  <a:srgbClr val="000000"/>
                </a:solidFill>
                <a:latin typeface="Georgia"/>
                <a:ea typeface="Georgia"/>
                <a:cs typeface="Georgia"/>
                <a:sym typeface="Georgia"/>
              </a:rPr>
              <a:t>ee Rent Booklet pages 17 -18</a:t>
            </a:r>
            <a:endParaRPr sz="3000">
              <a:solidFill>
                <a:srgbClr val="000000"/>
              </a:solidFill>
              <a:latin typeface="Georgia"/>
              <a:ea typeface="Georgia"/>
              <a:cs typeface="Georgia"/>
              <a:sym typeface="Georgia"/>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rgbClr val="000000"/>
              </a:buClr>
              <a:buSzPts val="3200"/>
              <a:buFont typeface="Calibri"/>
              <a:buNone/>
            </a:pPr>
            <a:r>
              <a:rPr b="1" lang="en-US" sz="3000">
                <a:solidFill>
                  <a:srgbClr val="000000"/>
                </a:solidFill>
                <a:latin typeface="Georgia"/>
                <a:ea typeface="Georgia"/>
                <a:cs typeface="Georgia"/>
                <a:sym typeface="Georgia"/>
              </a:rPr>
              <a:t>What are the deductions from income?</a:t>
            </a:r>
            <a:br>
              <a:rPr b="1" lang="en-US" sz="3000">
                <a:solidFill>
                  <a:srgbClr val="000000"/>
                </a:solidFill>
                <a:latin typeface="Georgia"/>
                <a:ea typeface="Georgia"/>
                <a:cs typeface="Georgia"/>
                <a:sym typeface="Georgia"/>
              </a:rPr>
            </a:br>
            <a:r>
              <a:rPr lang="en-US" sz="3000">
                <a:solidFill>
                  <a:srgbClr val="000000"/>
                </a:solidFill>
                <a:latin typeface="Georgia"/>
                <a:ea typeface="Georgia"/>
                <a:cs typeface="Georgia"/>
                <a:sym typeface="Georgia"/>
              </a:rPr>
              <a:t>S</a:t>
            </a:r>
            <a:r>
              <a:rPr lang="en-US" sz="3000">
                <a:solidFill>
                  <a:srgbClr val="000000"/>
                </a:solidFill>
                <a:latin typeface="Georgia"/>
                <a:ea typeface="Georgia"/>
                <a:cs typeface="Georgia"/>
                <a:sym typeface="Georgia"/>
              </a:rPr>
              <a:t>ee Rent Booklet pages 17 -18</a:t>
            </a:r>
            <a:endParaRPr sz="3000">
              <a:solidFill>
                <a:srgbClr val="000000"/>
              </a:solidFill>
              <a:latin typeface="Georgia"/>
              <a:ea typeface="Georgia"/>
              <a:cs typeface="Georgia"/>
              <a:sym typeface="Georgia"/>
            </a:endParaRPr>
          </a:p>
        </p:txBody>
      </p:sp>
      <p:sp>
        <p:nvSpPr>
          <p:cNvPr id="197" name="Google Shape;197;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98" name="Google Shape;198;p15"/>
          <p:cNvGraphicFramePr/>
          <p:nvPr/>
        </p:nvGraphicFramePr>
        <p:xfrm>
          <a:off x="800100" y="2022088"/>
          <a:ext cx="3000000" cy="3000000"/>
        </p:xfrm>
        <a:graphic>
          <a:graphicData uri="http://schemas.openxmlformats.org/drawingml/2006/table">
            <a:tbl>
              <a:tblPr bandRow="1" firstRow="1">
                <a:noFill/>
                <a:tableStyleId>{8A93F564-4BBC-4BDD-B4DC-C60488EEFAE2}</a:tableStyleId>
              </a:tblPr>
              <a:tblGrid>
                <a:gridCol w="7602475"/>
              </a:tblGrid>
              <a:tr h="1406900">
                <a:tc>
                  <a:txBody>
                    <a:bodyPr/>
                    <a:lstStyle/>
                    <a:p>
                      <a:pPr indent="0" lvl="0" marL="0" rtl="0" algn="ctr">
                        <a:spcBef>
                          <a:spcPts val="0"/>
                        </a:spcBef>
                        <a:spcAft>
                          <a:spcPts val="0"/>
                        </a:spcAft>
                        <a:buSzPts val="3200"/>
                        <a:buNone/>
                      </a:pPr>
                      <a:r>
                        <a:rPr lang="en-US" sz="2800">
                          <a:solidFill>
                            <a:srgbClr val="990000"/>
                          </a:solidFill>
                          <a:latin typeface="Georgia"/>
                          <a:ea typeface="Georgia"/>
                          <a:cs typeface="Georgia"/>
                          <a:sym typeface="Georgia"/>
                        </a:rPr>
                        <a:t>For Federal public housing only</a:t>
                      </a:r>
                      <a:r>
                        <a:rPr b="0" lang="en-US" sz="2800">
                          <a:solidFill>
                            <a:srgbClr val="990000"/>
                          </a:solidFill>
                          <a:latin typeface="Georgia"/>
                          <a:ea typeface="Georgia"/>
                          <a:cs typeface="Georgia"/>
                          <a:sym typeface="Georgia"/>
                        </a:rPr>
                        <a:t>, housing authorities can adopt additional deductions</a:t>
                      </a:r>
                      <a:endParaRPr b="0" sz="28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2852125">
                <a:tc>
                  <a:txBody>
                    <a:bodyPr/>
                    <a:lstStyle/>
                    <a:p>
                      <a:pPr indent="-514350" lvl="0" marL="571500" rtl="0" algn="l">
                        <a:spcBef>
                          <a:spcPts val="496"/>
                        </a:spcBef>
                        <a:spcAft>
                          <a:spcPts val="0"/>
                        </a:spcAft>
                        <a:buClr>
                          <a:schemeClr val="dk1"/>
                        </a:buClr>
                        <a:buSzPts val="1100"/>
                        <a:buFont typeface="Arial"/>
                        <a:buNone/>
                      </a:pPr>
                      <a:r>
                        <a:rPr lang="en-US" sz="2100">
                          <a:solidFill>
                            <a:srgbClr val="990000"/>
                          </a:solidFill>
                          <a:latin typeface="Georgia"/>
                          <a:ea typeface="Georgia"/>
                          <a:cs typeface="Georgia"/>
                          <a:sym typeface="Georgia"/>
                        </a:rPr>
                        <a:t>For example:</a:t>
                      </a:r>
                      <a:endParaRPr sz="2100">
                        <a:solidFill>
                          <a:srgbClr val="990000"/>
                        </a:solidFill>
                        <a:latin typeface="Georgia"/>
                        <a:ea typeface="Georgia"/>
                        <a:cs typeface="Georgia"/>
                        <a:sym typeface="Georgia"/>
                      </a:endParaRPr>
                    </a:p>
                    <a:p>
                      <a:pPr indent="-361950" lvl="0" marL="457200" rtl="0" algn="l">
                        <a:spcBef>
                          <a:spcPts val="496"/>
                        </a:spcBef>
                        <a:spcAft>
                          <a:spcPts val="0"/>
                        </a:spcAft>
                        <a:buClr>
                          <a:srgbClr val="990000"/>
                        </a:buClr>
                        <a:buSzPts val="2100"/>
                        <a:buFont typeface="Georgia"/>
                        <a:buChar char="●"/>
                      </a:pPr>
                      <a:r>
                        <a:rPr lang="en-US" sz="2100">
                          <a:solidFill>
                            <a:srgbClr val="990000"/>
                          </a:solidFill>
                          <a:latin typeface="Georgia"/>
                          <a:ea typeface="Georgia"/>
                          <a:cs typeface="Georgia"/>
                          <a:sym typeface="Georgia"/>
                        </a:rPr>
                        <a:t>Boston Housing Authority allows a deduction for extraordinary medical expense for all (not just elderly and disabled)</a:t>
                      </a:r>
                      <a:endParaRPr sz="2100">
                        <a:solidFill>
                          <a:srgbClr val="990000"/>
                        </a:solidFill>
                        <a:latin typeface="Georgia"/>
                        <a:ea typeface="Georgia"/>
                        <a:cs typeface="Georgia"/>
                        <a:sym typeface="Georgia"/>
                      </a:endParaRPr>
                    </a:p>
                    <a:p>
                      <a:pPr indent="-361950" lvl="0" marL="457200" rtl="0" algn="l">
                        <a:spcBef>
                          <a:spcPts val="0"/>
                        </a:spcBef>
                        <a:spcAft>
                          <a:spcPts val="0"/>
                        </a:spcAft>
                        <a:buClr>
                          <a:srgbClr val="990000"/>
                        </a:buClr>
                        <a:buSzPts val="2100"/>
                        <a:buFont typeface="Georgia"/>
                        <a:buChar char="●"/>
                      </a:pPr>
                      <a:r>
                        <a:rPr lang="en-US" sz="2100">
                          <a:solidFill>
                            <a:srgbClr val="990000"/>
                          </a:solidFill>
                          <a:latin typeface="Georgia"/>
                          <a:ea typeface="Georgia"/>
                          <a:cs typeface="Georgia"/>
                          <a:sym typeface="Georgia"/>
                        </a:rPr>
                        <a:t>Somerville Housing Authority allows a deduction for earned income for certain part-time students (any age) and young working adults</a:t>
                      </a:r>
                      <a:endParaRPr sz="21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en-US" sz="3000">
                <a:latin typeface="Georgia"/>
                <a:ea typeface="Georgia"/>
                <a:cs typeface="Georgia"/>
                <a:sym typeface="Georgia"/>
              </a:rPr>
              <a:t>What counts as medical expenses</a:t>
            </a:r>
            <a:br>
              <a:rPr b="1" lang="en-US" sz="3000">
                <a:latin typeface="Georgia"/>
                <a:ea typeface="Georgia"/>
                <a:cs typeface="Georgia"/>
                <a:sym typeface="Georgia"/>
              </a:rPr>
            </a:br>
            <a:r>
              <a:rPr lang="en-US" sz="2900">
                <a:latin typeface="Georgia"/>
                <a:ea typeface="Georgia"/>
                <a:cs typeface="Georgia"/>
                <a:sym typeface="Georgia"/>
              </a:rPr>
              <a:t>S</a:t>
            </a:r>
            <a:r>
              <a:rPr lang="en-US" sz="2900">
                <a:latin typeface="Georgia"/>
                <a:ea typeface="Georgia"/>
                <a:cs typeface="Georgia"/>
                <a:sym typeface="Georgia"/>
              </a:rPr>
              <a:t>ee Rent Booklet pages 20-21</a:t>
            </a:r>
            <a:endParaRPr sz="2900">
              <a:latin typeface="Georgia"/>
              <a:ea typeface="Georgia"/>
              <a:cs typeface="Georgia"/>
              <a:sym typeface="Georgia"/>
            </a:endParaRPr>
          </a:p>
        </p:txBody>
      </p:sp>
      <p:sp>
        <p:nvSpPr>
          <p:cNvPr id="204" name="Google Shape;204;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dk1"/>
              </a:buClr>
              <a:buSzPts val="3200"/>
              <a:buNone/>
            </a:pPr>
            <a:r>
              <a:rPr b="1" lang="en-US" sz="2400">
                <a:latin typeface="Georgia"/>
                <a:ea typeface="Georgia"/>
                <a:cs typeface="Georgia"/>
                <a:sym typeface="Georgia"/>
              </a:rPr>
              <a:t>In general, medical expenses include payments for: </a:t>
            </a:r>
            <a:endParaRPr b="1" sz="2400">
              <a:latin typeface="Georgia"/>
              <a:ea typeface="Georgia"/>
              <a:cs typeface="Georgia"/>
              <a:sym typeface="Georgia"/>
            </a:endParaRPr>
          </a:p>
          <a:p>
            <a:pPr indent="-325120" lvl="0" marL="342900" rtl="0" algn="l">
              <a:spcBef>
                <a:spcPts val="1000"/>
              </a:spcBef>
              <a:spcAft>
                <a:spcPts val="0"/>
              </a:spcAft>
              <a:buClr>
                <a:schemeClr val="dk1"/>
              </a:buClr>
              <a:buSzPts val="2200"/>
              <a:buFont typeface="Georgia"/>
              <a:buChar char="•"/>
            </a:pPr>
            <a:r>
              <a:rPr lang="en-US" sz="2200">
                <a:latin typeface="Georgia"/>
                <a:ea typeface="Georgia"/>
                <a:cs typeface="Georgia"/>
                <a:sym typeface="Georgia"/>
              </a:rPr>
              <a:t>Medical/vision/dental insurance premiums and </a:t>
            </a:r>
            <a:r>
              <a:rPr lang="en-US" sz="2200">
                <a:latin typeface="Georgia"/>
                <a:ea typeface="Georgia"/>
                <a:cs typeface="Georgia"/>
                <a:sym typeface="Georgia"/>
              </a:rPr>
              <a:t>copays</a:t>
            </a:r>
            <a:endParaRPr sz="2200">
              <a:latin typeface="Georgia"/>
              <a:ea typeface="Georgia"/>
              <a:cs typeface="Georgia"/>
              <a:sym typeface="Georgia"/>
            </a:endParaRPr>
          </a:p>
          <a:p>
            <a:pPr indent="-325120" lvl="0" marL="342900" rtl="0" algn="l">
              <a:spcBef>
                <a:spcPts val="1000"/>
              </a:spcBef>
              <a:spcAft>
                <a:spcPts val="0"/>
              </a:spcAft>
              <a:buClr>
                <a:schemeClr val="dk1"/>
              </a:buClr>
              <a:buSzPts val="2200"/>
              <a:buFont typeface="Georgia"/>
              <a:buChar char="•"/>
            </a:pPr>
            <a:r>
              <a:rPr lang="en-US" sz="2200">
                <a:latin typeface="Georgia"/>
                <a:ea typeface="Georgia"/>
                <a:cs typeface="Georgia"/>
                <a:sym typeface="Georgia"/>
              </a:rPr>
              <a:t>Out of pocket prescription drugs</a:t>
            </a:r>
            <a:endParaRPr sz="2200">
              <a:latin typeface="Georgia"/>
              <a:ea typeface="Georgia"/>
              <a:cs typeface="Georgia"/>
              <a:sym typeface="Georgia"/>
            </a:endParaRPr>
          </a:p>
          <a:p>
            <a:pPr indent="-325120" lvl="0" marL="342900" rtl="0" algn="l">
              <a:spcBef>
                <a:spcPts val="1000"/>
              </a:spcBef>
              <a:spcAft>
                <a:spcPts val="0"/>
              </a:spcAft>
              <a:buClr>
                <a:schemeClr val="dk1"/>
              </a:buClr>
              <a:buSzPts val="2200"/>
              <a:buFont typeface="Georgia"/>
              <a:buChar char="•"/>
            </a:pPr>
            <a:r>
              <a:rPr lang="en-US" sz="2200">
                <a:latin typeface="Georgia"/>
                <a:ea typeface="Georgia"/>
                <a:cs typeface="Georgia"/>
                <a:sym typeface="Georgia"/>
              </a:rPr>
              <a:t>Dental care/work, eyeglasses, hearing aids</a:t>
            </a:r>
            <a:endParaRPr sz="2200">
              <a:latin typeface="Georgia"/>
              <a:ea typeface="Georgia"/>
              <a:cs typeface="Georgia"/>
              <a:sym typeface="Georgia"/>
            </a:endParaRPr>
          </a:p>
          <a:p>
            <a:pPr indent="-325120" lvl="0" marL="342900" rtl="0" algn="l">
              <a:spcBef>
                <a:spcPts val="1000"/>
              </a:spcBef>
              <a:spcAft>
                <a:spcPts val="0"/>
              </a:spcAft>
              <a:buClr>
                <a:schemeClr val="dk1"/>
              </a:buClr>
              <a:buSzPts val="2200"/>
              <a:buFont typeface="Georgia"/>
              <a:buChar char="•"/>
            </a:pPr>
            <a:r>
              <a:rPr lang="en-US" sz="2200">
                <a:latin typeface="Georgia"/>
                <a:ea typeface="Georgia"/>
                <a:cs typeface="Georgia"/>
                <a:sym typeface="Georgia"/>
              </a:rPr>
              <a:t>Transportation to and from medical treatment </a:t>
            </a:r>
            <a:br>
              <a:rPr lang="en-US" sz="2200">
                <a:latin typeface="Georgia"/>
                <a:ea typeface="Georgia"/>
                <a:cs typeface="Georgia"/>
                <a:sym typeface="Georgia"/>
              </a:rPr>
            </a:br>
            <a:r>
              <a:rPr lang="en-US" sz="2200">
                <a:latin typeface="Georgia"/>
                <a:ea typeface="Georgia"/>
                <a:cs typeface="Georgia"/>
                <a:sym typeface="Georgia"/>
              </a:rPr>
              <a:t>(parking and IRS mileage for medical) – get provider letter with appointment dates and location of appointment</a:t>
            </a:r>
            <a:endParaRPr sz="2200">
              <a:latin typeface="Georgia"/>
              <a:ea typeface="Georgia"/>
              <a:cs typeface="Georgia"/>
              <a:sym typeface="Georgia"/>
            </a:endParaRPr>
          </a:p>
          <a:p>
            <a:pPr indent="-325120" lvl="0" marL="342900" rtl="0" algn="l">
              <a:spcBef>
                <a:spcPts val="1000"/>
              </a:spcBef>
              <a:spcAft>
                <a:spcPts val="0"/>
              </a:spcAft>
              <a:buClr>
                <a:schemeClr val="dk1"/>
              </a:buClr>
              <a:buSzPts val="2200"/>
              <a:buFont typeface="Georgia"/>
              <a:buChar char="•"/>
            </a:pPr>
            <a:r>
              <a:rPr lang="en-US" sz="2200">
                <a:latin typeface="Georgia"/>
                <a:ea typeface="Georgia"/>
                <a:cs typeface="Georgia"/>
                <a:sym typeface="Georgia"/>
              </a:rPr>
              <a:t>Costs of caring for assistance animals (vet, food, etc.)</a:t>
            </a:r>
            <a:endParaRPr sz="2200">
              <a:latin typeface="Georgia"/>
              <a:ea typeface="Georgia"/>
              <a:cs typeface="Georgia"/>
              <a:sym typeface="Georgia"/>
            </a:endParaRPr>
          </a:p>
          <a:p>
            <a:pPr indent="-325120" lvl="0" marL="342900" rtl="0" algn="l">
              <a:spcBef>
                <a:spcPts val="1000"/>
              </a:spcBef>
              <a:spcAft>
                <a:spcPts val="0"/>
              </a:spcAft>
              <a:buClr>
                <a:schemeClr val="dk1"/>
              </a:buClr>
              <a:buSzPts val="2200"/>
              <a:buFont typeface="Georgia"/>
              <a:buChar char="•"/>
            </a:pPr>
            <a:r>
              <a:rPr lang="en-US" sz="2200">
                <a:latin typeface="Georgia"/>
                <a:ea typeface="Georgia"/>
                <a:cs typeface="Georgia"/>
                <a:sym typeface="Georgia"/>
              </a:rPr>
              <a:t>Monthly payments on accumulated medical bills </a:t>
            </a:r>
            <a:endParaRPr sz="2200">
              <a:latin typeface="Georgia"/>
              <a:ea typeface="Georgia"/>
              <a:cs typeface="Georgia"/>
              <a:sym typeface="Georgia"/>
            </a:endParaRPr>
          </a:p>
          <a:p>
            <a:pPr indent="0" lvl="0" marL="0" rtl="0" algn="ctr">
              <a:spcBef>
                <a:spcPts val="1000"/>
              </a:spcBef>
              <a:spcAft>
                <a:spcPts val="0"/>
              </a:spcAft>
              <a:buClr>
                <a:schemeClr val="dk1"/>
              </a:buClr>
              <a:buSzPts val="3200"/>
              <a:buNone/>
            </a:pPr>
            <a:br>
              <a:rPr b="1" lang="en-US" sz="1200">
                <a:latin typeface="Georgia"/>
                <a:ea typeface="Georgia"/>
                <a:cs typeface="Georgia"/>
                <a:sym typeface="Georgia"/>
              </a:rPr>
            </a:br>
            <a:r>
              <a:rPr b="1" lang="en-US" sz="2400">
                <a:latin typeface="Georgia"/>
                <a:ea typeface="Georgia"/>
                <a:cs typeface="Georgia"/>
                <a:sym typeface="Georgia"/>
              </a:rPr>
              <a:t>VERY IMPORTANT </a:t>
            </a:r>
            <a:br>
              <a:rPr b="1" lang="en-US" sz="2400">
                <a:latin typeface="Georgia"/>
                <a:ea typeface="Georgia"/>
                <a:cs typeface="Georgia"/>
                <a:sym typeface="Georgia"/>
              </a:rPr>
            </a:br>
            <a:r>
              <a:rPr b="1" lang="en-US" sz="2400">
                <a:latin typeface="Georgia"/>
                <a:ea typeface="Georgia"/>
                <a:cs typeface="Georgia"/>
                <a:sym typeface="Georgia"/>
              </a:rPr>
              <a:t>to save receipts and keep records during the year.</a:t>
            </a:r>
            <a:endParaRPr b="1" sz="2400">
              <a:latin typeface="Georgia"/>
              <a:ea typeface="Georgia"/>
              <a:cs typeface="Georgia"/>
              <a:sym typeface="Georgia"/>
            </a:endParaRPr>
          </a:p>
          <a:p>
            <a:pPr indent="-185420" lvl="0" marL="342900" rtl="0" algn="l">
              <a:spcBef>
                <a:spcPts val="496"/>
              </a:spcBef>
              <a:spcAft>
                <a:spcPts val="0"/>
              </a:spcAft>
              <a:buClr>
                <a:schemeClr val="dk1"/>
              </a:buClr>
              <a:buSzPts val="3200"/>
              <a:buNone/>
            </a:pPr>
            <a:r>
              <a:t/>
            </a:r>
            <a:endParaRPr sz="2400">
              <a:latin typeface="Georgia"/>
              <a:ea typeface="Georgia"/>
              <a:cs typeface="Georgia"/>
              <a:sym typeface="Georgia"/>
            </a:endParaRPr>
          </a:p>
        </p:txBody>
      </p:sp>
      <p:sp>
        <p:nvSpPr>
          <p:cNvPr id="205" name="Google Shape;205;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g37f3f7a8ae6_2_181"/>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graphicFrame>
        <p:nvGraphicFramePr>
          <p:cNvPr id="212" name="Google Shape;212;g37f3f7a8ae6_2_181"/>
          <p:cNvGraphicFramePr/>
          <p:nvPr/>
        </p:nvGraphicFramePr>
        <p:xfrm>
          <a:off x="650825" y="2009901"/>
          <a:ext cx="3000000" cy="3000000"/>
        </p:xfrm>
        <a:graphic>
          <a:graphicData uri="http://schemas.openxmlformats.org/drawingml/2006/table">
            <a:tbl>
              <a:tblPr bandRow="1" firstRow="1">
                <a:noFill/>
                <a:tableStyleId>{8A93F564-4BBC-4BDD-B4DC-C60488EEFAE2}</a:tableStyleId>
              </a:tblPr>
              <a:tblGrid>
                <a:gridCol w="6096000"/>
                <a:gridCol w="1746325"/>
              </a:tblGrid>
              <a:tr h="544300">
                <a:tc>
                  <a:txBody>
                    <a:bodyPr/>
                    <a:lstStyle/>
                    <a:p>
                      <a:pPr indent="0" lvl="0" marL="0" marR="59166" rtl="0" algn="l">
                        <a:spcBef>
                          <a:spcPts val="0"/>
                        </a:spcBef>
                        <a:spcAft>
                          <a:spcPts val="0"/>
                        </a:spcAft>
                        <a:buNone/>
                      </a:pPr>
                      <a:r>
                        <a:rPr lang="en-US" sz="2100">
                          <a:solidFill>
                            <a:schemeClr val="dk1"/>
                          </a:solidFill>
                          <a:latin typeface="Georgia"/>
                          <a:ea typeface="Georgia"/>
                          <a:cs typeface="Georgia"/>
                          <a:sym typeface="Georgia"/>
                        </a:rPr>
                        <a:t>Program </a:t>
                      </a:r>
                      <a:endParaRPr sz="2100">
                        <a:solidFill>
                          <a:schemeClr val="dk1"/>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c>
                  <a:txBody>
                    <a:bodyPr/>
                    <a:lstStyle/>
                    <a:p>
                      <a:pPr indent="0" lvl="0" marL="0" rtl="0" algn="ctr">
                        <a:spcBef>
                          <a:spcPts val="0"/>
                        </a:spcBef>
                        <a:spcAft>
                          <a:spcPts val="0"/>
                        </a:spcAft>
                        <a:buNone/>
                      </a:pPr>
                      <a:r>
                        <a:rPr lang="en-US" sz="2100">
                          <a:solidFill>
                            <a:schemeClr val="dk1"/>
                          </a:solidFill>
                          <a:latin typeface="Georgia"/>
                          <a:ea typeface="Georgia"/>
                          <a:cs typeface="Georgia"/>
                          <a:sym typeface="Georgia"/>
                        </a:rPr>
                        <a:t>Percentage</a:t>
                      </a:r>
                      <a:endParaRPr sz="2100">
                        <a:solidFill>
                          <a:schemeClr val="dk1"/>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527775">
                <a:tc>
                  <a:txBody>
                    <a:bodyPr/>
                    <a:lstStyle/>
                    <a:p>
                      <a:pPr indent="0" lvl="0" marL="0" rtl="0" algn="l">
                        <a:spcBef>
                          <a:spcPts val="0"/>
                        </a:spcBef>
                        <a:spcAft>
                          <a:spcPts val="0"/>
                        </a:spcAft>
                        <a:buClr>
                          <a:schemeClr val="dk1"/>
                        </a:buClr>
                        <a:buFont typeface="Arial"/>
                        <a:buNone/>
                      </a:pPr>
                      <a:r>
                        <a:rPr b="1" lang="en-US" sz="1800">
                          <a:solidFill>
                            <a:srgbClr val="38761D"/>
                          </a:solidFill>
                          <a:latin typeface="Georgia"/>
                          <a:ea typeface="Georgia"/>
                          <a:cs typeface="Georgia"/>
                          <a:sym typeface="Georgia"/>
                        </a:rPr>
                        <a:t>State elderly/disabled where do not pay utilities </a:t>
                      </a:r>
                      <a:endParaRPr b="1" sz="21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CFE2F3"/>
                    </a:solidFill>
                  </a:tcPr>
                </a:tc>
                <a:tc>
                  <a:txBody>
                    <a:bodyPr/>
                    <a:lstStyle/>
                    <a:p>
                      <a:pPr indent="0" lvl="0" marL="0" marR="0" rtl="0" algn="ctr">
                        <a:spcBef>
                          <a:spcPts val="0"/>
                        </a:spcBef>
                        <a:spcAft>
                          <a:spcPts val="0"/>
                        </a:spcAft>
                        <a:buNone/>
                      </a:pPr>
                      <a:r>
                        <a:rPr b="1" lang="en-US" sz="1800">
                          <a:solidFill>
                            <a:srgbClr val="38761D"/>
                          </a:solidFill>
                          <a:latin typeface="Georgia"/>
                          <a:ea typeface="Georgia"/>
                          <a:cs typeface="Georgia"/>
                          <a:sym typeface="Georgia"/>
                        </a:rPr>
                        <a:t>30%</a:t>
                      </a:r>
                      <a:endParaRPr b="1" sz="21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CFE2F3"/>
                    </a:solidFill>
                  </a:tcPr>
                </a:tc>
              </a:tr>
              <a:tr h="556025">
                <a:tc>
                  <a:txBody>
                    <a:bodyPr/>
                    <a:lstStyle/>
                    <a:p>
                      <a:pPr indent="0" lvl="0" marL="0" rtl="0" algn="l">
                        <a:spcBef>
                          <a:spcPts val="0"/>
                        </a:spcBef>
                        <a:spcAft>
                          <a:spcPts val="0"/>
                        </a:spcAft>
                        <a:buNone/>
                      </a:pPr>
                      <a:r>
                        <a:rPr b="1" lang="en-US" sz="1800">
                          <a:solidFill>
                            <a:srgbClr val="38761D"/>
                          </a:solidFill>
                          <a:latin typeface="Georgia"/>
                          <a:ea typeface="Georgia"/>
                          <a:cs typeface="Georgia"/>
                          <a:sym typeface="Georgia"/>
                        </a:rPr>
                        <a:t>State elderly/disabled where do pay some utilities</a:t>
                      </a:r>
                      <a:endParaRPr b="1" sz="21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c>
                  <a:txBody>
                    <a:bodyPr/>
                    <a:lstStyle/>
                    <a:p>
                      <a:pPr indent="0" lvl="0" marL="0" marR="0" rtl="0" algn="ctr">
                        <a:spcBef>
                          <a:spcPts val="0"/>
                        </a:spcBef>
                        <a:spcAft>
                          <a:spcPts val="0"/>
                        </a:spcAft>
                        <a:buNone/>
                      </a:pPr>
                      <a:r>
                        <a:rPr b="1" lang="en-US" sz="1800">
                          <a:solidFill>
                            <a:srgbClr val="38761D"/>
                          </a:solidFill>
                          <a:latin typeface="Georgia"/>
                          <a:ea typeface="Georgia"/>
                          <a:cs typeface="Georgia"/>
                          <a:sym typeface="Georgia"/>
                        </a:rPr>
                        <a:t>25%</a:t>
                      </a:r>
                      <a:endParaRPr b="1" sz="21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621800">
                <a:tc>
                  <a:txBody>
                    <a:bodyPr/>
                    <a:lstStyle/>
                    <a:p>
                      <a:pPr indent="0" lvl="0" marL="0" rtl="0" algn="l">
                        <a:spcBef>
                          <a:spcPts val="0"/>
                        </a:spcBef>
                        <a:spcAft>
                          <a:spcPts val="0"/>
                        </a:spcAft>
                        <a:buNone/>
                      </a:pPr>
                      <a:r>
                        <a:rPr b="1" lang="en-US" sz="1800">
                          <a:solidFill>
                            <a:srgbClr val="38761D"/>
                          </a:solidFill>
                          <a:latin typeface="Georgia"/>
                          <a:ea typeface="Georgia"/>
                          <a:cs typeface="Georgia"/>
                          <a:sym typeface="Georgia"/>
                        </a:rPr>
                        <a:t>State family where do not pay utilities</a:t>
                      </a:r>
                      <a:endParaRPr b="1" sz="21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CFE2F3"/>
                    </a:solidFill>
                  </a:tcPr>
                </a:tc>
                <a:tc>
                  <a:txBody>
                    <a:bodyPr/>
                    <a:lstStyle/>
                    <a:p>
                      <a:pPr indent="0" lvl="0" marL="0" marR="0" rtl="0" algn="ctr">
                        <a:spcBef>
                          <a:spcPts val="0"/>
                        </a:spcBef>
                        <a:spcAft>
                          <a:spcPts val="0"/>
                        </a:spcAft>
                        <a:buNone/>
                      </a:pPr>
                      <a:r>
                        <a:rPr b="1" lang="en-US" sz="1800">
                          <a:solidFill>
                            <a:srgbClr val="38761D"/>
                          </a:solidFill>
                          <a:latin typeface="Georgia"/>
                          <a:ea typeface="Georgia"/>
                          <a:cs typeface="Georgia"/>
                          <a:sym typeface="Georgia"/>
                        </a:rPr>
                        <a:t>32%</a:t>
                      </a:r>
                      <a:endParaRPr b="1" sz="21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CFE2F3"/>
                    </a:solidFill>
                  </a:tcPr>
                </a:tc>
              </a:tr>
              <a:tr h="646250">
                <a:tc>
                  <a:txBody>
                    <a:bodyPr/>
                    <a:lstStyle/>
                    <a:p>
                      <a:pPr indent="0" lvl="0" marL="0" rtl="0" algn="l">
                        <a:spcBef>
                          <a:spcPts val="0"/>
                        </a:spcBef>
                        <a:spcAft>
                          <a:spcPts val="0"/>
                        </a:spcAft>
                        <a:buNone/>
                      </a:pPr>
                      <a:r>
                        <a:rPr b="1" lang="en-US" sz="1800">
                          <a:solidFill>
                            <a:srgbClr val="38761D"/>
                          </a:solidFill>
                          <a:latin typeface="Georgia"/>
                          <a:ea typeface="Georgia"/>
                          <a:cs typeface="Georgia"/>
                          <a:sym typeface="Georgia"/>
                        </a:rPr>
                        <a:t>State family where pay some but not all utilities</a:t>
                      </a:r>
                      <a:endParaRPr b="1" sz="21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c>
                  <a:txBody>
                    <a:bodyPr/>
                    <a:lstStyle/>
                    <a:p>
                      <a:pPr indent="0" lvl="0" marL="0" marR="0" rtl="0" algn="ctr">
                        <a:spcBef>
                          <a:spcPts val="0"/>
                        </a:spcBef>
                        <a:spcAft>
                          <a:spcPts val="0"/>
                        </a:spcAft>
                        <a:buNone/>
                      </a:pPr>
                      <a:r>
                        <a:rPr b="1" lang="en-US" sz="1800">
                          <a:solidFill>
                            <a:srgbClr val="38761D"/>
                          </a:solidFill>
                          <a:latin typeface="Georgia"/>
                          <a:ea typeface="Georgia"/>
                          <a:cs typeface="Georgia"/>
                          <a:sym typeface="Georgia"/>
                        </a:rPr>
                        <a:t>30% </a:t>
                      </a:r>
                      <a:endParaRPr b="1" sz="21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670700">
                <a:tc>
                  <a:txBody>
                    <a:bodyPr/>
                    <a:lstStyle/>
                    <a:p>
                      <a:pPr indent="0" lvl="0" marL="0" rtl="0" algn="l">
                        <a:spcBef>
                          <a:spcPts val="0"/>
                        </a:spcBef>
                        <a:spcAft>
                          <a:spcPts val="0"/>
                        </a:spcAft>
                        <a:buNone/>
                      </a:pPr>
                      <a:r>
                        <a:rPr b="1" lang="en-US" sz="1800">
                          <a:solidFill>
                            <a:srgbClr val="38761D"/>
                          </a:solidFill>
                          <a:latin typeface="Georgia"/>
                          <a:ea typeface="Georgia"/>
                          <a:cs typeface="Georgia"/>
                          <a:sym typeface="Georgia"/>
                        </a:rPr>
                        <a:t>State family where you pay all utilities</a:t>
                      </a:r>
                      <a:endParaRPr b="1" sz="18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CFE2F3"/>
                    </a:solidFill>
                  </a:tcPr>
                </a:tc>
                <a:tc>
                  <a:txBody>
                    <a:bodyPr/>
                    <a:lstStyle/>
                    <a:p>
                      <a:pPr indent="0" lvl="0" marL="0" marR="0" rtl="0" algn="ctr">
                        <a:spcBef>
                          <a:spcPts val="0"/>
                        </a:spcBef>
                        <a:spcAft>
                          <a:spcPts val="0"/>
                        </a:spcAft>
                        <a:buNone/>
                      </a:pPr>
                      <a:r>
                        <a:rPr b="1" lang="en-US" sz="1800">
                          <a:solidFill>
                            <a:srgbClr val="38761D"/>
                          </a:solidFill>
                          <a:latin typeface="Georgia"/>
                          <a:ea typeface="Georgia"/>
                          <a:cs typeface="Georgia"/>
                          <a:sym typeface="Georgia"/>
                        </a:rPr>
                        <a:t>27%</a:t>
                      </a:r>
                      <a:endParaRPr b="1" sz="21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CFE2F3"/>
                    </a:solidFill>
                  </a:tcPr>
                </a:tc>
              </a:tr>
              <a:tr h="506750">
                <a:tc>
                  <a:txBody>
                    <a:bodyPr/>
                    <a:lstStyle/>
                    <a:p>
                      <a:pPr indent="0" lvl="0" marL="0" rtl="0" algn="l">
                        <a:spcBef>
                          <a:spcPts val="0"/>
                        </a:spcBef>
                        <a:spcAft>
                          <a:spcPts val="0"/>
                        </a:spcAft>
                        <a:buNone/>
                      </a:pPr>
                      <a:r>
                        <a:rPr b="1" lang="en-US" sz="1800">
                          <a:solidFill>
                            <a:srgbClr val="990000"/>
                          </a:solidFill>
                          <a:latin typeface="Georgia"/>
                          <a:ea typeface="Georgia"/>
                          <a:cs typeface="Georgia"/>
                          <a:sym typeface="Georgia"/>
                        </a:rPr>
                        <a:t>Federal elderly/disabled/family </a:t>
                      </a:r>
                      <a:endParaRPr b="1" sz="1800">
                        <a:solidFill>
                          <a:srgbClr val="990000"/>
                        </a:solidFill>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c>
                  <a:txBody>
                    <a:bodyPr/>
                    <a:lstStyle/>
                    <a:p>
                      <a:pPr indent="0" lvl="0" marL="0" marR="0" rtl="0" algn="ctr">
                        <a:spcBef>
                          <a:spcPts val="0"/>
                        </a:spcBef>
                        <a:spcAft>
                          <a:spcPts val="0"/>
                        </a:spcAft>
                        <a:buNone/>
                      </a:pPr>
                      <a:r>
                        <a:rPr b="1" lang="en-US" sz="1800">
                          <a:solidFill>
                            <a:srgbClr val="990000"/>
                          </a:solidFill>
                          <a:latin typeface="Georgia"/>
                          <a:ea typeface="Georgia"/>
                          <a:cs typeface="Georgia"/>
                          <a:sym typeface="Georgia"/>
                        </a:rPr>
                        <a:t>30% </a:t>
                      </a:r>
                      <a:endParaRPr b="1" sz="21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
        <p:nvSpPr>
          <p:cNvPr id="213" name="Google Shape;213;g37f3f7a8ae6_2_181"/>
          <p:cNvSpPr txBox="1"/>
          <p:nvPr>
            <p:ph type="title"/>
          </p:nvPr>
        </p:nvSpPr>
        <p:spPr>
          <a:xfrm>
            <a:off x="457200" y="545613"/>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b="1" lang="en-US">
                <a:latin typeface="Georgia"/>
                <a:ea typeface="Georgia"/>
                <a:cs typeface="Georgia"/>
                <a:sym typeface="Georgia"/>
              </a:rPr>
              <a:t>Percentage to Apply to Monthly Income</a:t>
            </a:r>
            <a:br>
              <a:rPr b="1" lang="en-US">
                <a:latin typeface="Georgia"/>
                <a:ea typeface="Georgia"/>
                <a:cs typeface="Georgia"/>
                <a:sym typeface="Georgia"/>
              </a:rPr>
            </a:br>
            <a:endParaRPr b="1">
              <a:latin typeface="Georgia"/>
              <a:ea typeface="Georgia"/>
              <a:cs typeface="Georgia"/>
              <a:sym typeface="Georgia"/>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60"/>
              <a:buFont typeface="Calibri"/>
              <a:buNone/>
            </a:pPr>
            <a:r>
              <a:rPr b="1" lang="en-US" sz="3559">
                <a:latin typeface="Georgia"/>
                <a:ea typeface="Georgia"/>
                <a:cs typeface="Georgia"/>
                <a:sym typeface="Georgia"/>
              </a:rPr>
              <a:t>What is the Utility Allowance? </a:t>
            </a:r>
            <a:br>
              <a:rPr b="1" lang="en-US" sz="3559">
                <a:latin typeface="Georgia"/>
                <a:ea typeface="Georgia"/>
                <a:cs typeface="Georgia"/>
                <a:sym typeface="Georgia"/>
              </a:rPr>
            </a:br>
            <a:r>
              <a:rPr lang="en-US" sz="3000">
                <a:latin typeface="Georgia"/>
                <a:ea typeface="Georgia"/>
                <a:cs typeface="Georgia"/>
                <a:sym typeface="Georgia"/>
              </a:rPr>
              <a:t>S</a:t>
            </a:r>
            <a:r>
              <a:rPr lang="en-US" sz="3000">
                <a:latin typeface="Georgia"/>
                <a:ea typeface="Georgia"/>
                <a:cs typeface="Georgia"/>
                <a:sym typeface="Georgia"/>
              </a:rPr>
              <a:t>ee Rent Booklet pages 24-25</a:t>
            </a:r>
            <a:endParaRPr sz="3000">
              <a:latin typeface="Georgia"/>
              <a:ea typeface="Georgia"/>
              <a:cs typeface="Georgia"/>
              <a:sym typeface="Georgia"/>
            </a:endParaRPr>
          </a:p>
        </p:txBody>
      </p:sp>
      <p:sp>
        <p:nvSpPr>
          <p:cNvPr id="219" name="Google Shape;219;p18"/>
          <p:cNvSpPr txBox="1"/>
          <p:nvPr>
            <p:ph idx="1" type="body"/>
          </p:nvPr>
        </p:nvSpPr>
        <p:spPr>
          <a:xfrm>
            <a:off x="995650" y="1709450"/>
            <a:ext cx="7023600" cy="4355100"/>
          </a:xfrm>
          <a:prstGeom prst="rect">
            <a:avLst/>
          </a:prstGeom>
          <a:noFill/>
          <a:ln>
            <a:noFill/>
          </a:ln>
        </p:spPr>
        <p:txBody>
          <a:bodyPr anchorCtr="0" anchor="t" bIns="45700" lIns="91425" spcFirstLastPara="1" rIns="91425" wrap="square" tIns="45700">
            <a:normAutofit/>
          </a:bodyPr>
          <a:lstStyle/>
          <a:p>
            <a:pPr indent="-302260" lvl="0" marL="342900" rtl="0" algn="l">
              <a:lnSpc>
                <a:spcPct val="90000"/>
              </a:lnSpc>
              <a:spcBef>
                <a:spcPts val="1000"/>
              </a:spcBef>
              <a:spcAft>
                <a:spcPts val="0"/>
              </a:spcAft>
              <a:buClr>
                <a:srgbClr val="990000"/>
              </a:buClr>
              <a:buSzPts val="2320"/>
              <a:buFont typeface="Georgia"/>
              <a:buChar char="•"/>
            </a:pPr>
            <a:r>
              <a:rPr lang="en-US" sz="2320">
                <a:solidFill>
                  <a:srgbClr val="990000"/>
                </a:solidFill>
                <a:latin typeface="Georgia"/>
                <a:ea typeface="Georgia"/>
                <a:cs typeface="Georgia"/>
                <a:sym typeface="Georgia"/>
              </a:rPr>
              <a:t>In federal public housing, tenants pay 30% </a:t>
            </a:r>
            <a:br>
              <a:rPr lang="en-US" sz="2320">
                <a:solidFill>
                  <a:srgbClr val="990000"/>
                </a:solidFill>
                <a:latin typeface="Georgia"/>
                <a:ea typeface="Georgia"/>
                <a:cs typeface="Georgia"/>
                <a:sym typeface="Georgia"/>
              </a:rPr>
            </a:br>
            <a:r>
              <a:rPr lang="en-US" sz="2320">
                <a:solidFill>
                  <a:srgbClr val="990000"/>
                </a:solidFill>
                <a:latin typeface="Georgia"/>
                <a:ea typeface="Georgia"/>
                <a:cs typeface="Georgia"/>
                <a:sym typeface="Georgia"/>
              </a:rPr>
              <a:t>of adjusted monthly income </a:t>
            </a:r>
            <a:r>
              <a:rPr lang="en-US" sz="2320" u="sng">
                <a:solidFill>
                  <a:srgbClr val="990000"/>
                </a:solidFill>
                <a:latin typeface="Georgia"/>
                <a:ea typeface="Georgia"/>
                <a:cs typeface="Georgia"/>
                <a:sym typeface="Georgia"/>
              </a:rPr>
              <a:t>minus</a:t>
            </a:r>
            <a:r>
              <a:rPr lang="en-US" sz="2320">
                <a:solidFill>
                  <a:srgbClr val="990000"/>
                </a:solidFill>
                <a:latin typeface="Georgia"/>
                <a:ea typeface="Georgia"/>
                <a:cs typeface="Georgia"/>
                <a:sym typeface="Georgia"/>
              </a:rPr>
              <a:t> </a:t>
            </a:r>
            <a:br>
              <a:rPr lang="en-US" sz="2320">
                <a:solidFill>
                  <a:srgbClr val="990000"/>
                </a:solidFill>
                <a:latin typeface="Georgia"/>
                <a:ea typeface="Georgia"/>
                <a:cs typeface="Georgia"/>
                <a:sym typeface="Georgia"/>
              </a:rPr>
            </a:br>
            <a:r>
              <a:rPr lang="en-US" sz="2320">
                <a:solidFill>
                  <a:srgbClr val="990000"/>
                </a:solidFill>
                <a:latin typeface="Georgia"/>
                <a:ea typeface="Georgia"/>
                <a:cs typeface="Georgia"/>
                <a:sym typeface="Georgia"/>
              </a:rPr>
              <a:t>an allowance for certain tenant-paid utilities.</a:t>
            </a:r>
            <a:br>
              <a:rPr lang="en-US" sz="2320">
                <a:solidFill>
                  <a:srgbClr val="990000"/>
                </a:solidFill>
                <a:latin typeface="Georgia"/>
                <a:ea typeface="Georgia"/>
                <a:cs typeface="Georgia"/>
                <a:sym typeface="Georgia"/>
              </a:rPr>
            </a:br>
            <a:endParaRPr sz="1220">
              <a:solidFill>
                <a:srgbClr val="990000"/>
              </a:solidFill>
              <a:latin typeface="Georgia"/>
              <a:ea typeface="Georgia"/>
              <a:cs typeface="Georgia"/>
              <a:sym typeface="Georgia"/>
            </a:endParaRPr>
          </a:p>
          <a:p>
            <a:pPr indent="-302260" lvl="0" marL="342900" rtl="0" algn="l">
              <a:lnSpc>
                <a:spcPct val="90000"/>
              </a:lnSpc>
              <a:spcBef>
                <a:spcPts val="1000"/>
              </a:spcBef>
              <a:spcAft>
                <a:spcPts val="0"/>
              </a:spcAft>
              <a:buClr>
                <a:srgbClr val="990000"/>
              </a:buClr>
              <a:buSzPts val="2320"/>
              <a:buFont typeface="Georgia"/>
              <a:buChar char="•"/>
            </a:pPr>
            <a:r>
              <a:rPr lang="en-US" sz="2320">
                <a:solidFill>
                  <a:srgbClr val="990000"/>
                </a:solidFill>
                <a:latin typeface="Georgia"/>
                <a:ea typeface="Georgia"/>
                <a:cs typeface="Georgia"/>
                <a:sym typeface="Georgia"/>
              </a:rPr>
              <a:t>The utility allowance is set by the housing authority each year and is a flat amount per month depending on the number of bedrooms.</a:t>
            </a:r>
            <a:br>
              <a:rPr lang="en-US" sz="2320">
                <a:solidFill>
                  <a:srgbClr val="990000"/>
                </a:solidFill>
                <a:latin typeface="Georgia"/>
                <a:ea typeface="Georgia"/>
                <a:cs typeface="Georgia"/>
                <a:sym typeface="Georgia"/>
              </a:rPr>
            </a:br>
            <a:r>
              <a:rPr lang="en-US" sz="2320">
                <a:solidFill>
                  <a:srgbClr val="990000"/>
                </a:solidFill>
                <a:latin typeface="Georgia"/>
                <a:ea typeface="Georgia"/>
                <a:cs typeface="Georgia"/>
                <a:sym typeface="Georgia"/>
              </a:rPr>
              <a:t>It does not vary by summer v. winter months. </a:t>
            </a:r>
            <a:br>
              <a:rPr lang="en-US" sz="2320">
                <a:solidFill>
                  <a:srgbClr val="990000"/>
                </a:solidFill>
                <a:latin typeface="Georgia"/>
                <a:ea typeface="Georgia"/>
                <a:cs typeface="Georgia"/>
                <a:sym typeface="Georgia"/>
              </a:rPr>
            </a:br>
            <a:endParaRPr sz="1220">
              <a:solidFill>
                <a:srgbClr val="990000"/>
              </a:solidFill>
              <a:latin typeface="Georgia"/>
              <a:ea typeface="Georgia"/>
              <a:cs typeface="Georgia"/>
              <a:sym typeface="Georgia"/>
            </a:endParaRPr>
          </a:p>
          <a:p>
            <a:pPr indent="-302260" lvl="0" marL="342900" rtl="0" algn="l">
              <a:lnSpc>
                <a:spcPct val="90000"/>
              </a:lnSpc>
              <a:spcBef>
                <a:spcPts val="1000"/>
              </a:spcBef>
              <a:spcAft>
                <a:spcPts val="0"/>
              </a:spcAft>
              <a:buClr>
                <a:srgbClr val="990000"/>
              </a:buClr>
              <a:buSzPts val="2320"/>
              <a:buFont typeface="Georgia"/>
              <a:buChar char="•"/>
            </a:pPr>
            <a:r>
              <a:rPr lang="en-US" sz="2320">
                <a:solidFill>
                  <a:srgbClr val="990000"/>
                </a:solidFill>
                <a:latin typeface="Georgia"/>
                <a:ea typeface="Georgia"/>
                <a:cs typeface="Georgia"/>
                <a:sym typeface="Georgia"/>
              </a:rPr>
              <a:t>It is to cover tenant-paid electricity, heat, hot water, and cooking. </a:t>
            </a:r>
            <a:br>
              <a:rPr lang="en-US" sz="2320">
                <a:solidFill>
                  <a:srgbClr val="990000"/>
                </a:solidFill>
                <a:latin typeface="Georgia"/>
                <a:ea typeface="Georgia"/>
                <a:cs typeface="Georgia"/>
                <a:sym typeface="Georgia"/>
              </a:rPr>
            </a:br>
            <a:endParaRPr sz="1420">
              <a:solidFill>
                <a:srgbClr val="990000"/>
              </a:solidFill>
              <a:latin typeface="Georgia"/>
              <a:ea typeface="Georgia"/>
              <a:cs typeface="Georgia"/>
              <a:sym typeface="Georgia"/>
            </a:endParaRPr>
          </a:p>
          <a:p>
            <a:pPr indent="-302260" lvl="0" marL="342900" rtl="0" algn="l">
              <a:lnSpc>
                <a:spcPct val="90000"/>
              </a:lnSpc>
              <a:spcBef>
                <a:spcPts val="1000"/>
              </a:spcBef>
              <a:spcAft>
                <a:spcPts val="0"/>
              </a:spcAft>
              <a:buClr>
                <a:srgbClr val="990000"/>
              </a:buClr>
              <a:buSzPts val="2320"/>
              <a:buFont typeface="Georgia"/>
              <a:buChar char="•"/>
            </a:pPr>
            <a:r>
              <a:rPr lang="en-US" sz="2320">
                <a:solidFill>
                  <a:srgbClr val="990000"/>
                </a:solidFill>
                <a:latin typeface="Georgia"/>
                <a:ea typeface="Georgia"/>
                <a:cs typeface="Georgia"/>
                <a:sym typeface="Georgia"/>
              </a:rPr>
              <a:t>It does not include telephone, cable, or internet.</a:t>
            </a:r>
            <a:endParaRPr sz="2320">
              <a:solidFill>
                <a:srgbClr val="990000"/>
              </a:solidFill>
              <a:latin typeface="Georgia"/>
              <a:ea typeface="Georgia"/>
              <a:cs typeface="Georgia"/>
              <a:sym typeface="Georgia"/>
            </a:endParaRPr>
          </a:p>
        </p:txBody>
      </p:sp>
      <p:sp>
        <p:nvSpPr>
          <p:cNvPr id="220" name="Google Shape;220;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g365865257af_0_9"/>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graphicFrame>
        <p:nvGraphicFramePr>
          <p:cNvPr id="227" name="Google Shape;227;g365865257af_0_9"/>
          <p:cNvGraphicFramePr/>
          <p:nvPr/>
        </p:nvGraphicFramePr>
        <p:xfrm>
          <a:off x="773538" y="1339063"/>
          <a:ext cx="3000000" cy="3000000"/>
        </p:xfrm>
        <a:graphic>
          <a:graphicData uri="http://schemas.openxmlformats.org/drawingml/2006/table">
            <a:tbl>
              <a:tblPr bandRow="1" firstRow="1">
                <a:noFill/>
                <a:tableStyleId>{8A93F564-4BBC-4BDD-B4DC-C60488EEFAE2}</a:tableStyleId>
              </a:tblPr>
              <a:tblGrid>
                <a:gridCol w="7596925"/>
              </a:tblGrid>
              <a:tr h="683125">
                <a:tc>
                  <a:txBody>
                    <a:bodyPr/>
                    <a:lstStyle/>
                    <a:p>
                      <a:pPr indent="0" lvl="0" marL="0" rtl="0" algn="ctr">
                        <a:lnSpc>
                          <a:spcPct val="95000"/>
                        </a:lnSpc>
                        <a:spcBef>
                          <a:spcPts val="1000"/>
                        </a:spcBef>
                        <a:spcAft>
                          <a:spcPts val="1000"/>
                        </a:spcAft>
                        <a:buNone/>
                      </a:pPr>
                      <a:r>
                        <a:rPr lang="en-US" sz="2100">
                          <a:solidFill>
                            <a:schemeClr val="dk1"/>
                          </a:solidFill>
                          <a:latin typeface="Georgia"/>
                          <a:ea typeface="Georgia"/>
                          <a:cs typeface="Georgia"/>
                          <a:sym typeface="Georgia"/>
                        </a:rPr>
                        <a:t>For state public housing, </a:t>
                      </a:r>
                      <a:br>
                        <a:rPr lang="en-US" sz="2100">
                          <a:solidFill>
                            <a:schemeClr val="dk1"/>
                          </a:solidFill>
                          <a:latin typeface="Georgia"/>
                          <a:ea typeface="Georgia"/>
                          <a:cs typeface="Georgia"/>
                          <a:sym typeface="Georgia"/>
                        </a:rPr>
                      </a:br>
                      <a:r>
                        <a:rPr lang="en-US" sz="2100">
                          <a:solidFill>
                            <a:schemeClr val="dk1"/>
                          </a:solidFill>
                          <a:latin typeface="Georgia"/>
                          <a:ea typeface="Georgia"/>
                          <a:cs typeface="Georgia"/>
                          <a:sym typeface="Georgia"/>
                        </a:rPr>
                        <a:t>tenants will NOT pay the 27-32% of net income where </a:t>
                      </a:r>
                      <a:endParaRPr sz="2000">
                        <a:solidFill>
                          <a:schemeClr val="dk1"/>
                        </a:solidFill>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026925">
                <a:tc>
                  <a:txBody>
                    <a:bodyPr/>
                    <a:lstStyle/>
                    <a:p>
                      <a:pPr indent="-457200" lvl="0" marL="512064" marR="0" rtl="0" algn="l">
                        <a:spcBef>
                          <a:spcPts val="0"/>
                        </a:spcBef>
                        <a:spcAft>
                          <a:spcPts val="1000"/>
                        </a:spcAft>
                        <a:buNone/>
                      </a:pPr>
                      <a:r>
                        <a:rPr lang="en-US" sz="2000">
                          <a:latin typeface="Georgia"/>
                          <a:ea typeface="Georgia"/>
                          <a:cs typeface="Georgia"/>
                          <a:sym typeface="Georgia"/>
                        </a:rPr>
                        <a:t>1.    </a:t>
                      </a:r>
                      <a:r>
                        <a:rPr b="1" lang="en-US" sz="2000">
                          <a:solidFill>
                            <a:srgbClr val="38761D"/>
                          </a:solidFill>
                          <a:latin typeface="Georgia"/>
                          <a:ea typeface="Georgia"/>
                          <a:cs typeface="Georgia"/>
                          <a:sym typeface="Georgia"/>
                        </a:rPr>
                        <a:t>No Income: </a:t>
                      </a:r>
                      <a:r>
                        <a:rPr lang="en-US" sz="2000">
                          <a:solidFill>
                            <a:srgbClr val="38761D"/>
                          </a:solidFill>
                          <a:latin typeface="Georgia"/>
                          <a:ea typeface="Georgia"/>
                          <a:cs typeface="Georgia"/>
                          <a:sym typeface="Georgia"/>
                        </a:rPr>
                        <a:t>If a family has no income, there is a minimum rent of $5 per month but tenant can seek a waiver of this  </a:t>
                      </a:r>
                      <a:br>
                        <a:rPr lang="en-US" sz="2000">
                          <a:solidFill>
                            <a:srgbClr val="38761D"/>
                          </a:solidFill>
                          <a:latin typeface="Georgia"/>
                          <a:ea typeface="Georgia"/>
                          <a:cs typeface="Georgia"/>
                          <a:sym typeface="Georgia"/>
                        </a:rPr>
                      </a:br>
                      <a:r>
                        <a:rPr lang="en-US" sz="2000">
                          <a:solidFill>
                            <a:srgbClr val="38761D"/>
                          </a:solidFill>
                          <a:latin typeface="Georgia"/>
                          <a:ea typeface="Georgia"/>
                          <a:cs typeface="Georgia"/>
                          <a:sym typeface="Georgia"/>
                        </a:rPr>
                        <a:t>(see Rent Booklet page 26)</a:t>
                      </a:r>
                      <a:endParaRPr sz="20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375950">
                <a:tc>
                  <a:txBody>
                    <a:bodyPr/>
                    <a:lstStyle/>
                    <a:p>
                      <a:pPr indent="-457200" lvl="0" marL="512064" marR="0" rtl="0" algn="l">
                        <a:spcBef>
                          <a:spcPts val="0"/>
                        </a:spcBef>
                        <a:spcAft>
                          <a:spcPts val="1000"/>
                        </a:spcAft>
                        <a:buNone/>
                      </a:pPr>
                      <a:r>
                        <a:rPr lang="en-US" sz="2000">
                          <a:latin typeface="Georgia"/>
                          <a:ea typeface="Georgia"/>
                          <a:cs typeface="Georgia"/>
                          <a:sym typeface="Georgia"/>
                        </a:rPr>
                        <a:t>2. </a:t>
                      </a:r>
                      <a:r>
                        <a:rPr lang="en-US" sz="2000">
                          <a:latin typeface="Georgia"/>
                          <a:ea typeface="Georgia"/>
                          <a:cs typeface="Georgia"/>
                          <a:sym typeface="Georgia"/>
                        </a:rPr>
                        <a:t>  </a:t>
                      </a:r>
                      <a:r>
                        <a:rPr b="1" lang="en-US" sz="2000">
                          <a:solidFill>
                            <a:srgbClr val="38761D"/>
                          </a:solidFill>
                          <a:latin typeface="Georgia"/>
                          <a:ea typeface="Georgia"/>
                          <a:cs typeface="Georgia"/>
                          <a:sym typeface="Georgia"/>
                        </a:rPr>
                        <a:t>Welfare to Work exclusion</a:t>
                      </a:r>
                      <a:r>
                        <a:rPr lang="en-US" sz="2000">
                          <a:solidFill>
                            <a:srgbClr val="38761D"/>
                          </a:solidFill>
                          <a:latin typeface="Georgia"/>
                          <a:ea typeface="Georgia"/>
                          <a:cs typeface="Georgia"/>
                          <a:sym typeface="Georgia"/>
                        </a:rPr>
                        <a:t> – see slide 8</a:t>
                      </a:r>
                      <a:endParaRPr sz="20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735550">
                <a:tc>
                  <a:txBody>
                    <a:bodyPr/>
                    <a:lstStyle/>
                    <a:p>
                      <a:pPr indent="-457200" lvl="0" marL="512064" marR="0" rtl="0" algn="l">
                        <a:spcBef>
                          <a:spcPts val="0"/>
                        </a:spcBef>
                        <a:spcAft>
                          <a:spcPts val="1000"/>
                        </a:spcAft>
                        <a:buNone/>
                      </a:pPr>
                      <a:r>
                        <a:rPr lang="en-US" sz="2000">
                          <a:latin typeface="Georgia"/>
                          <a:ea typeface="Georgia"/>
                          <a:cs typeface="Georgia"/>
                          <a:sym typeface="Georgia"/>
                        </a:rPr>
                        <a:t>3. </a:t>
                      </a:r>
                      <a:r>
                        <a:rPr lang="en-US" sz="2000">
                          <a:latin typeface="Georgia"/>
                          <a:ea typeface="Georgia"/>
                          <a:cs typeface="Georgia"/>
                          <a:sym typeface="Georgia"/>
                        </a:rPr>
                        <a:t>  </a:t>
                      </a:r>
                      <a:r>
                        <a:rPr b="1" lang="en-US" sz="2000">
                          <a:solidFill>
                            <a:srgbClr val="38761D"/>
                          </a:solidFill>
                          <a:latin typeface="Georgia"/>
                          <a:ea typeface="Georgia"/>
                          <a:cs typeface="Georgia"/>
                          <a:sym typeface="Georgia"/>
                        </a:rPr>
                        <a:t>Over-housed and Refuse to Transfer</a:t>
                      </a:r>
                      <a:r>
                        <a:rPr lang="en-US" sz="2000">
                          <a:solidFill>
                            <a:srgbClr val="38761D"/>
                          </a:solidFill>
                          <a:latin typeface="Georgia"/>
                          <a:ea typeface="Georgia"/>
                          <a:cs typeface="Georgia"/>
                          <a:sym typeface="Georgia"/>
                        </a:rPr>
                        <a:t>: If a family is over-housed (e.g. 1 person in a two bedroom apartment) AND refuses to transfer to an available apartment (in elderly/disabled or family housing), then the housing authority will charge 150% of the rent what would otherwise be charged (See Rent Booklet page 11)</a:t>
                      </a:r>
                      <a:endParaRPr sz="20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1339475">
                <a:tc>
                  <a:txBody>
                    <a:bodyPr/>
                    <a:lstStyle/>
                    <a:p>
                      <a:pPr indent="-457200" lvl="0" marL="512064" marR="0" rtl="0" algn="l">
                        <a:spcBef>
                          <a:spcPts val="0"/>
                        </a:spcBef>
                        <a:spcAft>
                          <a:spcPts val="1000"/>
                        </a:spcAft>
                        <a:buNone/>
                      </a:pPr>
                      <a:r>
                        <a:rPr lang="en-US" sz="2000">
                          <a:latin typeface="Georgia"/>
                          <a:ea typeface="Georgia"/>
                          <a:cs typeface="Georgia"/>
                          <a:sym typeface="Georgia"/>
                        </a:rPr>
                        <a:t>4.   </a:t>
                      </a:r>
                      <a:r>
                        <a:rPr b="1" lang="en-US" sz="2000">
                          <a:solidFill>
                            <a:srgbClr val="38761D"/>
                          </a:solidFill>
                          <a:latin typeface="Georgia"/>
                          <a:ea typeface="Georgia"/>
                          <a:cs typeface="Georgia"/>
                          <a:sym typeface="Georgia"/>
                        </a:rPr>
                        <a:t>Re-developed public housing</a:t>
                      </a:r>
                      <a:r>
                        <a:rPr lang="en-US" sz="2000">
                          <a:solidFill>
                            <a:srgbClr val="38761D"/>
                          </a:solidFill>
                          <a:latin typeface="Georgia"/>
                          <a:ea typeface="Georgia"/>
                          <a:cs typeface="Georgia"/>
                          <a:sym typeface="Georgia"/>
                        </a:rPr>
                        <a:t>: Where state public housing was substantially renovated or demolished and rebuilt, the new housing may be “mixed finance housing” and have special rent rules (See Rent Booklet pages 45 -50)</a:t>
                      </a:r>
                      <a:endParaRPr sz="20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bl>
          </a:graphicData>
        </a:graphic>
      </p:graphicFrame>
      <p:sp>
        <p:nvSpPr>
          <p:cNvPr id="228" name="Google Shape;228;g365865257af_0_9"/>
          <p:cNvSpPr txBox="1"/>
          <p:nvPr>
            <p:ph type="title"/>
          </p:nvPr>
        </p:nvSpPr>
        <p:spPr>
          <a:xfrm>
            <a:off x="457188" y="158963"/>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60"/>
              <a:buFont typeface="Calibri"/>
              <a:buNone/>
            </a:pPr>
            <a:r>
              <a:rPr b="1" lang="en-US" sz="3259">
                <a:latin typeface="Georgia"/>
                <a:ea typeface="Georgia"/>
                <a:cs typeface="Georgia"/>
                <a:sym typeface="Georgia"/>
              </a:rPr>
              <a:t> 4 Exceptions to the General Rule </a:t>
            </a:r>
            <a:endParaRPr b="1" sz="3259">
              <a:latin typeface="Georgia"/>
              <a:ea typeface="Georgia"/>
              <a:cs typeface="Georgia"/>
              <a:sym typeface="Georgia"/>
            </a:endParaRPr>
          </a:p>
          <a:p>
            <a:pPr indent="0" lvl="0" marL="0" rtl="0" algn="ctr">
              <a:spcBef>
                <a:spcPts val="0"/>
              </a:spcBef>
              <a:spcAft>
                <a:spcPts val="0"/>
              </a:spcAft>
              <a:buClr>
                <a:schemeClr val="dk1"/>
              </a:buClr>
              <a:buSzPts val="3960"/>
              <a:buFont typeface="Calibri"/>
              <a:buNone/>
            </a:pPr>
            <a:r>
              <a:rPr lang="en-US" sz="2860">
                <a:latin typeface="Georgia"/>
                <a:ea typeface="Georgia"/>
                <a:cs typeface="Georgia"/>
                <a:sym typeface="Georgia"/>
              </a:rPr>
              <a:t>State Public Housing</a:t>
            </a:r>
            <a:endParaRPr sz="2860">
              <a:latin typeface="Georgia"/>
              <a:ea typeface="Georgia"/>
              <a:cs typeface="Georgia"/>
              <a:sym typeface="Georgia"/>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
          <p:cNvSpPr txBox="1"/>
          <p:nvPr>
            <p:ph type="ctrTitle"/>
          </p:nvPr>
        </p:nvSpPr>
        <p:spPr>
          <a:xfrm>
            <a:off x="-257100" y="1087425"/>
            <a:ext cx="9658200" cy="25827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15000"/>
              </a:lnSpc>
              <a:spcBef>
                <a:spcPts val="0"/>
              </a:spcBef>
              <a:spcAft>
                <a:spcPts val="0"/>
              </a:spcAft>
              <a:buClr>
                <a:schemeClr val="dk1"/>
              </a:buClr>
              <a:buSzPct val="110000"/>
              <a:buFont typeface="Calibri"/>
              <a:buNone/>
            </a:pPr>
            <a:r>
              <a:rPr b="1" lang="en-US" sz="4000">
                <a:latin typeface="Georgia"/>
                <a:ea typeface="Georgia"/>
                <a:cs typeface="Georgia"/>
                <a:sym typeface="Georgia"/>
              </a:rPr>
              <a:t>Rent Setting in</a:t>
            </a:r>
            <a:br>
              <a:rPr b="1" lang="en-US" sz="4000">
                <a:latin typeface="Georgia"/>
                <a:ea typeface="Georgia"/>
                <a:cs typeface="Georgia"/>
                <a:sym typeface="Georgia"/>
              </a:rPr>
            </a:br>
            <a:r>
              <a:rPr b="1" lang="en-US" sz="4000">
                <a:latin typeface="Georgia"/>
                <a:ea typeface="Georgia"/>
                <a:cs typeface="Georgia"/>
                <a:sym typeface="Georgia"/>
              </a:rPr>
              <a:t>State and Federal </a:t>
            </a:r>
            <a:br>
              <a:rPr b="1" lang="en-US" sz="4000">
                <a:latin typeface="Georgia"/>
                <a:ea typeface="Georgia"/>
                <a:cs typeface="Georgia"/>
                <a:sym typeface="Georgia"/>
              </a:rPr>
            </a:br>
            <a:r>
              <a:rPr b="1" lang="en-US" sz="4000">
                <a:latin typeface="Georgia"/>
                <a:ea typeface="Georgia"/>
                <a:cs typeface="Georgia"/>
                <a:sym typeface="Georgia"/>
              </a:rPr>
              <a:t>Public Housing </a:t>
            </a:r>
            <a:br>
              <a:rPr b="1" lang="en-US">
                <a:latin typeface="Georgia"/>
                <a:ea typeface="Georgia"/>
                <a:cs typeface="Georgia"/>
                <a:sym typeface="Georgia"/>
              </a:rPr>
            </a:br>
            <a:r>
              <a:rPr b="1" lang="en-US" sz="2650">
                <a:latin typeface="Georgia"/>
                <a:ea typeface="Georgia"/>
                <a:cs typeface="Georgia"/>
                <a:sym typeface="Georgia"/>
              </a:rPr>
              <a:t>October 3, 2025</a:t>
            </a:r>
            <a:br>
              <a:rPr b="1" lang="en-US" sz="2650">
                <a:latin typeface="Georgia"/>
                <a:ea typeface="Georgia"/>
                <a:cs typeface="Georgia"/>
                <a:sym typeface="Georgia"/>
              </a:rPr>
            </a:br>
            <a:r>
              <a:rPr b="1" lang="en-US" sz="2650">
                <a:latin typeface="Georgia"/>
                <a:ea typeface="Georgia"/>
                <a:cs typeface="Georgia"/>
                <a:sym typeface="Georgia"/>
              </a:rPr>
              <a:t>Mass Union Fall 2025 Convention</a:t>
            </a:r>
            <a:endParaRPr b="1" sz="2650">
              <a:latin typeface="Georgia"/>
              <a:ea typeface="Georgia"/>
              <a:cs typeface="Georgia"/>
              <a:sym typeface="Georgia"/>
            </a:endParaRPr>
          </a:p>
          <a:p>
            <a:pPr indent="0" lvl="0" marL="914400" rtl="0" algn="l">
              <a:lnSpc>
                <a:spcPct val="115000"/>
              </a:lnSpc>
              <a:spcBef>
                <a:spcPts val="0"/>
              </a:spcBef>
              <a:spcAft>
                <a:spcPts val="1800"/>
              </a:spcAft>
              <a:buNone/>
            </a:pPr>
            <a:r>
              <a:t/>
            </a:r>
            <a:endParaRPr b="1" sz="2650">
              <a:latin typeface="Georgia"/>
              <a:ea typeface="Georgia"/>
              <a:cs typeface="Georgia"/>
              <a:sym typeface="Georgia"/>
            </a:endParaRPr>
          </a:p>
        </p:txBody>
      </p:sp>
      <p:sp>
        <p:nvSpPr>
          <p:cNvPr id="97" name="Google Shape;97;p1"/>
          <p:cNvSpPr txBox="1"/>
          <p:nvPr>
            <p:ph idx="1" type="subTitle"/>
          </p:nvPr>
        </p:nvSpPr>
        <p:spPr>
          <a:xfrm>
            <a:off x="0" y="4685650"/>
            <a:ext cx="9144000" cy="1382400"/>
          </a:xfrm>
          <a:prstGeom prst="rect">
            <a:avLst/>
          </a:prstGeom>
          <a:noFill/>
          <a:ln>
            <a:noFill/>
          </a:ln>
        </p:spPr>
        <p:txBody>
          <a:bodyPr anchorCtr="0" anchor="t" bIns="45700" lIns="91425" spcFirstLastPara="1" rIns="91425" wrap="square" tIns="45700">
            <a:normAutofit lnSpcReduction="10000"/>
          </a:bodyPr>
          <a:lstStyle/>
          <a:p>
            <a:pPr indent="0" lvl="0" marL="0" rtl="0" algn="ctr">
              <a:spcBef>
                <a:spcPts val="0"/>
              </a:spcBef>
              <a:spcAft>
                <a:spcPts val="0"/>
              </a:spcAft>
              <a:buClr>
                <a:srgbClr val="888888"/>
              </a:buClr>
              <a:buSzPts val="3200"/>
              <a:buNone/>
            </a:pPr>
            <a:r>
              <a:rPr b="1" lang="en-US">
                <a:solidFill>
                  <a:srgbClr val="666666"/>
                </a:solidFill>
              </a:rPr>
              <a:t>Presenters</a:t>
            </a:r>
            <a:endParaRPr b="1">
              <a:solidFill>
                <a:srgbClr val="666666"/>
              </a:solidFill>
            </a:endParaRPr>
          </a:p>
          <a:p>
            <a:pPr indent="0" lvl="0" marL="0" rtl="0" algn="ctr">
              <a:spcBef>
                <a:spcPts val="496"/>
              </a:spcBef>
              <a:spcAft>
                <a:spcPts val="0"/>
              </a:spcAft>
              <a:buClr>
                <a:srgbClr val="888888"/>
              </a:buClr>
              <a:buSzPts val="3200"/>
              <a:buNone/>
            </a:pPr>
            <a:r>
              <a:rPr lang="en-US" sz="2474">
                <a:solidFill>
                  <a:srgbClr val="666666"/>
                </a:solidFill>
              </a:rPr>
              <a:t>Mac McCreight – Greater Boston Legal Services </a:t>
            </a:r>
            <a:endParaRPr sz="2474">
              <a:solidFill>
                <a:srgbClr val="666666"/>
              </a:solidFill>
            </a:endParaRPr>
          </a:p>
          <a:p>
            <a:pPr indent="0" lvl="0" marL="0" rtl="0" algn="ctr">
              <a:spcBef>
                <a:spcPts val="496"/>
              </a:spcBef>
              <a:spcAft>
                <a:spcPts val="0"/>
              </a:spcAft>
              <a:buClr>
                <a:srgbClr val="888888"/>
              </a:buClr>
              <a:buSzPts val="3200"/>
              <a:buNone/>
            </a:pPr>
            <a:r>
              <a:rPr lang="en-US" sz="2474">
                <a:solidFill>
                  <a:srgbClr val="666666"/>
                </a:solidFill>
              </a:rPr>
              <a:t>Susan Hegel – Cambridge &amp; Somerville Legal Services</a:t>
            </a:r>
            <a:endParaRPr sz="2474">
              <a:solidFill>
                <a:srgbClr val="666666"/>
              </a:solidFill>
            </a:endParaRPr>
          </a:p>
        </p:txBody>
      </p:sp>
      <p:sp>
        <p:nvSpPr>
          <p:cNvPr id="98" name="Google Shape;98;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g365865257af_0_19"/>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35" name="Google Shape;235;g365865257af_0_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60"/>
              <a:buFont typeface="Calibri"/>
              <a:buNone/>
            </a:pPr>
            <a:r>
              <a:rPr b="1" lang="en-US" sz="3459">
                <a:latin typeface="Georgia"/>
                <a:ea typeface="Georgia"/>
                <a:cs typeface="Georgia"/>
                <a:sym typeface="Georgia"/>
              </a:rPr>
              <a:t>6 Exceptions to the General Rule</a:t>
            </a:r>
            <a:br>
              <a:rPr b="1" lang="en-US" sz="3459">
                <a:latin typeface="Georgia"/>
                <a:ea typeface="Georgia"/>
                <a:cs typeface="Georgia"/>
                <a:sym typeface="Georgia"/>
              </a:rPr>
            </a:br>
            <a:r>
              <a:rPr lang="en-US" sz="3259">
                <a:latin typeface="Georgia"/>
                <a:ea typeface="Georgia"/>
                <a:cs typeface="Georgia"/>
                <a:sym typeface="Georgia"/>
              </a:rPr>
              <a:t>Federal Public Housing</a:t>
            </a:r>
            <a:endParaRPr sz="3259">
              <a:latin typeface="Georgia"/>
              <a:ea typeface="Georgia"/>
              <a:cs typeface="Georgia"/>
              <a:sym typeface="Georgia"/>
            </a:endParaRPr>
          </a:p>
        </p:txBody>
      </p:sp>
      <p:graphicFrame>
        <p:nvGraphicFramePr>
          <p:cNvPr id="236" name="Google Shape;236;g365865257af_0_19"/>
          <p:cNvGraphicFramePr/>
          <p:nvPr/>
        </p:nvGraphicFramePr>
        <p:xfrm>
          <a:off x="915913" y="1839726"/>
          <a:ext cx="3000000" cy="3000000"/>
        </p:xfrm>
        <a:graphic>
          <a:graphicData uri="http://schemas.openxmlformats.org/drawingml/2006/table">
            <a:tbl>
              <a:tblPr bandRow="1" firstRow="1">
                <a:noFill/>
                <a:tableStyleId>{8A93F564-4BBC-4BDD-B4DC-C60488EEFAE2}</a:tableStyleId>
              </a:tblPr>
              <a:tblGrid>
                <a:gridCol w="7312150"/>
              </a:tblGrid>
              <a:tr h="1093500">
                <a:tc>
                  <a:txBody>
                    <a:bodyPr/>
                    <a:lstStyle/>
                    <a:p>
                      <a:pPr indent="0" lvl="0" marL="0" rtl="0" algn="ctr">
                        <a:lnSpc>
                          <a:spcPct val="90000"/>
                        </a:lnSpc>
                        <a:spcBef>
                          <a:spcPts val="1000"/>
                        </a:spcBef>
                        <a:spcAft>
                          <a:spcPts val="0"/>
                        </a:spcAft>
                        <a:buNone/>
                      </a:pPr>
                      <a:r>
                        <a:rPr lang="en-US" sz="2300">
                          <a:solidFill>
                            <a:srgbClr val="990000"/>
                          </a:solidFill>
                          <a:latin typeface="Georgia"/>
                          <a:ea typeface="Georgia"/>
                          <a:cs typeface="Georgia"/>
                          <a:sym typeface="Georgia"/>
                        </a:rPr>
                        <a:t>For federal public housing, tenants will not pay 30% of adjusted income where:</a:t>
                      </a:r>
                      <a:endParaRPr sz="2300">
                        <a:solidFill>
                          <a:schemeClr val="dk1"/>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563075">
                <a:tc>
                  <a:txBody>
                    <a:bodyPr/>
                    <a:lstStyle/>
                    <a:p>
                      <a:pPr indent="-457200" lvl="0" marL="514350" rtl="0" algn="l">
                        <a:lnSpc>
                          <a:spcPct val="90000"/>
                        </a:lnSpc>
                        <a:spcBef>
                          <a:spcPts val="1000"/>
                        </a:spcBef>
                        <a:spcAft>
                          <a:spcPts val="0"/>
                        </a:spcAft>
                        <a:buClr>
                          <a:srgbClr val="990000"/>
                        </a:buClr>
                        <a:buSzPts val="2300"/>
                        <a:buFont typeface="Georgia"/>
                        <a:buAutoNum type="arabicPeriod"/>
                      </a:pPr>
                      <a:r>
                        <a:rPr b="1" lang="en-US" sz="2300">
                          <a:solidFill>
                            <a:srgbClr val="990000"/>
                          </a:solidFill>
                          <a:latin typeface="Georgia"/>
                          <a:ea typeface="Georgia"/>
                          <a:cs typeface="Georgia"/>
                          <a:sym typeface="Georgia"/>
                        </a:rPr>
                        <a:t>No income</a:t>
                      </a:r>
                      <a:r>
                        <a:rPr lang="en-US" sz="2300">
                          <a:solidFill>
                            <a:srgbClr val="990000"/>
                          </a:solidFill>
                          <a:latin typeface="Georgia"/>
                          <a:ea typeface="Georgia"/>
                          <a:cs typeface="Georgia"/>
                          <a:sym typeface="Georgia"/>
                        </a:rPr>
                        <a:t>: The housing authority can set the minimum rent between $0 and $50/month </a:t>
                      </a:r>
                      <a:br>
                        <a:rPr lang="en-US" sz="2300">
                          <a:solidFill>
                            <a:srgbClr val="990000"/>
                          </a:solidFill>
                          <a:latin typeface="Georgia"/>
                          <a:ea typeface="Georgia"/>
                          <a:cs typeface="Georgia"/>
                          <a:sym typeface="Georgia"/>
                        </a:rPr>
                      </a:br>
                      <a:r>
                        <a:rPr lang="en-US" sz="2300">
                          <a:solidFill>
                            <a:srgbClr val="990000"/>
                          </a:solidFill>
                          <a:latin typeface="Georgia"/>
                          <a:ea typeface="Georgia"/>
                          <a:cs typeface="Georgia"/>
                          <a:sym typeface="Georgia"/>
                        </a:rPr>
                        <a:t>(minus utility allowance) but there is a hardship waiver process. (See Rent Booklet page 26)</a:t>
                      </a:r>
                      <a:endParaRPr sz="2300">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1018400">
                <a:tc>
                  <a:txBody>
                    <a:bodyPr/>
                    <a:lstStyle/>
                    <a:p>
                      <a:pPr indent="-457200" lvl="0" marL="512064" marR="0" rtl="0" algn="l">
                        <a:spcBef>
                          <a:spcPts val="0"/>
                        </a:spcBef>
                        <a:spcAft>
                          <a:spcPts val="1000"/>
                        </a:spcAft>
                        <a:buNone/>
                      </a:pPr>
                      <a:r>
                        <a:rPr lang="en-US" sz="2300">
                          <a:solidFill>
                            <a:srgbClr val="990000"/>
                          </a:solidFill>
                          <a:latin typeface="Georgia"/>
                          <a:ea typeface="Georgia"/>
                          <a:cs typeface="Georgia"/>
                          <a:sym typeface="Georgia"/>
                        </a:rPr>
                        <a:t>2. </a:t>
                      </a:r>
                      <a:r>
                        <a:rPr lang="en-US" sz="2300">
                          <a:solidFill>
                            <a:srgbClr val="990000"/>
                          </a:solidFill>
                          <a:latin typeface="Georgia"/>
                          <a:ea typeface="Georgia"/>
                          <a:cs typeface="Georgia"/>
                          <a:sym typeface="Georgia"/>
                        </a:rPr>
                        <a:t>  </a:t>
                      </a:r>
                      <a:r>
                        <a:rPr lang="en-US" sz="2300">
                          <a:solidFill>
                            <a:srgbClr val="990000"/>
                          </a:solidFill>
                          <a:latin typeface="Georgia"/>
                          <a:ea typeface="Georgia"/>
                          <a:cs typeface="Georgia"/>
                          <a:sym typeface="Georgia"/>
                        </a:rPr>
                        <a:t>10% of gross income is more than 30% of adjusted income (very rare)</a:t>
                      </a:r>
                      <a:endParaRPr sz="23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g365865257af_0_37"/>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43" name="Google Shape;243;g365865257af_0_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60"/>
              <a:buFont typeface="Calibri"/>
              <a:buNone/>
            </a:pPr>
            <a:r>
              <a:rPr b="1" lang="en-US" sz="3459">
                <a:latin typeface="Georgia"/>
                <a:ea typeface="Georgia"/>
                <a:cs typeface="Georgia"/>
                <a:sym typeface="Georgia"/>
              </a:rPr>
              <a:t>6 Exceptions to the General Rule</a:t>
            </a:r>
            <a:br>
              <a:rPr b="1" lang="en-US" sz="3459">
                <a:latin typeface="Georgia"/>
                <a:ea typeface="Georgia"/>
                <a:cs typeface="Georgia"/>
                <a:sym typeface="Georgia"/>
              </a:rPr>
            </a:br>
            <a:r>
              <a:rPr lang="en-US" sz="3259">
                <a:latin typeface="Georgia"/>
                <a:ea typeface="Georgia"/>
                <a:cs typeface="Georgia"/>
                <a:sym typeface="Georgia"/>
              </a:rPr>
              <a:t>Federal Public Housing</a:t>
            </a:r>
            <a:endParaRPr sz="3259">
              <a:latin typeface="Georgia"/>
              <a:ea typeface="Georgia"/>
              <a:cs typeface="Georgia"/>
              <a:sym typeface="Georgia"/>
            </a:endParaRPr>
          </a:p>
        </p:txBody>
      </p:sp>
      <p:graphicFrame>
        <p:nvGraphicFramePr>
          <p:cNvPr id="244" name="Google Shape;244;g365865257af_0_37"/>
          <p:cNvGraphicFramePr/>
          <p:nvPr/>
        </p:nvGraphicFramePr>
        <p:xfrm>
          <a:off x="1045000" y="1887813"/>
          <a:ext cx="3000000" cy="3000000"/>
        </p:xfrm>
        <a:graphic>
          <a:graphicData uri="http://schemas.openxmlformats.org/drawingml/2006/table">
            <a:tbl>
              <a:tblPr bandRow="1" firstRow="1">
                <a:noFill/>
                <a:tableStyleId>{8A93F564-4BBC-4BDD-B4DC-C60488EEFAE2}</a:tableStyleId>
              </a:tblPr>
              <a:tblGrid>
                <a:gridCol w="6795775"/>
              </a:tblGrid>
              <a:tr h="920050">
                <a:tc>
                  <a:txBody>
                    <a:bodyPr/>
                    <a:lstStyle/>
                    <a:p>
                      <a:pPr indent="0" lvl="0" marL="0" rtl="0" algn="ctr">
                        <a:lnSpc>
                          <a:spcPct val="90000"/>
                        </a:lnSpc>
                        <a:spcBef>
                          <a:spcPts val="1000"/>
                        </a:spcBef>
                        <a:spcAft>
                          <a:spcPts val="0"/>
                        </a:spcAft>
                        <a:buNone/>
                      </a:pPr>
                      <a:r>
                        <a:rPr lang="en-US" sz="2800">
                          <a:solidFill>
                            <a:srgbClr val="990000"/>
                          </a:solidFill>
                          <a:latin typeface="Georgia"/>
                          <a:ea typeface="Georgia"/>
                          <a:cs typeface="Georgia"/>
                          <a:sym typeface="Georgia"/>
                        </a:rPr>
                        <a:t>For federal public housing</a:t>
                      </a:r>
                      <a:br>
                        <a:rPr b="0" lang="en-US" sz="2300">
                          <a:solidFill>
                            <a:srgbClr val="990000"/>
                          </a:solidFill>
                          <a:latin typeface="Georgia"/>
                          <a:ea typeface="Georgia"/>
                          <a:cs typeface="Georgia"/>
                          <a:sym typeface="Georgia"/>
                        </a:rPr>
                      </a:br>
                      <a:r>
                        <a:rPr b="0" lang="en-US" sz="2300">
                          <a:solidFill>
                            <a:srgbClr val="990000"/>
                          </a:solidFill>
                          <a:latin typeface="Georgia"/>
                          <a:ea typeface="Georgia"/>
                          <a:cs typeface="Georgia"/>
                          <a:sym typeface="Georgia"/>
                        </a:rPr>
                        <a:t>continued</a:t>
                      </a:r>
                      <a:endParaRPr b="0" sz="2300">
                        <a:solidFill>
                          <a:schemeClr val="dk1"/>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3411975">
                <a:tc>
                  <a:txBody>
                    <a:bodyPr/>
                    <a:lstStyle/>
                    <a:p>
                      <a:pPr indent="-271780" lvl="0" marL="411480" rtl="0" algn="l">
                        <a:lnSpc>
                          <a:spcPct val="100000"/>
                        </a:lnSpc>
                        <a:spcBef>
                          <a:spcPts val="1000"/>
                        </a:spcBef>
                        <a:spcAft>
                          <a:spcPts val="0"/>
                        </a:spcAft>
                        <a:buClr>
                          <a:srgbClr val="990000"/>
                        </a:buClr>
                        <a:buSzPts val="2300"/>
                        <a:buFont typeface="Georgia"/>
                        <a:buAutoNum type="arabicPeriod" startAt="3"/>
                      </a:pPr>
                      <a:r>
                        <a:rPr b="1" lang="en-US" sz="2300">
                          <a:solidFill>
                            <a:srgbClr val="990000"/>
                          </a:solidFill>
                          <a:latin typeface="Georgia"/>
                          <a:ea typeface="Georgia"/>
                          <a:cs typeface="Georgia"/>
                          <a:sym typeface="Georgia"/>
                        </a:rPr>
                        <a:t>Flat rent: </a:t>
                      </a:r>
                      <a:r>
                        <a:rPr lang="en-US" sz="2300">
                          <a:solidFill>
                            <a:srgbClr val="990000"/>
                          </a:solidFill>
                          <a:latin typeface="Georgia"/>
                          <a:ea typeface="Georgia"/>
                          <a:cs typeface="Georgia"/>
                          <a:sym typeface="Georgia"/>
                        </a:rPr>
                        <a:t>Each year each housing authority sets a flat rent which must be at least 80% of the Section 8 Fair Market Rent for the area. If 30% of the family’s income is more than the flat rent, the family can elect to pay the flat rent.  Can request to switch to income-based rent later where circumstances change. </a:t>
                      </a:r>
                      <a:br>
                        <a:rPr lang="en-US" sz="2300">
                          <a:solidFill>
                            <a:srgbClr val="990000"/>
                          </a:solidFill>
                          <a:latin typeface="Georgia"/>
                          <a:ea typeface="Georgia"/>
                          <a:cs typeface="Georgia"/>
                          <a:sym typeface="Georgia"/>
                        </a:rPr>
                      </a:br>
                      <a:r>
                        <a:rPr lang="en-US" sz="2300">
                          <a:solidFill>
                            <a:srgbClr val="990000"/>
                          </a:solidFill>
                          <a:latin typeface="Georgia"/>
                          <a:ea typeface="Georgia"/>
                          <a:cs typeface="Georgia"/>
                          <a:sym typeface="Georgia"/>
                        </a:rPr>
                        <a:t>(See Rent Booklet pages 10, 32)</a:t>
                      </a:r>
                      <a:endParaRPr b="1" sz="23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g365865257af_0_43"/>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51" name="Google Shape;251;g365865257af_0_4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60"/>
              <a:buFont typeface="Calibri"/>
              <a:buNone/>
            </a:pPr>
            <a:r>
              <a:rPr b="1" lang="en-US" sz="3459">
                <a:latin typeface="Georgia"/>
                <a:ea typeface="Georgia"/>
                <a:cs typeface="Georgia"/>
                <a:sym typeface="Georgia"/>
              </a:rPr>
              <a:t>6 Exceptions to the General Rule</a:t>
            </a:r>
            <a:br>
              <a:rPr b="1" lang="en-US" sz="3459">
                <a:latin typeface="Georgia"/>
                <a:ea typeface="Georgia"/>
                <a:cs typeface="Georgia"/>
                <a:sym typeface="Georgia"/>
              </a:rPr>
            </a:br>
            <a:r>
              <a:rPr lang="en-US" sz="3259">
                <a:latin typeface="Georgia"/>
                <a:ea typeface="Georgia"/>
                <a:cs typeface="Georgia"/>
                <a:sym typeface="Georgia"/>
              </a:rPr>
              <a:t>Federal Public Housing</a:t>
            </a:r>
            <a:endParaRPr sz="3259">
              <a:latin typeface="Georgia"/>
              <a:ea typeface="Georgia"/>
              <a:cs typeface="Georgia"/>
              <a:sym typeface="Georgia"/>
            </a:endParaRPr>
          </a:p>
        </p:txBody>
      </p:sp>
      <p:graphicFrame>
        <p:nvGraphicFramePr>
          <p:cNvPr id="252" name="Google Shape;252;g365865257af_0_43"/>
          <p:cNvGraphicFramePr/>
          <p:nvPr/>
        </p:nvGraphicFramePr>
        <p:xfrm>
          <a:off x="1065000" y="2039463"/>
          <a:ext cx="3000000" cy="3000000"/>
        </p:xfrm>
        <a:graphic>
          <a:graphicData uri="http://schemas.openxmlformats.org/drawingml/2006/table">
            <a:tbl>
              <a:tblPr bandRow="1" firstRow="1">
                <a:noFill/>
                <a:tableStyleId>{8A93F564-4BBC-4BDD-B4DC-C60488EEFAE2}</a:tableStyleId>
              </a:tblPr>
              <a:tblGrid>
                <a:gridCol w="7401275"/>
              </a:tblGrid>
              <a:tr h="1046925">
                <a:tc>
                  <a:txBody>
                    <a:bodyPr/>
                    <a:lstStyle/>
                    <a:p>
                      <a:pPr indent="0" lvl="0" marL="0" rtl="0" algn="ctr">
                        <a:lnSpc>
                          <a:spcPct val="90000"/>
                        </a:lnSpc>
                        <a:spcBef>
                          <a:spcPts val="1000"/>
                        </a:spcBef>
                        <a:spcAft>
                          <a:spcPts val="0"/>
                        </a:spcAft>
                        <a:buNone/>
                      </a:pPr>
                      <a:r>
                        <a:rPr lang="en-US" sz="2800">
                          <a:solidFill>
                            <a:srgbClr val="990000"/>
                          </a:solidFill>
                          <a:latin typeface="Georgia"/>
                          <a:ea typeface="Georgia"/>
                          <a:cs typeface="Georgia"/>
                          <a:sym typeface="Georgia"/>
                        </a:rPr>
                        <a:t>For federal public housing</a:t>
                      </a:r>
                      <a:br>
                        <a:rPr b="0" lang="en-US" sz="2800">
                          <a:solidFill>
                            <a:srgbClr val="990000"/>
                          </a:solidFill>
                          <a:latin typeface="Georgia"/>
                          <a:ea typeface="Georgia"/>
                          <a:cs typeface="Georgia"/>
                          <a:sym typeface="Georgia"/>
                        </a:rPr>
                      </a:br>
                      <a:r>
                        <a:rPr b="0" lang="en-US" sz="2800">
                          <a:solidFill>
                            <a:srgbClr val="990000"/>
                          </a:solidFill>
                          <a:latin typeface="Georgia"/>
                          <a:ea typeface="Georgia"/>
                          <a:cs typeface="Georgia"/>
                          <a:sym typeface="Georgia"/>
                        </a:rPr>
                        <a:t>continued</a:t>
                      </a:r>
                      <a:endParaRPr b="0" sz="2800">
                        <a:solidFill>
                          <a:schemeClr val="dk1"/>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3099950">
                <a:tc>
                  <a:txBody>
                    <a:bodyPr/>
                    <a:lstStyle/>
                    <a:p>
                      <a:pPr indent="-214630" lvl="0" marL="411480" rtl="0" algn="l">
                        <a:spcBef>
                          <a:spcPts val="1000"/>
                        </a:spcBef>
                        <a:spcAft>
                          <a:spcPts val="0"/>
                        </a:spcAft>
                        <a:buClr>
                          <a:srgbClr val="990000"/>
                        </a:buClr>
                        <a:buSzPts val="2300"/>
                        <a:buFont typeface="Georgia"/>
                        <a:buAutoNum type="arabicPeriod" startAt="4"/>
                      </a:pPr>
                      <a:r>
                        <a:rPr b="1" lang="en-US" sz="2300">
                          <a:solidFill>
                            <a:srgbClr val="990000"/>
                          </a:solidFill>
                          <a:latin typeface="Georgia"/>
                          <a:ea typeface="Georgia"/>
                          <a:cs typeface="Georgia"/>
                          <a:sym typeface="Georgia"/>
                        </a:rPr>
                        <a:t>Mixed Immigrant Family</a:t>
                      </a:r>
                      <a:r>
                        <a:rPr lang="en-US" sz="2300">
                          <a:solidFill>
                            <a:srgbClr val="990000"/>
                          </a:solidFill>
                          <a:latin typeface="Georgia"/>
                          <a:ea typeface="Georgia"/>
                          <a:cs typeface="Georgia"/>
                          <a:sym typeface="Georgia"/>
                        </a:rPr>
                        <a:t>: If a family has some members who have HUD eligible immigration status and some who do not, rent is prorated so that HUD only subsidizes the members who have eligible status.  </a:t>
                      </a:r>
                      <a:br>
                        <a:rPr lang="en-US" sz="2300">
                          <a:solidFill>
                            <a:srgbClr val="990000"/>
                          </a:solidFill>
                          <a:latin typeface="Georgia"/>
                          <a:ea typeface="Georgia"/>
                          <a:cs typeface="Georgia"/>
                          <a:sym typeface="Georgia"/>
                        </a:rPr>
                      </a:br>
                      <a:br>
                        <a:rPr lang="en-US" sz="2300">
                          <a:solidFill>
                            <a:srgbClr val="990000"/>
                          </a:solidFill>
                          <a:latin typeface="Georgia"/>
                          <a:ea typeface="Georgia"/>
                          <a:cs typeface="Georgia"/>
                          <a:sym typeface="Georgia"/>
                        </a:rPr>
                      </a:br>
                      <a:r>
                        <a:rPr lang="en-US" sz="2300">
                          <a:solidFill>
                            <a:srgbClr val="990000"/>
                          </a:solidFill>
                          <a:latin typeface="Georgia"/>
                          <a:ea typeface="Georgia"/>
                          <a:cs typeface="Georgia"/>
                          <a:sym typeface="Georgia"/>
                        </a:rPr>
                        <a:t>This results in such families paying more than 30% adjusted income for rent. (See Rent Booklet page 10)</a:t>
                      </a:r>
                      <a:endParaRPr sz="23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g365865257af_0_26"/>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259" name="Google Shape;259;g365865257af_0_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60"/>
              <a:buFont typeface="Calibri"/>
              <a:buNone/>
            </a:pPr>
            <a:r>
              <a:rPr b="1" lang="en-US" sz="3459">
                <a:latin typeface="Georgia"/>
                <a:ea typeface="Georgia"/>
                <a:cs typeface="Georgia"/>
                <a:sym typeface="Georgia"/>
              </a:rPr>
              <a:t>6 Exceptions to the General Rule</a:t>
            </a:r>
            <a:br>
              <a:rPr b="1" lang="en-US" sz="3459">
                <a:latin typeface="Georgia"/>
                <a:ea typeface="Georgia"/>
                <a:cs typeface="Georgia"/>
                <a:sym typeface="Georgia"/>
              </a:rPr>
            </a:br>
            <a:r>
              <a:rPr lang="en-US" sz="3259">
                <a:latin typeface="Georgia"/>
                <a:ea typeface="Georgia"/>
                <a:cs typeface="Georgia"/>
                <a:sym typeface="Georgia"/>
              </a:rPr>
              <a:t>Federal Public Housing</a:t>
            </a:r>
            <a:endParaRPr sz="3259">
              <a:latin typeface="Georgia"/>
              <a:ea typeface="Georgia"/>
              <a:cs typeface="Georgia"/>
              <a:sym typeface="Georgia"/>
            </a:endParaRPr>
          </a:p>
        </p:txBody>
      </p:sp>
      <p:graphicFrame>
        <p:nvGraphicFramePr>
          <p:cNvPr id="260" name="Google Shape;260;g365865257af_0_26"/>
          <p:cNvGraphicFramePr/>
          <p:nvPr/>
        </p:nvGraphicFramePr>
        <p:xfrm>
          <a:off x="940113" y="1502713"/>
          <a:ext cx="3000000" cy="3000000"/>
        </p:xfrm>
        <a:graphic>
          <a:graphicData uri="http://schemas.openxmlformats.org/drawingml/2006/table">
            <a:tbl>
              <a:tblPr bandRow="1" firstRow="1">
                <a:noFill/>
                <a:tableStyleId>{8A93F564-4BBC-4BDD-B4DC-C60488EEFAE2}</a:tableStyleId>
              </a:tblPr>
              <a:tblGrid>
                <a:gridCol w="7102375"/>
              </a:tblGrid>
              <a:tr h="1025200">
                <a:tc>
                  <a:txBody>
                    <a:bodyPr/>
                    <a:lstStyle/>
                    <a:p>
                      <a:pPr indent="0" lvl="0" marL="0" rtl="0" algn="ctr">
                        <a:lnSpc>
                          <a:spcPct val="90000"/>
                        </a:lnSpc>
                        <a:spcBef>
                          <a:spcPts val="1000"/>
                        </a:spcBef>
                        <a:spcAft>
                          <a:spcPts val="0"/>
                        </a:spcAft>
                        <a:buNone/>
                      </a:pPr>
                      <a:r>
                        <a:rPr lang="en-US" sz="2900">
                          <a:solidFill>
                            <a:srgbClr val="990000"/>
                          </a:solidFill>
                          <a:latin typeface="Georgia"/>
                          <a:ea typeface="Georgia"/>
                          <a:cs typeface="Georgia"/>
                          <a:sym typeface="Georgia"/>
                        </a:rPr>
                        <a:t>For federal public housing</a:t>
                      </a:r>
                      <a:br>
                        <a:rPr b="0" lang="en-US" sz="2900">
                          <a:solidFill>
                            <a:srgbClr val="990000"/>
                          </a:solidFill>
                          <a:latin typeface="Georgia"/>
                          <a:ea typeface="Georgia"/>
                          <a:cs typeface="Georgia"/>
                          <a:sym typeface="Georgia"/>
                        </a:rPr>
                      </a:br>
                      <a:r>
                        <a:rPr b="0" lang="en-US" sz="2900">
                          <a:solidFill>
                            <a:srgbClr val="990000"/>
                          </a:solidFill>
                          <a:latin typeface="Georgia"/>
                          <a:ea typeface="Georgia"/>
                          <a:cs typeface="Georgia"/>
                          <a:sym typeface="Georgia"/>
                        </a:rPr>
                        <a:t>continued</a:t>
                      </a:r>
                      <a:endParaRPr b="0" sz="2900">
                        <a:solidFill>
                          <a:schemeClr val="dk1"/>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655300">
                <a:tc>
                  <a:txBody>
                    <a:bodyPr/>
                    <a:lstStyle/>
                    <a:p>
                      <a:pPr indent="-278130" lvl="0" marL="411480" rtl="0" algn="l">
                        <a:spcBef>
                          <a:spcPts val="1000"/>
                        </a:spcBef>
                        <a:spcAft>
                          <a:spcPts val="0"/>
                        </a:spcAft>
                        <a:buClr>
                          <a:srgbClr val="990000"/>
                        </a:buClr>
                        <a:buSzPts val="2400"/>
                        <a:buFont typeface="Georgia"/>
                        <a:buAutoNum type="arabicPeriod" startAt="5"/>
                      </a:pPr>
                      <a:r>
                        <a:rPr b="1" lang="en-US" sz="2400">
                          <a:solidFill>
                            <a:srgbClr val="990000"/>
                          </a:solidFill>
                          <a:latin typeface="Georgia"/>
                          <a:ea typeface="Georgia"/>
                          <a:cs typeface="Georgia"/>
                          <a:sym typeface="Georgia"/>
                        </a:rPr>
                        <a:t>Moving to Work:</a:t>
                      </a:r>
                      <a:r>
                        <a:rPr lang="en-US" sz="2400">
                          <a:solidFill>
                            <a:srgbClr val="990000"/>
                          </a:solidFill>
                          <a:latin typeface="Georgia"/>
                          <a:ea typeface="Georgia"/>
                          <a:cs typeface="Georgia"/>
                          <a:sym typeface="Georgia"/>
                        </a:rPr>
                        <a:t> Cambridge Housing Authority and some other housing authorities are free to develop their own rent formula. </a:t>
                      </a:r>
                      <a:br>
                        <a:rPr lang="en-US" sz="2400">
                          <a:solidFill>
                            <a:srgbClr val="990000"/>
                          </a:solidFill>
                          <a:latin typeface="Georgia"/>
                          <a:ea typeface="Georgia"/>
                          <a:cs typeface="Georgia"/>
                          <a:sym typeface="Georgia"/>
                        </a:rPr>
                      </a:br>
                      <a:r>
                        <a:rPr lang="en-US" sz="2400">
                          <a:solidFill>
                            <a:srgbClr val="990000"/>
                          </a:solidFill>
                          <a:latin typeface="Georgia"/>
                          <a:ea typeface="Georgia"/>
                          <a:cs typeface="Georgia"/>
                          <a:sym typeface="Georgia"/>
                        </a:rPr>
                        <a:t>(See Rent Booklet page 10)</a:t>
                      </a:r>
                      <a:endParaRPr b="1"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2434275">
                <a:tc>
                  <a:txBody>
                    <a:bodyPr/>
                    <a:lstStyle/>
                    <a:p>
                      <a:pPr indent="-278130" lvl="0" marL="411480" rtl="0" algn="l">
                        <a:spcBef>
                          <a:spcPts val="1000"/>
                        </a:spcBef>
                        <a:spcAft>
                          <a:spcPts val="0"/>
                        </a:spcAft>
                        <a:buClr>
                          <a:srgbClr val="990000"/>
                        </a:buClr>
                        <a:buSzPts val="2400"/>
                        <a:buFont typeface="Georgia"/>
                        <a:buAutoNum type="arabicPeriod" startAt="6"/>
                      </a:pPr>
                      <a:r>
                        <a:rPr b="1" lang="en-US" sz="2400">
                          <a:solidFill>
                            <a:srgbClr val="990000"/>
                          </a:solidFill>
                          <a:latin typeface="Georgia"/>
                          <a:ea typeface="Georgia"/>
                          <a:cs typeface="Georgia"/>
                          <a:sym typeface="Georgia"/>
                        </a:rPr>
                        <a:t>Re-developed Public Housing</a:t>
                      </a:r>
                      <a:r>
                        <a:rPr lang="en-US" sz="2400">
                          <a:solidFill>
                            <a:srgbClr val="990000"/>
                          </a:solidFill>
                          <a:latin typeface="Georgia"/>
                          <a:ea typeface="Georgia"/>
                          <a:cs typeface="Georgia"/>
                          <a:sym typeface="Georgia"/>
                        </a:rPr>
                        <a:t>: Where federal public housing was substantially renovated or demolished and rebuilt, the new housing is likely to be “mixed finance housing” and have special rent rules. </a:t>
                      </a:r>
                      <a:br>
                        <a:rPr lang="en-US" sz="2400">
                          <a:solidFill>
                            <a:srgbClr val="990000"/>
                          </a:solidFill>
                          <a:latin typeface="Georgia"/>
                          <a:ea typeface="Georgia"/>
                          <a:cs typeface="Georgia"/>
                          <a:sym typeface="Georgia"/>
                        </a:rPr>
                      </a:br>
                      <a:r>
                        <a:rPr lang="en-US" sz="2400">
                          <a:solidFill>
                            <a:srgbClr val="990000"/>
                          </a:solidFill>
                          <a:latin typeface="Georgia"/>
                          <a:ea typeface="Georgia"/>
                          <a:cs typeface="Georgia"/>
                          <a:sym typeface="Georgia"/>
                        </a:rPr>
                        <a:t>(See Rent Booklet pages 45 -50) </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24"/>
          <p:cNvSpPr txBox="1"/>
          <p:nvPr>
            <p:ph type="title"/>
          </p:nvPr>
        </p:nvSpPr>
        <p:spPr>
          <a:xfrm>
            <a:off x="170250" y="401575"/>
            <a:ext cx="88035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89011"/>
              <a:buFont typeface="Calibri"/>
              <a:buNone/>
            </a:pPr>
            <a:r>
              <a:rPr b="1" lang="en-US" sz="4044">
                <a:latin typeface="Georgia"/>
                <a:ea typeface="Georgia"/>
                <a:cs typeface="Georgia"/>
                <a:sym typeface="Georgia"/>
              </a:rPr>
              <a:t>Regular Recertifications </a:t>
            </a:r>
            <a:br>
              <a:rPr b="1" lang="en-US" sz="4044">
                <a:latin typeface="Georgia"/>
                <a:ea typeface="Georgia"/>
                <a:cs typeface="Georgia"/>
                <a:sym typeface="Georgia"/>
              </a:rPr>
            </a:br>
            <a:r>
              <a:rPr b="1" lang="en-US" sz="4044">
                <a:latin typeface="Georgia"/>
                <a:ea typeface="Georgia"/>
                <a:cs typeface="Georgia"/>
                <a:sym typeface="Georgia"/>
              </a:rPr>
              <a:t>for Rent Setting</a:t>
            </a:r>
            <a:br>
              <a:rPr lang="en-US">
                <a:latin typeface="Georgia"/>
                <a:ea typeface="Georgia"/>
                <a:cs typeface="Georgia"/>
                <a:sym typeface="Georgia"/>
              </a:rPr>
            </a:br>
            <a:r>
              <a:rPr lang="en-US" sz="3100">
                <a:latin typeface="Georgia"/>
                <a:ea typeface="Georgia"/>
                <a:cs typeface="Georgia"/>
                <a:sym typeface="Georgia"/>
              </a:rPr>
              <a:t>S</a:t>
            </a:r>
            <a:r>
              <a:rPr lang="en-US" sz="3100">
                <a:latin typeface="Georgia"/>
                <a:ea typeface="Georgia"/>
                <a:cs typeface="Georgia"/>
                <a:sym typeface="Georgia"/>
              </a:rPr>
              <a:t>ee Rent Booklet page 31</a:t>
            </a:r>
            <a:endParaRPr>
              <a:latin typeface="Georgia"/>
              <a:ea typeface="Georgia"/>
              <a:cs typeface="Georgia"/>
              <a:sym typeface="Georgia"/>
            </a:endParaRPr>
          </a:p>
        </p:txBody>
      </p:sp>
      <p:sp>
        <p:nvSpPr>
          <p:cNvPr id="266" name="Google Shape;266;p24"/>
          <p:cNvSpPr txBox="1"/>
          <p:nvPr>
            <p:ph idx="1" type="body"/>
          </p:nvPr>
        </p:nvSpPr>
        <p:spPr>
          <a:xfrm>
            <a:off x="910950" y="2041375"/>
            <a:ext cx="7322100" cy="4251300"/>
          </a:xfrm>
          <a:prstGeom prst="rect">
            <a:avLst/>
          </a:prstGeom>
          <a:noFill/>
          <a:ln>
            <a:noFill/>
          </a:ln>
        </p:spPr>
        <p:txBody>
          <a:bodyPr anchorCtr="0" anchor="t" bIns="45700" lIns="91425" spcFirstLastPara="1" rIns="91425" wrap="square" tIns="45700">
            <a:normAutofit lnSpcReduction="20000"/>
          </a:bodyPr>
          <a:lstStyle/>
          <a:p>
            <a:pPr indent="-308610" lvl="0" marL="342900" rtl="0" algn="l">
              <a:lnSpc>
                <a:spcPct val="115000"/>
              </a:lnSpc>
              <a:spcBef>
                <a:spcPts val="0"/>
              </a:spcBef>
              <a:spcAft>
                <a:spcPts val="0"/>
              </a:spcAft>
              <a:buClr>
                <a:schemeClr val="dk1"/>
              </a:buClr>
              <a:buSzPts val="2420"/>
              <a:buFont typeface="Georgia"/>
              <a:buChar char="•"/>
            </a:pPr>
            <a:r>
              <a:rPr lang="en-US" sz="2420">
                <a:latin typeface="Georgia"/>
                <a:ea typeface="Georgia"/>
                <a:cs typeface="Georgia"/>
                <a:sym typeface="Georgia"/>
              </a:rPr>
              <a:t>In general, for both the state and federal public housing programs, the housing authority conducts an </a:t>
            </a:r>
            <a:r>
              <a:rPr b="1" lang="en-US" sz="2420">
                <a:latin typeface="Georgia"/>
                <a:ea typeface="Georgia"/>
                <a:cs typeface="Georgia"/>
                <a:sym typeface="Georgia"/>
              </a:rPr>
              <a:t>ANNUAL </a:t>
            </a:r>
            <a:r>
              <a:rPr lang="en-US" sz="2420">
                <a:latin typeface="Georgia"/>
                <a:ea typeface="Georgia"/>
                <a:cs typeface="Georgia"/>
                <a:sym typeface="Georgia"/>
              </a:rPr>
              <a:t>review of income and deductions to determine rent amount </a:t>
            </a:r>
            <a:br>
              <a:rPr lang="en-US" sz="2420">
                <a:latin typeface="Georgia"/>
                <a:ea typeface="Georgia"/>
                <a:cs typeface="Georgia"/>
                <a:sym typeface="Georgia"/>
              </a:rPr>
            </a:br>
            <a:endParaRPr sz="1220">
              <a:latin typeface="Georgia"/>
              <a:ea typeface="Georgia"/>
              <a:cs typeface="Georgia"/>
              <a:sym typeface="Georgia"/>
            </a:endParaRPr>
          </a:p>
          <a:p>
            <a:pPr indent="-308610" lvl="0" marL="342900" rtl="0" algn="l">
              <a:lnSpc>
                <a:spcPct val="115000"/>
              </a:lnSpc>
              <a:spcBef>
                <a:spcPts val="592"/>
              </a:spcBef>
              <a:spcAft>
                <a:spcPts val="0"/>
              </a:spcAft>
              <a:buClr>
                <a:schemeClr val="dk1"/>
              </a:buClr>
              <a:buSzPts val="2420"/>
              <a:buFont typeface="Georgia"/>
              <a:buChar char="•"/>
            </a:pPr>
            <a:r>
              <a:rPr lang="en-US" sz="2420">
                <a:latin typeface="Georgia"/>
                <a:ea typeface="Georgia"/>
                <a:cs typeface="Georgia"/>
                <a:sym typeface="Georgia"/>
              </a:rPr>
              <a:t>In some cases, the reviews are </a:t>
            </a:r>
            <a:r>
              <a:rPr b="1" lang="en-US" sz="2420">
                <a:latin typeface="Georgia"/>
                <a:ea typeface="Georgia"/>
                <a:cs typeface="Georgia"/>
                <a:sym typeface="Georgia"/>
              </a:rPr>
              <a:t>BIENNIAL </a:t>
            </a:r>
            <a:r>
              <a:rPr lang="en-US" sz="2420">
                <a:latin typeface="Georgia"/>
                <a:ea typeface="Georgia"/>
                <a:cs typeface="Georgia"/>
                <a:sym typeface="Georgia"/>
              </a:rPr>
              <a:t>(every 2 years) or </a:t>
            </a:r>
            <a:r>
              <a:rPr b="1" lang="en-US" sz="2420">
                <a:latin typeface="Georgia"/>
                <a:ea typeface="Georgia"/>
                <a:cs typeface="Georgia"/>
                <a:sym typeface="Georgia"/>
              </a:rPr>
              <a:t>TRIENNIAL </a:t>
            </a:r>
            <a:r>
              <a:rPr lang="en-US" sz="2420">
                <a:latin typeface="Georgia"/>
                <a:ea typeface="Georgia"/>
                <a:cs typeface="Georgia"/>
                <a:sym typeface="Georgia"/>
              </a:rPr>
              <a:t>(every 3 years)</a:t>
            </a:r>
            <a:br>
              <a:rPr lang="en-US" sz="2420">
                <a:latin typeface="Georgia"/>
                <a:ea typeface="Georgia"/>
                <a:cs typeface="Georgia"/>
                <a:sym typeface="Georgia"/>
              </a:rPr>
            </a:br>
            <a:endParaRPr sz="1203">
              <a:latin typeface="Georgia"/>
              <a:ea typeface="Georgia"/>
              <a:cs typeface="Georgia"/>
              <a:sym typeface="Georgia"/>
            </a:endParaRPr>
          </a:p>
          <a:p>
            <a:pPr indent="-308610" lvl="0" marL="342900" rtl="0" algn="l">
              <a:lnSpc>
                <a:spcPct val="115000"/>
              </a:lnSpc>
              <a:spcBef>
                <a:spcPts val="592"/>
              </a:spcBef>
              <a:spcAft>
                <a:spcPts val="0"/>
              </a:spcAft>
              <a:buClr>
                <a:schemeClr val="dk1"/>
              </a:buClr>
              <a:buSzPts val="2420"/>
              <a:buFont typeface="Georgia"/>
              <a:buChar char="•"/>
            </a:pPr>
            <a:r>
              <a:rPr lang="en-US" sz="2420">
                <a:latin typeface="Georgia"/>
                <a:ea typeface="Georgia"/>
                <a:cs typeface="Georgia"/>
                <a:sym typeface="Georgia"/>
              </a:rPr>
              <a:t>Some housing authorities conduct these regular recertifications as of the anniversary date of your move in and others do the entire development as of a certain date </a:t>
            </a:r>
            <a:endParaRPr sz="2420">
              <a:latin typeface="Georgia"/>
              <a:ea typeface="Georgia"/>
              <a:cs typeface="Georgia"/>
              <a:sym typeface="Georgia"/>
            </a:endParaRPr>
          </a:p>
        </p:txBody>
      </p:sp>
      <p:sp>
        <p:nvSpPr>
          <p:cNvPr id="267" name="Google Shape;267;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g365865257af_0_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60"/>
              <a:buFont typeface="Calibri"/>
              <a:buNone/>
            </a:pPr>
            <a:r>
              <a:rPr b="1" lang="en-US" sz="3600">
                <a:latin typeface="Georgia"/>
                <a:ea typeface="Georgia"/>
                <a:cs typeface="Georgia"/>
                <a:sym typeface="Georgia"/>
              </a:rPr>
              <a:t>Interim Recertifications</a:t>
            </a:r>
            <a:br>
              <a:rPr b="1" lang="en-US" sz="3600">
                <a:latin typeface="Georgia"/>
                <a:ea typeface="Georgia"/>
                <a:cs typeface="Georgia"/>
                <a:sym typeface="Georgia"/>
              </a:rPr>
            </a:br>
            <a:r>
              <a:rPr lang="en-US" sz="3000">
                <a:latin typeface="Georgia"/>
                <a:ea typeface="Georgia"/>
                <a:cs typeface="Georgia"/>
                <a:sym typeface="Georgia"/>
              </a:rPr>
              <a:t>S</a:t>
            </a:r>
            <a:r>
              <a:rPr lang="en-US" sz="3000">
                <a:latin typeface="Georgia"/>
                <a:ea typeface="Georgia"/>
                <a:cs typeface="Georgia"/>
                <a:sym typeface="Georgia"/>
              </a:rPr>
              <a:t>ee Rent Booklet pages 31-32</a:t>
            </a:r>
            <a:endParaRPr sz="3000">
              <a:latin typeface="Georgia"/>
              <a:ea typeface="Georgia"/>
              <a:cs typeface="Georgia"/>
              <a:sym typeface="Georgia"/>
            </a:endParaRPr>
          </a:p>
        </p:txBody>
      </p:sp>
      <p:sp>
        <p:nvSpPr>
          <p:cNvPr id="273" name="Google Shape;273;g365865257af_0_61"/>
          <p:cNvSpPr txBox="1"/>
          <p:nvPr>
            <p:ph idx="1" type="body"/>
          </p:nvPr>
        </p:nvSpPr>
        <p:spPr>
          <a:xfrm>
            <a:off x="809550" y="1623950"/>
            <a:ext cx="7524900" cy="11430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0"/>
              </a:spcBef>
              <a:spcAft>
                <a:spcPts val="0"/>
              </a:spcAft>
              <a:buClr>
                <a:schemeClr val="dk1"/>
              </a:buClr>
              <a:buSzPts val="3200"/>
              <a:buNone/>
            </a:pPr>
            <a:r>
              <a:rPr lang="en-US" sz="2500">
                <a:latin typeface="Georgia"/>
                <a:ea typeface="Georgia"/>
                <a:cs typeface="Georgia"/>
                <a:sym typeface="Georgia"/>
              </a:rPr>
              <a:t>Tenants are required or permitted to report changes in income between regular recertifications:</a:t>
            </a:r>
            <a:endParaRPr>
              <a:latin typeface="Georgia"/>
              <a:ea typeface="Georgia"/>
              <a:cs typeface="Georgia"/>
              <a:sym typeface="Georgia"/>
            </a:endParaRPr>
          </a:p>
        </p:txBody>
      </p:sp>
      <p:sp>
        <p:nvSpPr>
          <p:cNvPr id="274" name="Google Shape;274;g365865257af_0_61"/>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275" name="Google Shape;275;g365865257af_0_61"/>
          <p:cNvGraphicFramePr/>
          <p:nvPr/>
        </p:nvGraphicFramePr>
        <p:xfrm>
          <a:off x="1070713" y="2766938"/>
          <a:ext cx="3000000" cy="3000000"/>
        </p:xfrm>
        <a:graphic>
          <a:graphicData uri="http://schemas.openxmlformats.org/drawingml/2006/table">
            <a:tbl>
              <a:tblPr bandRow="1" firstRow="1">
                <a:noFill/>
                <a:tableStyleId>{8A93F564-4BBC-4BDD-B4DC-C60488EEFAE2}</a:tableStyleId>
              </a:tblPr>
              <a:tblGrid>
                <a:gridCol w="7263725"/>
              </a:tblGrid>
              <a:tr h="730625">
                <a:tc>
                  <a:txBody>
                    <a:bodyPr/>
                    <a:lstStyle/>
                    <a:p>
                      <a:pPr indent="0" lvl="0" marL="0" rtl="0" algn="ctr">
                        <a:lnSpc>
                          <a:spcPct val="115000"/>
                        </a:lnSpc>
                        <a:spcBef>
                          <a:spcPts val="592"/>
                        </a:spcBef>
                        <a:spcAft>
                          <a:spcPts val="0"/>
                        </a:spcAft>
                        <a:buNone/>
                      </a:pPr>
                      <a:r>
                        <a:rPr lang="en-US" sz="2500">
                          <a:solidFill>
                            <a:srgbClr val="38761D"/>
                          </a:solidFill>
                          <a:latin typeface="Georgia"/>
                          <a:ea typeface="Georgia"/>
                          <a:cs typeface="Georgia"/>
                          <a:sym typeface="Georgia"/>
                        </a:rPr>
                        <a:t>For state public housing:</a:t>
                      </a:r>
                      <a:endParaRPr sz="16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958375">
                <a:tc>
                  <a:txBody>
                    <a:bodyPr/>
                    <a:lstStyle/>
                    <a:p>
                      <a:pPr indent="-322580" lvl="0" marL="411480" rtl="0" algn="l">
                        <a:lnSpc>
                          <a:spcPct val="115000"/>
                        </a:lnSpc>
                        <a:spcBef>
                          <a:spcPts val="592"/>
                        </a:spcBef>
                        <a:spcAft>
                          <a:spcPts val="0"/>
                        </a:spcAft>
                        <a:buClr>
                          <a:srgbClr val="38761D"/>
                        </a:buClr>
                        <a:buSzPts val="2200"/>
                        <a:buFont typeface="Georgia"/>
                        <a:buAutoNum type="arabicPeriod"/>
                      </a:pPr>
                      <a:r>
                        <a:rPr b="1" lang="en-US" sz="2200">
                          <a:solidFill>
                            <a:srgbClr val="38761D"/>
                          </a:solidFill>
                          <a:latin typeface="Georgia"/>
                          <a:ea typeface="Georgia"/>
                          <a:cs typeface="Georgia"/>
                          <a:sym typeface="Georgia"/>
                        </a:rPr>
                        <a:t>Income Decrease:</a:t>
                      </a:r>
                      <a:r>
                        <a:rPr lang="en-US" sz="2200">
                          <a:solidFill>
                            <a:srgbClr val="38761D"/>
                          </a:solidFill>
                          <a:latin typeface="Georgia"/>
                          <a:ea typeface="Georgia"/>
                          <a:cs typeface="Georgia"/>
                          <a:sym typeface="Georgia"/>
                        </a:rPr>
                        <a:t> tenants may (and should) report this right away</a:t>
                      </a:r>
                      <a:endParaRPr b="1" sz="22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1681950">
                <a:tc>
                  <a:txBody>
                    <a:bodyPr/>
                    <a:lstStyle/>
                    <a:p>
                      <a:pPr indent="-265430" lvl="0" marL="411480" rtl="0" algn="l">
                        <a:lnSpc>
                          <a:spcPct val="115000"/>
                        </a:lnSpc>
                        <a:spcBef>
                          <a:spcPts val="592"/>
                        </a:spcBef>
                        <a:spcAft>
                          <a:spcPts val="0"/>
                        </a:spcAft>
                        <a:buClr>
                          <a:srgbClr val="38761D"/>
                        </a:buClr>
                        <a:buSzPts val="2200"/>
                        <a:buFont typeface="Georgia"/>
                        <a:buAutoNum type="arabicPeriod" startAt="2"/>
                      </a:pPr>
                      <a:r>
                        <a:rPr b="1" lang="en-US" sz="2200">
                          <a:solidFill>
                            <a:srgbClr val="38761D"/>
                          </a:solidFill>
                          <a:latin typeface="Georgia"/>
                          <a:ea typeface="Georgia"/>
                          <a:cs typeface="Georgia"/>
                          <a:sym typeface="Georgia"/>
                        </a:rPr>
                        <a:t>Income Increase: </a:t>
                      </a:r>
                      <a:r>
                        <a:rPr lang="en-US" sz="2200">
                          <a:solidFill>
                            <a:srgbClr val="38761D"/>
                          </a:solidFill>
                          <a:latin typeface="Georgia"/>
                          <a:ea typeface="Georgia"/>
                          <a:cs typeface="Georgia"/>
                          <a:sym typeface="Georgia"/>
                        </a:rPr>
                        <a:t>tenants are required to report any increase in gross household income of 10% or more (from the last rent calculation)</a:t>
                      </a:r>
                      <a:endParaRPr b="1" sz="22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g38050067202_2_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rgbClr val="000000"/>
              </a:buClr>
              <a:buSzPct val="100000"/>
              <a:buFont typeface="Calibri"/>
              <a:buNone/>
            </a:pPr>
            <a:r>
              <a:rPr b="1" lang="en-US" sz="4000">
                <a:solidFill>
                  <a:srgbClr val="000000"/>
                </a:solidFill>
                <a:latin typeface="Georgia"/>
                <a:ea typeface="Georgia"/>
                <a:cs typeface="Georgia"/>
                <a:sym typeface="Georgia"/>
              </a:rPr>
              <a:t>Interim Recertifications</a:t>
            </a:r>
            <a:br>
              <a:rPr lang="en-US" sz="4000">
                <a:solidFill>
                  <a:srgbClr val="000000"/>
                </a:solidFill>
                <a:latin typeface="Georgia"/>
                <a:ea typeface="Georgia"/>
                <a:cs typeface="Georgia"/>
                <a:sym typeface="Georgia"/>
              </a:rPr>
            </a:br>
            <a:r>
              <a:rPr lang="en-US" sz="3666">
                <a:solidFill>
                  <a:srgbClr val="000000"/>
                </a:solidFill>
                <a:latin typeface="Georgia"/>
                <a:ea typeface="Georgia"/>
                <a:cs typeface="Georgia"/>
                <a:sym typeface="Georgia"/>
              </a:rPr>
              <a:t>see Rent Booklet pages 31-32</a:t>
            </a:r>
            <a:endParaRPr sz="4066">
              <a:solidFill>
                <a:srgbClr val="000000"/>
              </a:solidFill>
              <a:latin typeface="Georgia"/>
              <a:ea typeface="Georgia"/>
              <a:cs typeface="Georgia"/>
              <a:sym typeface="Georgia"/>
            </a:endParaRPr>
          </a:p>
        </p:txBody>
      </p:sp>
      <p:sp>
        <p:nvSpPr>
          <p:cNvPr id="281" name="Google Shape;281;g38050067202_2_27"/>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282" name="Google Shape;282;g38050067202_2_27"/>
          <p:cNvGraphicFramePr/>
          <p:nvPr/>
        </p:nvGraphicFramePr>
        <p:xfrm>
          <a:off x="594100" y="1583713"/>
          <a:ext cx="3000000" cy="3000000"/>
        </p:xfrm>
        <a:graphic>
          <a:graphicData uri="http://schemas.openxmlformats.org/drawingml/2006/table">
            <a:tbl>
              <a:tblPr bandRow="1" firstRow="1">
                <a:noFill/>
                <a:tableStyleId>{8A93F564-4BBC-4BDD-B4DC-C60488EEFAE2}</a:tableStyleId>
              </a:tblPr>
              <a:tblGrid>
                <a:gridCol w="8205675"/>
              </a:tblGrid>
              <a:tr h="711775">
                <a:tc>
                  <a:txBody>
                    <a:bodyPr/>
                    <a:lstStyle/>
                    <a:p>
                      <a:pPr indent="0" lvl="0" marL="0" rtl="0" algn="ctr">
                        <a:lnSpc>
                          <a:spcPct val="115000"/>
                        </a:lnSpc>
                        <a:spcBef>
                          <a:spcPts val="592"/>
                        </a:spcBef>
                        <a:spcAft>
                          <a:spcPts val="0"/>
                        </a:spcAft>
                        <a:buNone/>
                      </a:pPr>
                      <a:r>
                        <a:rPr lang="en-US" sz="2800">
                          <a:solidFill>
                            <a:srgbClr val="990000"/>
                          </a:solidFill>
                          <a:latin typeface="Georgia"/>
                          <a:ea typeface="Georgia"/>
                          <a:cs typeface="Georgia"/>
                          <a:sym typeface="Georgia"/>
                        </a:rPr>
                        <a:t>For federal public housing:</a:t>
                      </a:r>
                      <a:endParaRPr sz="19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076425">
                <a:tc>
                  <a:txBody>
                    <a:bodyPr/>
                    <a:lstStyle/>
                    <a:p>
                      <a:pPr indent="0" lvl="0" marL="0" rtl="0" algn="l">
                        <a:spcBef>
                          <a:spcPts val="544"/>
                        </a:spcBef>
                        <a:spcAft>
                          <a:spcPts val="0"/>
                        </a:spcAft>
                        <a:buNone/>
                      </a:pPr>
                      <a:r>
                        <a:rPr lang="en-US" sz="2400">
                          <a:solidFill>
                            <a:srgbClr val="990000"/>
                          </a:solidFill>
                          <a:latin typeface="Georgia"/>
                          <a:ea typeface="Georgia"/>
                          <a:cs typeface="Georgia"/>
                          <a:sym typeface="Georgia"/>
                        </a:rPr>
                        <a:t>Each housing authority sets their own interim policy for when changes in household income must be reported.  (This will change with HOTMA).</a:t>
                      </a:r>
                      <a:endParaRPr b="1" sz="22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1801375">
                <a:tc>
                  <a:txBody>
                    <a:bodyPr/>
                    <a:lstStyle/>
                    <a:p>
                      <a:pPr indent="0" lvl="0" marL="0" rtl="0" algn="l">
                        <a:spcBef>
                          <a:spcPts val="544"/>
                        </a:spcBef>
                        <a:spcAft>
                          <a:spcPts val="0"/>
                        </a:spcAft>
                        <a:buNone/>
                      </a:pPr>
                      <a:r>
                        <a:rPr lang="en-US" sz="2400">
                          <a:solidFill>
                            <a:srgbClr val="990000"/>
                          </a:solidFill>
                          <a:latin typeface="Georgia"/>
                          <a:ea typeface="Georgia"/>
                          <a:cs typeface="Georgia"/>
                          <a:sym typeface="Georgia"/>
                        </a:rPr>
                        <a:t>It is important to check lease and Admissions and Continued Occupancy Policy to find the policy. </a:t>
                      </a:r>
                      <a:endParaRPr sz="2400">
                        <a:solidFill>
                          <a:srgbClr val="990000"/>
                        </a:solidFill>
                        <a:latin typeface="Georgia"/>
                        <a:ea typeface="Georgia"/>
                        <a:cs typeface="Georgia"/>
                        <a:sym typeface="Georgia"/>
                      </a:endParaRPr>
                    </a:p>
                    <a:p>
                      <a:pPr indent="-381000" lvl="0" marL="457200" rtl="0" algn="l">
                        <a:spcBef>
                          <a:spcPts val="544"/>
                        </a:spcBef>
                        <a:spcAft>
                          <a:spcPts val="0"/>
                        </a:spcAft>
                        <a:buClr>
                          <a:srgbClr val="990000"/>
                        </a:buClr>
                        <a:buSzPts val="2400"/>
                        <a:buFont typeface="Georgia"/>
                        <a:buChar char="●"/>
                      </a:pPr>
                      <a:r>
                        <a:rPr lang="en-US" sz="2400">
                          <a:solidFill>
                            <a:srgbClr val="990000"/>
                          </a:solidFill>
                          <a:latin typeface="Georgia"/>
                          <a:ea typeface="Georgia"/>
                          <a:cs typeface="Georgia"/>
                          <a:sym typeface="Georgia"/>
                        </a:rPr>
                        <a:t>For example, some require reporting increase in income over a certain percentage or dollar amount or only if there was a previous decrease or if on minimum rent.</a:t>
                      </a:r>
                      <a:endParaRPr b="1" sz="22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1108375">
                <a:tc>
                  <a:txBody>
                    <a:bodyPr/>
                    <a:lstStyle/>
                    <a:p>
                      <a:pPr indent="0" lvl="0" marL="0" rtl="0" algn="l">
                        <a:spcBef>
                          <a:spcPts val="544"/>
                        </a:spcBef>
                        <a:spcAft>
                          <a:spcPts val="0"/>
                        </a:spcAft>
                        <a:buNone/>
                      </a:pPr>
                      <a:r>
                        <a:rPr lang="en-US" sz="2400">
                          <a:solidFill>
                            <a:srgbClr val="990000"/>
                          </a:solidFill>
                          <a:latin typeface="Georgia"/>
                          <a:ea typeface="Georgia"/>
                          <a:cs typeface="Georgia"/>
                          <a:sym typeface="Georgia"/>
                        </a:rPr>
                        <a:t>Report decrease in income AND also increases in medical expenses, disability assistance, and child care expenses.</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27"/>
          <p:cNvSpPr txBox="1"/>
          <p:nvPr>
            <p:ph type="title"/>
          </p:nvPr>
        </p:nvSpPr>
        <p:spPr>
          <a:xfrm>
            <a:off x="457200" y="48308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en-US" sz="3500">
                <a:latin typeface="Georgia"/>
                <a:ea typeface="Georgia"/>
                <a:cs typeface="Georgia"/>
                <a:sym typeface="Georgia"/>
              </a:rPr>
              <a:t>Interim Recertifications</a:t>
            </a:r>
            <a:endParaRPr b="1" sz="3500">
              <a:latin typeface="Georgia"/>
              <a:ea typeface="Georgia"/>
              <a:cs typeface="Georgia"/>
              <a:sym typeface="Georgia"/>
            </a:endParaRPr>
          </a:p>
        </p:txBody>
      </p:sp>
      <p:sp>
        <p:nvSpPr>
          <p:cNvPr id="288" name="Google Shape;288;p27"/>
          <p:cNvSpPr txBox="1"/>
          <p:nvPr>
            <p:ph idx="1" type="body"/>
          </p:nvPr>
        </p:nvSpPr>
        <p:spPr>
          <a:xfrm>
            <a:off x="644700" y="1830250"/>
            <a:ext cx="7854600" cy="4127100"/>
          </a:xfrm>
          <a:prstGeom prst="rect">
            <a:avLst/>
          </a:prstGeom>
          <a:noFill/>
          <a:ln>
            <a:noFill/>
          </a:ln>
        </p:spPr>
        <p:txBody>
          <a:bodyPr anchorCtr="0" anchor="t" bIns="45700" lIns="91425" spcFirstLastPara="1" rIns="91425" wrap="square" tIns="45700">
            <a:normAutofit/>
          </a:bodyPr>
          <a:lstStyle/>
          <a:p>
            <a:pPr indent="-393700" lvl="0" marL="457200" rtl="0" algn="l">
              <a:spcBef>
                <a:spcPts val="0"/>
              </a:spcBef>
              <a:spcAft>
                <a:spcPts val="0"/>
              </a:spcAft>
              <a:buSzPts val="2600"/>
              <a:buFont typeface="Georgia"/>
              <a:buChar char="●"/>
            </a:pPr>
            <a:r>
              <a:rPr b="1" lang="en-US" sz="2600">
                <a:latin typeface="Georgia"/>
                <a:ea typeface="Georgia"/>
                <a:cs typeface="Georgia"/>
                <a:sym typeface="Georgia"/>
              </a:rPr>
              <a:t>TIP</a:t>
            </a:r>
            <a:r>
              <a:rPr lang="en-US" sz="2600">
                <a:latin typeface="Georgia"/>
                <a:ea typeface="Georgia"/>
                <a:cs typeface="Georgia"/>
                <a:sym typeface="Georgia"/>
              </a:rPr>
              <a:t>: Err on the side of reporting income changes as soon as possible in writing</a:t>
            </a:r>
            <a:endParaRPr sz="2600">
              <a:latin typeface="Georgia"/>
              <a:ea typeface="Georgia"/>
              <a:cs typeface="Georgia"/>
              <a:sym typeface="Georgia"/>
            </a:endParaRPr>
          </a:p>
          <a:p>
            <a:pPr indent="-393700" lvl="1" marL="914400" rtl="0" algn="l">
              <a:spcBef>
                <a:spcPts val="1000"/>
              </a:spcBef>
              <a:spcAft>
                <a:spcPts val="0"/>
              </a:spcAft>
              <a:buSzPts val="2600"/>
              <a:buFont typeface="Georgia"/>
              <a:buChar char="○"/>
            </a:pPr>
            <a:r>
              <a:rPr lang="en-US" sz="2600">
                <a:latin typeface="Georgia"/>
                <a:ea typeface="Georgia"/>
                <a:cs typeface="Georgia"/>
                <a:sym typeface="Georgia"/>
              </a:rPr>
              <a:t>Save proof of when and how reported 	(consider reporting by email or if in 	person/drop off, then follow up with email)</a:t>
            </a:r>
            <a:endParaRPr sz="2600">
              <a:latin typeface="Georgia"/>
              <a:ea typeface="Georgia"/>
              <a:cs typeface="Georgia"/>
              <a:sym typeface="Georgia"/>
            </a:endParaRPr>
          </a:p>
          <a:p>
            <a:pPr indent="-393700" lvl="1" marL="914400" rtl="0" algn="l">
              <a:spcBef>
                <a:spcPts val="1000"/>
              </a:spcBef>
              <a:spcAft>
                <a:spcPts val="0"/>
              </a:spcAft>
              <a:buSzPts val="2600"/>
              <a:buFont typeface="Georgia"/>
              <a:buChar char="○"/>
            </a:pPr>
            <a:r>
              <a:rPr lang="en-US" sz="2600">
                <a:latin typeface="Georgia"/>
                <a:ea typeface="Georgia"/>
                <a:cs typeface="Georgia"/>
                <a:sym typeface="Georgia"/>
              </a:rPr>
              <a:t>Although you will need to provide 		verification of the decrease, don’t delay the 	reporting (while you wait for the verification) </a:t>
            </a:r>
            <a:endParaRPr sz="2600">
              <a:latin typeface="Georgia"/>
              <a:ea typeface="Georgia"/>
              <a:cs typeface="Georgia"/>
              <a:sym typeface="Georgia"/>
            </a:endParaRPr>
          </a:p>
          <a:p>
            <a:pPr indent="-393700" lvl="0" marL="457200" rtl="0" algn="l">
              <a:spcBef>
                <a:spcPts val="1000"/>
              </a:spcBef>
              <a:spcAft>
                <a:spcPts val="1000"/>
              </a:spcAft>
              <a:buSzPts val="2600"/>
              <a:buFont typeface="Georgia"/>
              <a:buChar char="●"/>
            </a:pPr>
            <a:r>
              <a:rPr lang="en-US" sz="2600">
                <a:latin typeface="Georgia"/>
                <a:ea typeface="Georgia"/>
                <a:cs typeface="Georgia"/>
                <a:sym typeface="Georgia"/>
              </a:rPr>
              <a:t>  </a:t>
            </a:r>
            <a:r>
              <a:rPr lang="en-US" sz="2600">
                <a:latin typeface="Georgia"/>
                <a:ea typeface="Georgia"/>
                <a:cs typeface="Georgia"/>
                <a:sym typeface="Georgia"/>
              </a:rPr>
              <a:t>Report before the end of a month </a:t>
            </a:r>
            <a:endParaRPr sz="2600">
              <a:latin typeface="Georgia"/>
              <a:ea typeface="Georgia"/>
              <a:cs typeface="Georgia"/>
              <a:sym typeface="Georgia"/>
            </a:endParaRPr>
          </a:p>
        </p:txBody>
      </p:sp>
      <p:sp>
        <p:nvSpPr>
          <p:cNvPr id="289" name="Google Shape;289;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28"/>
          <p:cNvSpPr txBox="1"/>
          <p:nvPr>
            <p:ph type="title"/>
          </p:nvPr>
        </p:nvSpPr>
        <p:spPr>
          <a:xfrm>
            <a:off x="457200" y="623963"/>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10000"/>
              <a:buFont typeface="Calibri"/>
              <a:buNone/>
            </a:pPr>
            <a:r>
              <a:rPr b="1" lang="en-US" sz="4000">
                <a:latin typeface="Georgia"/>
                <a:ea typeface="Georgia"/>
                <a:cs typeface="Georgia"/>
                <a:sym typeface="Georgia"/>
              </a:rPr>
              <a:t>When can rent be </a:t>
            </a:r>
            <a:br>
              <a:rPr b="1" lang="en-US" sz="4000">
                <a:latin typeface="Georgia"/>
                <a:ea typeface="Georgia"/>
                <a:cs typeface="Georgia"/>
                <a:sym typeface="Georgia"/>
              </a:rPr>
            </a:br>
            <a:r>
              <a:rPr b="1" lang="en-US" sz="4000">
                <a:latin typeface="Georgia"/>
                <a:ea typeface="Georgia"/>
                <a:cs typeface="Georgia"/>
                <a:sym typeface="Georgia"/>
              </a:rPr>
              <a:t>retroactively decreased? </a:t>
            </a:r>
            <a:br>
              <a:rPr lang="en-US"/>
            </a:br>
            <a:endParaRPr/>
          </a:p>
        </p:txBody>
      </p:sp>
      <p:sp>
        <p:nvSpPr>
          <p:cNvPr id="295" name="Google Shape;295;p28"/>
          <p:cNvSpPr txBox="1"/>
          <p:nvPr>
            <p:ph idx="1" type="body"/>
          </p:nvPr>
        </p:nvSpPr>
        <p:spPr>
          <a:xfrm>
            <a:off x="547950" y="1766975"/>
            <a:ext cx="8048100" cy="4707300"/>
          </a:xfrm>
          <a:prstGeom prst="rect">
            <a:avLst/>
          </a:prstGeom>
          <a:noFill/>
          <a:ln>
            <a:noFill/>
          </a:ln>
        </p:spPr>
        <p:txBody>
          <a:bodyPr anchorCtr="0" anchor="t" bIns="45700" lIns="91425" spcFirstLastPara="1" rIns="91425" wrap="square" tIns="45700">
            <a:normAutofit fontScale="77500" lnSpcReduction="10000"/>
          </a:bodyPr>
          <a:lstStyle/>
          <a:p>
            <a:pPr indent="-327660" lvl="0" marL="342900" rtl="0" algn="l">
              <a:spcBef>
                <a:spcPts val="0"/>
              </a:spcBef>
              <a:spcAft>
                <a:spcPts val="0"/>
              </a:spcAft>
              <a:buClr>
                <a:srgbClr val="38761D"/>
              </a:buClr>
              <a:buSzPct val="100000"/>
              <a:buFont typeface="Georgia"/>
              <a:buChar char="•"/>
            </a:pPr>
            <a:r>
              <a:rPr b="1" lang="en-US">
                <a:solidFill>
                  <a:srgbClr val="38761D"/>
                </a:solidFill>
                <a:latin typeface="Georgia"/>
                <a:ea typeface="Georgia"/>
                <a:cs typeface="Georgia"/>
                <a:sym typeface="Georgia"/>
              </a:rPr>
              <a:t>For state public housing</a:t>
            </a:r>
            <a:r>
              <a:rPr lang="en-US">
                <a:solidFill>
                  <a:srgbClr val="38761D"/>
                </a:solidFill>
                <a:latin typeface="Georgia"/>
                <a:ea typeface="Georgia"/>
                <a:cs typeface="Georgia"/>
                <a:sym typeface="Georgia"/>
              </a:rPr>
              <a:t>, if you delay in reporting and verifying an income decrease, the housing authority has discretion to retroactively implement the rent decrease where there were circumstances that delayed the receipt of the verified information. </a:t>
            </a:r>
            <a:endParaRPr>
              <a:solidFill>
                <a:srgbClr val="38761D"/>
              </a:solidFill>
              <a:latin typeface="Georgia"/>
              <a:ea typeface="Georgia"/>
              <a:cs typeface="Georgia"/>
              <a:sym typeface="Georgia"/>
            </a:endParaRPr>
          </a:p>
          <a:p>
            <a:pPr indent="0" lvl="0" marL="0" rtl="0" algn="l">
              <a:spcBef>
                <a:spcPts val="544"/>
              </a:spcBef>
              <a:spcAft>
                <a:spcPts val="0"/>
              </a:spcAft>
              <a:buClr>
                <a:schemeClr val="dk1"/>
              </a:buClr>
              <a:buSzPct val="100000"/>
              <a:buNone/>
            </a:pPr>
            <a:r>
              <a:t/>
            </a:r>
            <a:endParaRPr>
              <a:solidFill>
                <a:srgbClr val="990000"/>
              </a:solidFill>
              <a:latin typeface="Georgia"/>
              <a:ea typeface="Georgia"/>
              <a:cs typeface="Georgia"/>
              <a:sym typeface="Georgia"/>
            </a:endParaRPr>
          </a:p>
          <a:p>
            <a:pPr indent="-327660" lvl="0" marL="342900" rtl="0" algn="l">
              <a:spcBef>
                <a:spcPts val="544"/>
              </a:spcBef>
              <a:spcAft>
                <a:spcPts val="0"/>
              </a:spcAft>
              <a:buClr>
                <a:srgbClr val="990000"/>
              </a:buClr>
              <a:buSzPct val="100000"/>
              <a:buFont typeface="Georgia"/>
              <a:buChar char="•"/>
            </a:pPr>
            <a:r>
              <a:rPr b="1" lang="en-US">
                <a:solidFill>
                  <a:srgbClr val="990000"/>
                </a:solidFill>
                <a:latin typeface="Georgia"/>
                <a:ea typeface="Georgia"/>
                <a:cs typeface="Georgia"/>
                <a:sym typeface="Georgia"/>
              </a:rPr>
              <a:t>For federal public housing</a:t>
            </a:r>
            <a:r>
              <a:rPr lang="en-US">
                <a:solidFill>
                  <a:srgbClr val="990000"/>
                </a:solidFill>
                <a:latin typeface="Georgia"/>
                <a:ea typeface="Georgia"/>
                <a:cs typeface="Georgia"/>
                <a:sym typeface="Georgia"/>
              </a:rPr>
              <a:t>, you need to read the lease and ACOP - Admissions and Continued Occupancy Policy. For example, some policies allow rent to be decreased retroactively if there was good cause for the delay or </a:t>
            </a:r>
            <a:r>
              <a:rPr lang="en-US">
                <a:solidFill>
                  <a:srgbClr val="990000"/>
                </a:solidFill>
                <a:latin typeface="Georgia"/>
                <a:ea typeface="Georgia"/>
                <a:cs typeface="Georgia"/>
                <a:sym typeface="Georgia"/>
              </a:rPr>
              <a:t>(as in Somerville) </a:t>
            </a:r>
            <a:r>
              <a:rPr lang="en-US">
                <a:solidFill>
                  <a:srgbClr val="990000"/>
                </a:solidFill>
                <a:latin typeface="Georgia"/>
                <a:ea typeface="Georgia"/>
                <a:cs typeface="Georgia"/>
                <a:sym typeface="Georgia"/>
              </a:rPr>
              <a:t>retroactively to the first of the month if you report by the 15</a:t>
            </a:r>
            <a:r>
              <a:rPr baseline="30000" lang="en-US">
                <a:solidFill>
                  <a:srgbClr val="990000"/>
                </a:solidFill>
                <a:latin typeface="Georgia"/>
                <a:ea typeface="Georgia"/>
                <a:cs typeface="Georgia"/>
                <a:sym typeface="Georgia"/>
              </a:rPr>
              <a:t>th</a:t>
            </a:r>
            <a:r>
              <a:rPr lang="en-US">
                <a:solidFill>
                  <a:srgbClr val="990000"/>
                </a:solidFill>
                <a:latin typeface="Georgia"/>
                <a:ea typeface="Georgia"/>
                <a:cs typeface="Georgia"/>
                <a:sym typeface="Georgia"/>
              </a:rPr>
              <a:t> of that month. </a:t>
            </a:r>
            <a:endParaRPr>
              <a:solidFill>
                <a:srgbClr val="00B050"/>
              </a:solidFill>
              <a:latin typeface="Georgia"/>
              <a:ea typeface="Georgia"/>
              <a:cs typeface="Georgia"/>
              <a:sym typeface="Georgia"/>
            </a:endParaRPr>
          </a:p>
        </p:txBody>
      </p:sp>
      <p:sp>
        <p:nvSpPr>
          <p:cNvPr id="296" name="Google Shape;296;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29"/>
          <p:cNvSpPr txBox="1"/>
          <p:nvPr>
            <p:ph type="title"/>
          </p:nvPr>
        </p:nvSpPr>
        <p:spPr>
          <a:xfrm>
            <a:off x="457200" y="545613"/>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60"/>
              <a:buFont typeface="Calibri"/>
              <a:buNone/>
            </a:pPr>
            <a:r>
              <a:rPr b="1" lang="en-US" sz="3659">
                <a:latin typeface="Georgia"/>
                <a:ea typeface="Georgia"/>
                <a:cs typeface="Georgia"/>
                <a:sym typeface="Georgia"/>
              </a:rPr>
              <a:t>When can rent be </a:t>
            </a:r>
            <a:br>
              <a:rPr b="1" lang="en-US" sz="3659">
                <a:latin typeface="Georgia"/>
                <a:ea typeface="Georgia"/>
                <a:cs typeface="Georgia"/>
                <a:sym typeface="Georgia"/>
              </a:rPr>
            </a:br>
            <a:r>
              <a:rPr b="1" lang="en-US" sz="3659">
                <a:latin typeface="Georgia"/>
                <a:ea typeface="Georgia"/>
                <a:cs typeface="Georgia"/>
                <a:sym typeface="Georgia"/>
              </a:rPr>
              <a:t>retroactively increased?</a:t>
            </a:r>
            <a:br>
              <a:rPr b="1" lang="en-US" sz="3659">
                <a:latin typeface="Georgia"/>
                <a:ea typeface="Georgia"/>
                <a:cs typeface="Georgia"/>
                <a:sym typeface="Georgia"/>
              </a:rPr>
            </a:br>
            <a:endParaRPr b="1" sz="3659">
              <a:latin typeface="Georgia"/>
              <a:ea typeface="Georgia"/>
              <a:cs typeface="Georgia"/>
              <a:sym typeface="Georgia"/>
            </a:endParaRPr>
          </a:p>
        </p:txBody>
      </p:sp>
      <p:sp>
        <p:nvSpPr>
          <p:cNvPr id="302" name="Google Shape;302;p29"/>
          <p:cNvSpPr txBox="1"/>
          <p:nvPr>
            <p:ph idx="1" type="body"/>
          </p:nvPr>
        </p:nvSpPr>
        <p:spPr>
          <a:xfrm>
            <a:off x="699250" y="1688625"/>
            <a:ext cx="7902900" cy="4938300"/>
          </a:xfrm>
          <a:prstGeom prst="rect">
            <a:avLst/>
          </a:prstGeom>
          <a:noFill/>
          <a:ln>
            <a:noFill/>
          </a:ln>
        </p:spPr>
        <p:txBody>
          <a:bodyPr anchorCtr="0" anchor="t" bIns="45700" lIns="91425" spcFirstLastPara="1" rIns="91425" wrap="square" tIns="45700">
            <a:normAutofit/>
          </a:bodyPr>
          <a:lstStyle/>
          <a:p>
            <a:pPr indent="-323850" lvl="0" marL="342900" rtl="0" algn="l">
              <a:lnSpc>
                <a:spcPct val="100000"/>
              </a:lnSpc>
              <a:spcBef>
                <a:spcPts val="0"/>
              </a:spcBef>
              <a:spcAft>
                <a:spcPts val="0"/>
              </a:spcAft>
              <a:buClr>
                <a:schemeClr val="dk1"/>
              </a:buClr>
              <a:buSzPts val="2660"/>
              <a:buFont typeface="Georgia"/>
              <a:buChar char="●"/>
            </a:pPr>
            <a:r>
              <a:rPr lang="en-US" sz="2660">
                <a:latin typeface="Georgia"/>
                <a:ea typeface="Georgia"/>
                <a:cs typeface="Georgia"/>
                <a:sym typeface="Georgia"/>
              </a:rPr>
              <a:t>If you are required to report an income increase and fail to do so, or failed to do so on time, the housing authority can try to evict you. However, most will retroactively increase the rent and require payment (either in lump sum or in installments). See Rent Booklet pages 33, 35)</a:t>
            </a:r>
            <a:br>
              <a:rPr lang="en-US" sz="2660">
                <a:latin typeface="Georgia"/>
                <a:ea typeface="Georgia"/>
                <a:cs typeface="Georgia"/>
                <a:sym typeface="Georgia"/>
              </a:rPr>
            </a:br>
            <a:endParaRPr sz="1760">
              <a:latin typeface="Georgia"/>
              <a:ea typeface="Georgia"/>
              <a:cs typeface="Georgia"/>
              <a:sym typeface="Georgia"/>
            </a:endParaRPr>
          </a:p>
          <a:p>
            <a:pPr indent="-323850" lvl="0" marL="342900" rtl="0" algn="l">
              <a:lnSpc>
                <a:spcPct val="100000"/>
              </a:lnSpc>
              <a:spcBef>
                <a:spcPts val="592"/>
              </a:spcBef>
              <a:spcAft>
                <a:spcPts val="0"/>
              </a:spcAft>
              <a:buClr>
                <a:schemeClr val="dk1"/>
              </a:buClr>
              <a:buSzPts val="2660"/>
              <a:buFont typeface="Georgia"/>
              <a:buChar char="●"/>
            </a:pPr>
            <a:r>
              <a:rPr lang="en-US" sz="2660">
                <a:latin typeface="Georgia"/>
                <a:ea typeface="Georgia"/>
                <a:cs typeface="Georgia"/>
                <a:sym typeface="Georgia"/>
              </a:rPr>
              <a:t>The housing authority checks income via centralized computer databases called </a:t>
            </a:r>
            <a:r>
              <a:rPr b="1" lang="en-US" sz="2660">
                <a:solidFill>
                  <a:srgbClr val="990000"/>
                </a:solidFill>
                <a:latin typeface="Georgia"/>
                <a:ea typeface="Georgia"/>
                <a:cs typeface="Georgia"/>
                <a:sym typeface="Georgia"/>
              </a:rPr>
              <a:t>EIV - Enterprise Income Verification (federal)</a:t>
            </a:r>
            <a:r>
              <a:rPr b="1" lang="en-US" sz="2660">
                <a:solidFill>
                  <a:srgbClr val="FF0000"/>
                </a:solidFill>
                <a:latin typeface="Georgia"/>
                <a:ea typeface="Georgia"/>
                <a:cs typeface="Georgia"/>
                <a:sym typeface="Georgia"/>
              </a:rPr>
              <a:t> </a:t>
            </a:r>
            <a:r>
              <a:rPr lang="en-US" sz="2660">
                <a:latin typeface="Georgia"/>
                <a:ea typeface="Georgia"/>
                <a:cs typeface="Georgia"/>
                <a:sym typeface="Georgia"/>
              </a:rPr>
              <a:t>and</a:t>
            </a:r>
            <a:r>
              <a:rPr lang="en-US" sz="2660">
                <a:solidFill>
                  <a:srgbClr val="FF0000"/>
                </a:solidFill>
                <a:latin typeface="Georgia"/>
                <a:ea typeface="Georgia"/>
                <a:cs typeface="Georgia"/>
                <a:sym typeface="Georgia"/>
              </a:rPr>
              <a:t> </a:t>
            </a:r>
            <a:r>
              <a:rPr b="1" lang="en-US" sz="2660">
                <a:solidFill>
                  <a:srgbClr val="38761D"/>
                </a:solidFill>
                <a:latin typeface="Georgia"/>
                <a:ea typeface="Georgia"/>
                <a:cs typeface="Georgia"/>
                <a:sym typeface="Georgia"/>
              </a:rPr>
              <a:t>Wage Match program (state)</a:t>
            </a:r>
            <a:endParaRPr b="1" sz="2660">
              <a:solidFill>
                <a:srgbClr val="38761D"/>
              </a:solidFill>
              <a:latin typeface="Georgia"/>
              <a:ea typeface="Georgia"/>
              <a:cs typeface="Georgia"/>
              <a:sym typeface="Georgia"/>
            </a:endParaRPr>
          </a:p>
        </p:txBody>
      </p:sp>
      <p:sp>
        <p:nvSpPr>
          <p:cNvPr id="303" name="Google Shape;303;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graphicFrame>
        <p:nvGraphicFramePr>
          <p:cNvPr id="104" name="Google Shape;104;g365865257af_0_0"/>
          <p:cNvGraphicFramePr/>
          <p:nvPr/>
        </p:nvGraphicFramePr>
        <p:xfrm>
          <a:off x="674350" y="1681238"/>
          <a:ext cx="3000000" cy="3000000"/>
        </p:xfrm>
        <a:graphic>
          <a:graphicData uri="http://schemas.openxmlformats.org/drawingml/2006/table">
            <a:tbl>
              <a:tblPr bandRow="1" firstRow="1">
                <a:noFill/>
                <a:tableStyleId>{8A93F564-4BBC-4BDD-B4DC-C60488EEFAE2}</a:tableStyleId>
              </a:tblPr>
              <a:tblGrid>
                <a:gridCol w="7795275"/>
              </a:tblGrid>
              <a:tr h="375550">
                <a:tc>
                  <a:txBody>
                    <a:bodyPr/>
                    <a:lstStyle/>
                    <a:p>
                      <a:pPr indent="0" lvl="0" marL="0" rtl="0" algn="ctr">
                        <a:spcBef>
                          <a:spcPts val="0"/>
                        </a:spcBef>
                        <a:spcAft>
                          <a:spcPts val="0"/>
                        </a:spcAft>
                        <a:buNone/>
                      </a:pPr>
                      <a:r>
                        <a:rPr lang="en-US" sz="2200">
                          <a:latin typeface="Georgia"/>
                          <a:ea typeface="Georgia"/>
                          <a:cs typeface="Georgia"/>
                          <a:sym typeface="Georgia"/>
                        </a:rPr>
                        <a:t>Some Common Examples </a:t>
                      </a:r>
                      <a:endParaRPr b="0" sz="2000">
                        <a:latin typeface="Georgia"/>
                        <a:ea typeface="Georgia"/>
                        <a:cs typeface="Georgia"/>
                        <a:sym typeface="Georgia"/>
                      </a:endParaRPr>
                    </a:p>
                    <a:p>
                      <a:pPr indent="0" lvl="0" marL="0" rtl="0" algn="ctr">
                        <a:spcBef>
                          <a:spcPts val="0"/>
                        </a:spcBef>
                        <a:spcAft>
                          <a:spcPts val="0"/>
                        </a:spcAft>
                        <a:buNone/>
                      </a:pPr>
                      <a:r>
                        <a:rPr b="0" lang="en-US" sz="2000">
                          <a:latin typeface="Georgia"/>
                          <a:ea typeface="Georgia"/>
                          <a:cs typeface="Georgia"/>
                          <a:sym typeface="Georgia"/>
                        </a:rPr>
                        <a:t>not complete list</a:t>
                      </a:r>
                      <a:endParaRPr b="0" sz="20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1032375">
                <a:tc>
                  <a:txBody>
                    <a:bodyPr/>
                    <a:lstStyle/>
                    <a:p>
                      <a:pPr indent="-457200" lvl="0" marL="512064" marR="0" rtl="0" algn="l">
                        <a:spcBef>
                          <a:spcPts val="0"/>
                        </a:spcBef>
                        <a:spcAft>
                          <a:spcPts val="1000"/>
                        </a:spcAft>
                        <a:buNone/>
                      </a:pPr>
                      <a:r>
                        <a:rPr lang="en-US" sz="2100">
                          <a:latin typeface="Georgia"/>
                          <a:ea typeface="Georgia"/>
                          <a:cs typeface="Georgia"/>
                          <a:sym typeface="Georgia"/>
                        </a:rPr>
                        <a:t>1.   Income from work (wages, salaries, tips, overtime pay, commissions, bonuses) – exceptions for minors and some college/vocational school students</a:t>
                      </a:r>
                      <a:endParaRPr sz="21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89550">
                <a:tc>
                  <a:txBody>
                    <a:bodyPr/>
                    <a:lstStyle/>
                    <a:p>
                      <a:pPr indent="-457200" lvl="0" marL="512064" marR="0" rtl="0" algn="l">
                        <a:spcBef>
                          <a:spcPts val="0"/>
                        </a:spcBef>
                        <a:spcAft>
                          <a:spcPts val="1000"/>
                        </a:spcAft>
                        <a:buNone/>
                      </a:pPr>
                      <a:r>
                        <a:rPr lang="en-US" sz="2100">
                          <a:latin typeface="Georgia"/>
                          <a:ea typeface="Georgia"/>
                          <a:cs typeface="Georgia"/>
                          <a:sym typeface="Georgia"/>
                        </a:rPr>
                        <a:t>2. </a:t>
                      </a:r>
                      <a:r>
                        <a:rPr lang="en-US" sz="2100">
                          <a:latin typeface="Georgia"/>
                          <a:ea typeface="Georgia"/>
                          <a:cs typeface="Georgia"/>
                          <a:sym typeface="Georgia"/>
                        </a:rPr>
                        <a:t>  </a:t>
                      </a:r>
                      <a:r>
                        <a:rPr lang="en-US" sz="2100">
                          <a:latin typeface="Georgia"/>
                          <a:ea typeface="Georgia"/>
                          <a:cs typeface="Georgia"/>
                          <a:sym typeface="Georgia"/>
                        </a:rPr>
                        <a:t>Net business income if self-employed (e.g. driving for Uber)</a:t>
                      </a:r>
                      <a:endParaRPr sz="21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33050">
                <a:tc>
                  <a:txBody>
                    <a:bodyPr/>
                    <a:lstStyle/>
                    <a:p>
                      <a:pPr indent="-457200" lvl="0" marL="512064" marR="0" rtl="0" algn="l">
                        <a:spcBef>
                          <a:spcPts val="0"/>
                        </a:spcBef>
                        <a:spcAft>
                          <a:spcPts val="1000"/>
                        </a:spcAft>
                        <a:buNone/>
                      </a:pPr>
                      <a:r>
                        <a:rPr lang="en-US" sz="2100">
                          <a:latin typeface="Georgia"/>
                          <a:ea typeface="Georgia"/>
                          <a:cs typeface="Georgia"/>
                          <a:sym typeface="Georgia"/>
                        </a:rPr>
                        <a:t>3. </a:t>
                      </a:r>
                      <a:r>
                        <a:rPr lang="en-US" sz="2100">
                          <a:latin typeface="Georgia"/>
                          <a:ea typeface="Georgia"/>
                          <a:cs typeface="Georgia"/>
                          <a:sym typeface="Georgia"/>
                        </a:rPr>
                        <a:t>  </a:t>
                      </a:r>
                      <a:r>
                        <a:rPr lang="en-US" sz="2100">
                          <a:latin typeface="Georgia"/>
                          <a:ea typeface="Georgia"/>
                          <a:cs typeface="Georgia"/>
                          <a:sym typeface="Georgia"/>
                        </a:rPr>
                        <a:t>Income that replaces earnings (unemployment, worker’s compensation, disability insurance payments)</a:t>
                      </a:r>
                      <a:endParaRPr sz="21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752000">
                <a:tc>
                  <a:txBody>
                    <a:bodyPr/>
                    <a:lstStyle/>
                    <a:p>
                      <a:pPr indent="-457200" lvl="0" marL="512064" marR="0" rtl="0" algn="l">
                        <a:spcBef>
                          <a:spcPts val="0"/>
                        </a:spcBef>
                        <a:spcAft>
                          <a:spcPts val="1000"/>
                        </a:spcAft>
                        <a:buNone/>
                      </a:pPr>
                      <a:r>
                        <a:rPr lang="en-US" sz="2100">
                          <a:latin typeface="Georgia"/>
                          <a:ea typeface="Georgia"/>
                          <a:cs typeface="Georgia"/>
                          <a:sym typeface="Georgia"/>
                        </a:rPr>
                        <a:t>4.   Government Benefits (including for children) such as Social Security benefits,  Veteran’s benefits, TAFDC, EAEDC</a:t>
                      </a:r>
                      <a:endParaRPr sz="21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2875">
                <a:tc>
                  <a:txBody>
                    <a:bodyPr/>
                    <a:lstStyle/>
                    <a:p>
                      <a:pPr indent="-457200" lvl="0" marL="512064" marR="0" rtl="0" algn="l">
                        <a:spcBef>
                          <a:spcPts val="0"/>
                        </a:spcBef>
                        <a:spcAft>
                          <a:spcPts val="1000"/>
                        </a:spcAft>
                        <a:buNone/>
                      </a:pPr>
                      <a:r>
                        <a:rPr lang="en-US" sz="2100">
                          <a:latin typeface="Georgia"/>
                          <a:ea typeface="Georgia"/>
                          <a:cs typeface="Georgia"/>
                          <a:sym typeface="Georgia"/>
                        </a:rPr>
                        <a:t>5.   </a:t>
                      </a:r>
                      <a:r>
                        <a:rPr lang="en-US" sz="2100">
                          <a:latin typeface="Georgia"/>
                          <a:ea typeface="Georgia"/>
                          <a:cs typeface="Georgia"/>
                          <a:sym typeface="Georgia"/>
                        </a:rPr>
                        <a:t>Alimony, separate support, child support</a:t>
                      </a:r>
                      <a:endParaRPr sz="21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470550">
                <a:tc>
                  <a:txBody>
                    <a:bodyPr/>
                    <a:lstStyle/>
                    <a:p>
                      <a:pPr indent="-457200" lvl="0" marL="512064" rtl="0" algn="l">
                        <a:spcBef>
                          <a:spcPts val="0"/>
                        </a:spcBef>
                        <a:spcAft>
                          <a:spcPts val="1000"/>
                        </a:spcAft>
                        <a:buNone/>
                      </a:pPr>
                      <a:r>
                        <a:rPr lang="en-US" sz="2100">
                          <a:latin typeface="Georgia"/>
                          <a:ea typeface="Georgia"/>
                          <a:cs typeface="Georgia"/>
                          <a:sym typeface="Georgia"/>
                        </a:rPr>
                        <a:t>6</a:t>
                      </a:r>
                      <a:r>
                        <a:rPr lang="en-US" sz="2100">
                          <a:latin typeface="Georgia"/>
                          <a:ea typeface="Georgia"/>
                          <a:cs typeface="Georgia"/>
                          <a:sym typeface="Georgia"/>
                        </a:rPr>
                        <a:t>.   Interest Income from Assets (sometimes deemed)</a:t>
                      </a:r>
                      <a:endParaRPr sz="21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
        <p:nvSpPr>
          <p:cNvPr id="105" name="Google Shape;105;g365865257af_0_0"/>
          <p:cNvSpPr txBox="1"/>
          <p:nvPr>
            <p:ph type="title"/>
          </p:nvPr>
        </p:nvSpPr>
        <p:spPr>
          <a:xfrm>
            <a:off x="457200" y="242363"/>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b="1" lang="en-US" sz="3600">
                <a:latin typeface="Georgia"/>
                <a:ea typeface="Georgia"/>
                <a:cs typeface="Georgia"/>
                <a:sym typeface="Georgia"/>
              </a:rPr>
              <a:t>What counts as income?</a:t>
            </a:r>
            <a:br>
              <a:rPr b="1" lang="en-US" sz="3600">
                <a:latin typeface="Georgia"/>
                <a:ea typeface="Georgia"/>
                <a:cs typeface="Georgia"/>
                <a:sym typeface="Georgia"/>
              </a:rPr>
            </a:br>
            <a:r>
              <a:rPr lang="en-US" sz="3000">
                <a:latin typeface="Georgia"/>
                <a:ea typeface="Georgia"/>
                <a:cs typeface="Georgia"/>
                <a:sym typeface="Georgia"/>
              </a:rPr>
              <a:t>See Rent Booklet pages 12-13</a:t>
            </a:r>
            <a:endParaRPr sz="3000">
              <a:latin typeface="Georgia"/>
              <a:ea typeface="Georgia"/>
              <a:cs typeface="Georgia"/>
              <a:sym typeface="Georgia"/>
            </a:endParaRPr>
          </a:p>
        </p:txBody>
      </p:sp>
      <p:sp>
        <p:nvSpPr>
          <p:cNvPr id="106" name="Google Shape;106;g365865257af_0_0"/>
          <p:cNvSpPr txBox="1"/>
          <p:nvPr>
            <p:ph idx="12" type="sldNum"/>
          </p:nvPr>
        </p:nvSpPr>
        <p:spPr>
          <a:xfrm>
            <a:off x="6553200" y="6382350"/>
            <a:ext cx="21336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g38a29b61587_0_7"/>
          <p:cNvSpPr txBox="1"/>
          <p:nvPr>
            <p:ph type="title"/>
          </p:nvPr>
        </p:nvSpPr>
        <p:spPr>
          <a:xfrm>
            <a:off x="457200" y="545613"/>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100"/>
              <a:buFont typeface="Arial"/>
              <a:buNone/>
            </a:pPr>
            <a:r>
              <a:rPr b="1" lang="en-US" sz="3659">
                <a:latin typeface="Georgia"/>
                <a:ea typeface="Georgia"/>
                <a:cs typeface="Georgia"/>
                <a:sym typeface="Georgia"/>
              </a:rPr>
              <a:t>TIP  </a:t>
            </a:r>
            <a:endParaRPr b="1" sz="3659">
              <a:latin typeface="Georgia"/>
              <a:ea typeface="Georgia"/>
              <a:cs typeface="Georgia"/>
              <a:sym typeface="Georgia"/>
            </a:endParaRPr>
          </a:p>
        </p:txBody>
      </p:sp>
      <p:sp>
        <p:nvSpPr>
          <p:cNvPr id="309" name="Google Shape;309;g38a29b61587_0_7"/>
          <p:cNvSpPr txBox="1"/>
          <p:nvPr>
            <p:ph idx="1" type="body"/>
          </p:nvPr>
        </p:nvSpPr>
        <p:spPr>
          <a:xfrm>
            <a:off x="699250" y="2028300"/>
            <a:ext cx="7902900" cy="4598700"/>
          </a:xfrm>
          <a:prstGeom prst="rect">
            <a:avLst/>
          </a:prstGeom>
          <a:noFill/>
          <a:ln>
            <a:noFill/>
          </a:ln>
        </p:spPr>
        <p:txBody>
          <a:bodyPr anchorCtr="0" anchor="t" bIns="45700" lIns="91425" spcFirstLastPara="1" rIns="91425" wrap="square" tIns="45700">
            <a:normAutofit/>
          </a:bodyPr>
          <a:lstStyle/>
          <a:p>
            <a:pPr indent="0" lvl="0" marL="342900" rtl="0" algn="l">
              <a:lnSpc>
                <a:spcPct val="150000"/>
              </a:lnSpc>
              <a:spcBef>
                <a:spcPts val="592"/>
              </a:spcBef>
              <a:spcAft>
                <a:spcPts val="0"/>
              </a:spcAft>
              <a:buNone/>
            </a:pPr>
            <a:r>
              <a:rPr lang="en-US" sz="2660">
                <a:latin typeface="Georgia"/>
                <a:ea typeface="Georgia"/>
                <a:cs typeface="Georgia"/>
                <a:sym typeface="Georgia"/>
              </a:rPr>
              <a:t>If you have questions about how the housing authority calculated your rent, you should immediately ask the housing authority for a copy of its </a:t>
            </a:r>
            <a:r>
              <a:rPr b="1" lang="en-US" sz="2660">
                <a:latin typeface="Georgia"/>
                <a:ea typeface="Georgia"/>
                <a:cs typeface="Georgia"/>
                <a:sym typeface="Georgia"/>
              </a:rPr>
              <a:t>worksheet</a:t>
            </a:r>
            <a:r>
              <a:rPr lang="en-US" sz="2660">
                <a:latin typeface="Georgia"/>
                <a:ea typeface="Georgia"/>
                <a:cs typeface="Georgia"/>
                <a:sym typeface="Georgia"/>
              </a:rPr>
              <a:t> (which should show the breakdown of income sources and deductions) AND the </a:t>
            </a:r>
            <a:r>
              <a:rPr b="1" lang="en-US" sz="2660">
                <a:latin typeface="Georgia"/>
                <a:ea typeface="Georgia"/>
                <a:cs typeface="Georgia"/>
                <a:sym typeface="Georgia"/>
              </a:rPr>
              <a:t>verifications</a:t>
            </a:r>
            <a:r>
              <a:rPr lang="en-US" sz="2660">
                <a:latin typeface="Georgia"/>
                <a:ea typeface="Georgia"/>
                <a:cs typeface="Georgia"/>
                <a:sym typeface="Georgia"/>
              </a:rPr>
              <a:t> used.   </a:t>
            </a:r>
            <a:endParaRPr b="1" sz="2660">
              <a:solidFill>
                <a:srgbClr val="38761D"/>
              </a:solidFill>
              <a:latin typeface="Georgia"/>
              <a:ea typeface="Georgia"/>
              <a:cs typeface="Georgia"/>
              <a:sym typeface="Georgia"/>
            </a:endParaRPr>
          </a:p>
        </p:txBody>
      </p:sp>
      <p:sp>
        <p:nvSpPr>
          <p:cNvPr id="310" name="Google Shape;310;g38a29b61587_0_7"/>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30"/>
          <p:cNvSpPr txBox="1"/>
          <p:nvPr>
            <p:ph type="title"/>
          </p:nvPr>
        </p:nvSpPr>
        <p:spPr>
          <a:xfrm>
            <a:off x="457200" y="503913"/>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60"/>
              <a:buFont typeface="Calibri"/>
              <a:buNone/>
            </a:pPr>
            <a:r>
              <a:rPr b="1" lang="en-US" sz="3759">
                <a:latin typeface="Georgia"/>
                <a:ea typeface="Georgia"/>
                <a:cs typeface="Georgia"/>
                <a:sym typeface="Georgia"/>
              </a:rPr>
              <a:t>Advocacy with </a:t>
            </a:r>
            <a:br>
              <a:rPr b="1" lang="en-US" sz="3759">
                <a:latin typeface="Georgia"/>
                <a:ea typeface="Georgia"/>
                <a:cs typeface="Georgia"/>
                <a:sym typeface="Georgia"/>
              </a:rPr>
            </a:br>
            <a:r>
              <a:rPr b="1" lang="en-US" sz="3759">
                <a:latin typeface="Georgia"/>
                <a:ea typeface="Georgia"/>
                <a:cs typeface="Georgia"/>
                <a:sym typeface="Georgia"/>
              </a:rPr>
              <a:t>Your Housing Authority </a:t>
            </a:r>
            <a:endParaRPr b="1" sz="3759">
              <a:latin typeface="Georgia"/>
              <a:ea typeface="Georgia"/>
              <a:cs typeface="Georgia"/>
              <a:sym typeface="Georgia"/>
            </a:endParaRPr>
          </a:p>
        </p:txBody>
      </p:sp>
      <p:sp>
        <p:nvSpPr>
          <p:cNvPr id="316" name="Google Shape;316;p30"/>
          <p:cNvSpPr txBox="1"/>
          <p:nvPr>
            <p:ph idx="1" type="body"/>
          </p:nvPr>
        </p:nvSpPr>
        <p:spPr>
          <a:xfrm>
            <a:off x="1222500" y="2046700"/>
            <a:ext cx="6699000" cy="45261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None/>
            </a:pPr>
            <a:r>
              <a:rPr lang="en-US" sz="2600">
                <a:latin typeface="Georgia"/>
                <a:ea typeface="Georgia"/>
                <a:cs typeface="Georgia"/>
                <a:sym typeface="Georgia"/>
              </a:rPr>
              <a:t>If a housing authority has both state and federal public housing, advocate for a unified grievance procedure for all programs </a:t>
            </a:r>
            <a:endParaRPr sz="2600">
              <a:latin typeface="Georgia"/>
              <a:ea typeface="Georgia"/>
              <a:cs typeface="Georgia"/>
              <a:sym typeface="Georgia"/>
            </a:endParaRPr>
          </a:p>
          <a:p>
            <a:pPr indent="0" lvl="0" marL="0" rtl="0" algn="l">
              <a:spcBef>
                <a:spcPts val="0"/>
              </a:spcBef>
              <a:spcAft>
                <a:spcPts val="0"/>
              </a:spcAft>
              <a:buNone/>
            </a:pPr>
            <a:r>
              <a:t/>
            </a:r>
            <a:endParaRPr sz="2600">
              <a:latin typeface="Georgia"/>
              <a:ea typeface="Georgia"/>
              <a:cs typeface="Georgia"/>
              <a:sym typeface="Georgia"/>
            </a:endParaRPr>
          </a:p>
          <a:p>
            <a:pPr indent="0" lvl="0" marL="0" rtl="0" algn="l">
              <a:spcBef>
                <a:spcPts val="0"/>
              </a:spcBef>
              <a:spcAft>
                <a:spcPts val="0"/>
              </a:spcAft>
              <a:buNone/>
            </a:pPr>
            <a:r>
              <a:rPr lang="en-US" sz="2600">
                <a:latin typeface="Georgia"/>
                <a:ea typeface="Georgia"/>
                <a:cs typeface="Georgia"/>
                <a:sym typeface="Georgia"/>
              </a:rPr>
              <a:t>Advocate that a unified grievance policy allow grievances for nonpayment of rent </a:t>
            </a:r>
            <a:br>
              <a:rPr lang="en-US" sz="2600">
                <a:latin typeface="Georgia"/>
                <a:ea typeface="Georgia"/>
                <a:cs typeface="Georgia"/>
                <a:sym typeface="Georgia"/>
              </a:rPr>
            </a:br>
            <a:r>
              <a:rPr lang="en-US" sz="2600">
                <a:latin typeface="Georgia"/>
                <a:ea typeface="Georgia"/>
                <a:cs typeface="Georgia"/>
                <a:sym typeface="Georgia"/>
              </a:rPr>
              <a:t>(in federal tenants can bring a grievance for nonpayment, in state tenants cannot).</a:t>
            </a:r>
            <a:endParaRPr sz="2600">
              <a:latin typeface="Georgia"/>
              <a:ea typeface="Georgia"/>
              <a:cs typeface="Georgia"/>
              <a:sym typeface="Georgia"/>
            </a:endParaRPr>
          </a:p>
        </p:txBody>
      </p:sp>
      <p:sp>
        <p:nvSpPr>
          <p:cNvPr id="317" name="Google Shape;317;p3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31"/>
          <p:cNvSpPr txBox="1"/>
          <p:nvPr>
            <p:ph type="title"/>
          </p:nvPr>
        </p:nvSpPr>
        <p:spPr>
          <a:xfrm>
            <a:off x="-115500" y="299200"/>
            <a:ext cx="91440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60"/>
              <a:buFont typeface="Calibri"/>
              <a:buNone/>
            </a:pPr>
            <a:r>
              <a:rPr b="1" lang="en-US" sz="3750">
                <a:latin typeface="Georgia"/>
                <a:ea typeface="Georgia"/>
                <a:cs typeface="Georgia"/>
                <a:sym typeface="Georgia"/>
              </a:rPr>
              <a:t>Advocacy with </a:t>
            </a:r>
            <a:br>
              <a:rPr b="1" lang="en-US" sz="3750">
                <a:latin typeface="Georgia"/>
                <a:ea typeface="Georgia"/>
                <a:cs typeface="Georgia"/>
                <a:sym typeface="Georgia"/>
              </a:rPr>
            </a:br>
            <a:r>
              <a:rPr b="1" lang="en-US" sz="3750">
                <a:latin typeface="Georgia"/>
                <a:ea typeface="Georgia"/>
                <a:cs typeface="Georgia"/>
                <a:sym typeface="Georgia"/>
              </a:rPr>
              <a:t>Your Housing Authority </a:t>
            </a:r>
            <a:br>
              <a:rPr lang="en-US" sz="3160">
                <a:latin typeface="Georgia"/>
                <a:ea typeface="Georgia"/>
                <a:cs typeface="Georgia"/>
                <a:sym typeface="Georgia"/>
              </a:rPr>
            </a:br>
            <a:r>
              <a:rPr lang="en-US" sz="2660">
                <a:latin typeface="Georgia"/>
                <a:ea typeface="Georgia"/>
                <a:cs typeface="Georgia"/>
                <a:sym typeface="Georgia"/>
              </a:rPr>
              <a:t>continued</a:t>
            </a:r>
            <a:endParaRPr sz="2660">
              <a:latin typeface="Georgia"/>
              <a:ea typeface="Georgia"/>
              <a:cs typeface="Georgia"/>
              <a:sym typeface="Georgia"/>
            </a:endParaRPr>
          </a:p>
        </p:txBody>
      </p:sp>
      <p:sp>
        <p:nvSpPr>
          <p:cNvPr id="323" name="Google Shape;323;p31"/>
          <p:cNvSpPr txBox="1"/>
          <p:nvPr>
            <p:ph idx="1" type="body"/>
          </p:nvPr>
        </p:nvSpPr>
        <p:spPr>
          <a:xfrm>
            <a:off x="914000" y="1832075"/>
            <a:ext cx="7661100" cy="4889400"/>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None/>
            </a:pPr>
            <a:r>
              <a:rPr lang="en-US" sz="2529">
                <a:solidFill>
                  <a:srgbClr val="38761D"/>
                </a:solidFill>
                <a:latin typeface="Georgia"/>
                <a:ea typeface="Georgia"/>
                <a:cs typeface="Georgia"/>
                <a:sym typeface="Georgia"/>
              </a:rPr>
              <a:t>For state public housing, advocate with your housing authority for changes in the rent collection policy (as part of the annual plan process). </a:t>
            </a:r>
            <a:endParaRPr sz="2529">
              <a:solidFill>
                <a:srgbClr val="38761D"/>
              </a:solidFill>
              <a:latin typeface="Georgia"/>
              <a:ea typeface="Georgia"/>
              <a:cs typeface="Georgia"/>
              <a:sym typeface="Georgia"/>
            </a:endParaRPr>
          </a:p>
          <a:p>
            <a:pPr indent="0" lvl="0" marL="0" rtl="0" algn="l">
              <a:lnSpc>
                <a:spcPct val="80000"/>
              </a:lnSpc>
              <a:spcBef>
                <a:spcPts val="496"/>
              </a:spcBef>
              <a:spcAft>
                <a:spcPts val="0"/>
              </a:spcAft>
              <a:buSzPts val="935"/>
              <a:buNone/>
            </a:pPr>
            <a:r>
              <a:t/>
            </a:r>
            <a:endParaRPr sz="2529">
              <a:solidFill>
                <a:srgbClr val="38761D"/>
              </a:solidFill>
              <a:latin typeface="Georgia"/>
              <a:ea typeface="Georgia"/>
              <a:cs typeface="Georgia"/>
              <a:sym typeface="Georgia"/>
            </a:endParaRPr>
          </a:p>
          <a:p>
            <a:pPr indent="0" lvl="0" marL="0" rtl="0" algn="l">
              <a:lnSpc>
                <a:spcPct val="80000"/>
              </a:lnSpc>
              <a:spcBef>
                <a:spcPts val="496"/>
              </a:spcBef>
              <a:spcAft>
                <a:spcPts val="0"/>
              </a:spcAft>
              <a:buSzPts val="935"/>
              <a:buNone/>
            </a:pPr>
            <a:r>
              <a:rPr b="1" lang="en-US" sz="2529">
                <a:solidFill>
                  <a:srgbClr val="38761D"/>
                </a:solidFill>
                <a:latin typeface="Georgia"/>
                <a:ea typeface="Georgia"/>
                <a:cs typeface="Georgia"/>
                <a:sym typeface="Georgia"/>
              </a:rPr>
              <a:t>Some examples from Somerville: </a:t>
            </a:r>
            <a:endParaRPr b="1" sz="2529">
              <a:solidFill>
                <a:srgbClr val="38761D"/>
              </a:solidFill>
              <a:latin typeface="Georgia"/>
              <a:ea typeface="Georgia"/>
              <a:cs typeface="Georgia"/>
              <a:sym typeface="Georgia"/>
            </a:endParaRPr>
          </a:p>
          <a:p>
            <a:pPr indent="-390279" lvl="0" marL="457200" rtl="0" algn="l">
              <a:lnSpc>
                <a:spcPct val="80000"/>
              </a:lnSpc>
              <a:spcBef>
                <a:spcPts val="1000"/>
              </a:spcBef>
              <a:spcAft>
                <a:spcPts val="0"/>
              </a:spcAft>
              <a:buClr>
                <a:srgbClr val="38761D"/>
              </a:buClr>
              <a:buSzPts val="2546"/>
              <a:buFont typeface="Georgia"/>
              <a:buChar char="❏"/>
            </a:pPr>
            <a:r>
              <a:rPr lang="en-US" sz="2529">
                <a:solidFill>
                  <a:srgbClr val="38761D"/>
                </a:solidFill>
                <a:latin typeface="Georgia"/>
                <a:ea typeface="Georgia"/>
                <a:cs typeface="Georgia"/>
                <a:sym typeface="Georgia"/>
              </a:rPr>
              <a:t>Allows provision of a firm commitment letter from an agency to be treated just like cash (for cure to stop eviction for nonpayment of rent)</a:t>
            </a:r>
            <a:endParaRPr sz="2529">
              <a:solidFill>
                <a:srgbClr val="38761D"/>
              </a:solidFill>
              <a:latin typeface="Georgia"/>
              <a:ea typeface="Georgia"/>
              <a:cs typeface="Georgia"/>
              <a:sym typeface="Georgia"/>
            </a:endParaRPr>
          </a:p>
          <a:p>
            <a:pPr indent="-390279" lvl="0" marL="457200" rtl="0" algn="l">
              <a:lnSpc>
                <a:spcPct val="80000"/>
              </a:lnSpc>
              <a:spcBef>
                <a:spcPts val="1000"/>
              </a:spcBef>
              <a:spcAft>
                <a:spcPts val="0"/>
              </a:spcAft>
              <a:buClr>
                <a:srgbClr val="38761D"/>
              </a:buClr>
              <a:buSzPts val="2546"/>
              <a:buFont typeface="Georgia"/>
              <a:buChar char="❏"/>
            </a:pPr>
            <a:r>
              <a:rPr lang="en-US" sz="2529">
                <a:solidFill>
                  <a:srgbClr val="38761D"/>
                </a:solidFill>
                <a:latin typeface="Georgia"/>
                <a:ea typeface="Georgia"/>
                <a:cs typeface="Georgia"/>
                <a:sym typeface="Georgia"/>
              </a:rPr>
              <a:t>Allows cure of unpaid rent (by deadline) without payment of court costs</a:t>
            </a:r>
            <a:endParaRPr sz="2529">
              <a:solidFill>
                <a:srgbClr val="38761D"/>
              </a:solidFill>
              <a:latin typeface="Georgia"/>
              <a:ea typeface="Georgia"/>
              <a:cs typeface="Georgia"/>
              <a:sym typeface="Georgia"/>
            </a:endParaRPr>
          </a:p>
          <a:p>
            <a:pPr indent="-390279" lvl="0" marL="457200" rtl="0" algn="l">
              <a:lnSpc>
                <a:spcPct val="80000"/>
              </a:lnSpc>
              <a:spcBef>
                <a:spcPts val="1000"/>
              </a:spcBef>
              <a:spcAft>
                <a:spcPts val="0"/>
              </a:spcAft>
              <a:buClr>
                <a:srgbClr val="38761D"/>
              </a:buClr>
              <a:buSzPts val="2546"/>
              <a:buFont typeface="Georgia"/>
              <a:buChar char="❏"/>
            </a:pPr>
            <a:r>
              <a:rPr lang="en-US" sz="2529">
                <a:solidFill>
                  <a:srgbClr val="38761D"/>
                </a:solidFill>
                <a:latin typeface="Georgia"/>
                <a:ea typeface="Georgia"/>
                <a:cs typeface="Georgia"/>
                <a:sym typeface="Georgia"/>
              </a:rPr>
              <a:t>Allows different rent due date</a:t>
            </a:r>
            <a:endParaRPr sz="2529">
              <a:solidFill>
                <a:srgbClr val="38761D"/>
              </a:solidFill>
              <a:latin typeface="Georgia"/>
              <a:ea typeface="Georgia"/>
              <a:cs typeface="Georgia"/>
              <a:sym typeface="Georgia"/>
            </a:endParaRPr>
          </a:p>
          <a:p>
            <a:pPr indent="-390279" lvl="0" marL="457200" rtl="0" algn="l">
              <a:lnSpc>
                <a:spcPct val="80000"/>
              </a:lnSpc>
              <a:spcBef>
                <a:spcPts val="1000"/>
              </a:spcBef>
              <a:spcAft>
                <a:spcPts val="1000"/>
              </a:spcAft>
              <a:buClr>
                <a:srgbClr val="38761D"/>
              </a:buClr>
              <a:buSzPts val="2546"/>
              <a:buFont typeface="Georgia"/>
              <a:buChar char="❏"/>
            </a:pPr>
            <a:r>
              <a:rPr lang="en-US" sz="2529">
                <a:solidFill>
                  <a:srgbClr val="38761D"/>
                </a:solidFill>
                <a:latin typeface="Georgia"/>
                <a:ea typeface="Georgia"/>
                <a:cs typeface="Georgia"/>
                <a:sym typeface="Georgia"/>
              </a:rPr>
              <a:t>Requires 30 day notice to quit for nonpayment</a:t>
            </a:r>
            <a:endParaRPr sz="2529">
              <a:solidFill>
                <a:srgbClr val="38761D"/>
              </a:solidFill>
              <a:latin typeface="Georgia"/>
              <a:ea typeface="Georgia"/>
              <a:cs typeface="Georgia"/>
              <a:sym typeface="Georgia"/>
            </a:endParaRPr>
          </a:p>
        </p:txBody>
      </p:sp>
      <p:sp>
        <p:nvSpPr>
          <p:cNvPr id="324" name="Google Shape;324;p3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32"/>
          <p:cNvSpPr txBox="1"/>
          <p:nvPr>
            <p:ph type="title"/>
          </p:nvPr>
        </p:nvSpPr>
        <p:spPr>
          <a:xfrm>
            <a:off x="-201500" y="274650"/>
            <a:ext cx="9345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60"/>
              <a:buFont typeface="Calibri"/>
              <a:buNone/>
            </a:pPr>
            <a:r>
              <a:rPr b="1" lang="en-US" sz="3459">
                <a:latin typeface="Georgia"/>
                <a:ea typeface="Georgia"/>
                <a:cs typeface="Georgia"/>
                <a:sym typeface="Georgia"/>
              </a:rPr>
              <a:t>Advocacy with </a:t>
            </a:r>
            <a:br>
              <a:rPr b="1" lang="en-US" sz="3459">
                <a:latin typeface="Georgia"/>
                <a:ea typeface="Georgia"/>
                <a:cs typeface="Georgia"/>
                <a:sym typeface="Georgia"/>
              </a:rPr>
            </a:br>
            <a:r>
              <a:rPr b="1" lang="en-US" sz="3459">
                <a:latin typeface="Georgia"/>
                <a:ea typeface="Georgia"/>
                <a:cs typeface="Georgia"/>
                <a:sym typeface="Georgia"/>
              </a:rPr>
              <a:t>Your Housing Authority</a:t>
            </a:r>
            <a:br>
              <a:rPr lang="en-US" sz="3459">
                <a:latin typeface="Georgia"/>
                <a:ea typeface="Georgia"/>
                <a:cs typeface="Georgia"/>
                <a:sym typeface="Georgia"/>
              </a:rPr>
            </a:br>
            <a:r>
              <a:rPr lang="en-US" sz="2960">
                <a:latin typeface="Georgia"/>
                <a:ea typeface="Georgia"/>
                <a:cs typeface="Georgia"/>
                <a:sym typeface="Georgia"/>
              </a:rPr>
              <a:t>continued </a:t>
            </a:r>
            <a:endParaRPr sz="2960">
              <a:latin typeface="Georgia"/>
              <a:ea typeface="Georgia"/>
              <a:cs typeface="Georgia"/>
              <a:sym typeface="Georgia"/>
            </a:endParaRPr>
          </a:p>
        </p:txBody>
      </p:sp>
      <p:sp>
        <p:nvSpPr>
          <p:cNvPr id="330" name="Google Shape;330;p32"/>
          <p:cNvSpPr txBox="1"/>
          <p:nvPr>
            <p:ph idx="1" type="body"/>
          </p:nvPr>
        </p:nvSpPr>
        <p:spPr>
          <a:xfrm>
            <a:off x="457200" y="1600200"/>
            <a:ext cx="8471400" cy="45261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rPr b="1" lang="en-US" sz="2200">
                <a:solidFill>
                  <a:srgbClr val="990000"/>
                </a:solidFill>
                <a:latin typeface="Georgia"/>
                <a:ea typeface="Georgia"/>
                <a:cs typeface="Georgia"/>
                <a:sym typeface="Georgia"/>
              </a:rPr>
              <a:t>For federal public housing: </a:t>
            </a:r>
            <a:endParaRPr b="1" sz="2200">
              <a:solidFill>
                <a:srgbClr val="990000"/>
              </a:solidFill>
              <a:latin typeface="Georgia"/>
              <a:ea typeface="Georgia"/>
              <a:cs typeface="Georgia"/>
              <a:sym typeface="Georgia"/>
            </a:endParaRPr>
          </a:p>
          <a:p>
            <a:pPr indent="-368300" lvl="0" marL="457200" rtl="0" algn="l">
              <a:lnSpc>
                <a:spcPct val="115000"/>
              </a:lnSpc>
              <a:spcBef>
                <a:spcPts val="448"/>
              </a:spcBef>
              <a:spcAft>
                <a:spcPts val="0"/>
              </a:spcAft>
              <a:buClr>
                <a:srgbClr val="990000"/>
              </a:buClr>
              <a:buSzPts val="2200"/>
              <a:buFont typeface="Georgia"/>
              <a:buChar char="❏"/>
            </a:pPr>
            <a:r>
              <a:rPr lang="en-US" sz="2200">
                <a:solidFill>
                  <a:srgbClr val="990000"/>
                </a:solidFill>
                <a:latin typeface="Georgia"/>
                <a:ea typeface="Georgia"/>
                <a:cs typeface="Georgia"/>
                <a:sym typeface="Georgia"/>
              </a:rPr>
              <a:t>Negotiate for no or few requirements (triggers) to report income increases between regular recertifications </a:t>
            </a:r>
            <a:endParaRPr sz="2200">
              <a:solidFill>
                <a:srgbClr val="990000"/>
              </a:solidFill>
              <a:latin typeface="Georgia"/>
              <a:ea typeface="Georgia"/>
              <a:cs typeface="Georgia"/>
              <a:sym typeface="Georgia"/>
            </a:endParaRPr>
          </a:p>
          <a:p>
            <a:pPr indent="-368300" lvl="0" marL="457200" rtl="0" algn="l">
              <a:lnSpc>
                <a:spcPct val="115000"/>
              </a:lnSpc>
              <a:spcBef>
                <a:spcPts val="0"/>
              </a:spcBef>
              <a:spcAft>
                <a:spcPts val="0"/>
              </a:spcAft>
              <a:buClr>
                <a:srgbClr val="990000"/>
              </a:buClr>
              <a:buSzPts val="2200"/>
              <a:buFont typeface="Georgia"/>
              <a:buChar char="❏"/>
            </a:pPr>
            <a:r>
              <a:rPr lang="en-US" sz="2200">
                <a:solidFill>
                  <a:srgbClr val="990000"/>
                </a:solidFill>
                <a:latin typeface="Georgia"/>
                <a:ea typeface="Georgia"/>
                <a:cs typeface="Georgia"/>
                <a:sym typeface="Georgia"/>
              </a:rPr>
              <a:t>Negotiate for retroactive rent decreases where tenant has good cause for delay in reporting (or verifying) income decrease</a:t>
            </a:r>
            <a:endParaRPr sz="2200">
              <a:solidFill>
                <a:srgbClr val="990000"/>
              </a:solidFill>
              <a:latin typeface="Georgia"/>
              <a:ea typeface="Georgia"/>
              <a:cs typeface="Georgia"/>
              <a:sym typeface="Georgia"/>
            </a:endParaRPr>
          </a:p>
          <a:p>
            <a:pPr indent="-368300" lvl="0" marL="457200" rtl="0" algn="l">
              <a:lnSpc>
                <a:spcPct val="115000"/>
              </a:lnSpc>
              <a:spcBef>
                <a:spcPts val="0"/>
              </a:spcBef>
              <a:spcAft>
                <a:spcPts val="0"/>
              </a:spcAft>
              <a:buClr>
                <a:srgbClr val="990000"/>
              </a:buClr>
              <a:buSzPts val="2200"/>
              <a:buFont typeface="Georgia"/>
              <a:buChar char="❏"/>
            </a:pPr>
            <a:r>
              <a:rPr lang="en-US" sz="2200">
                <a:solidFill>
                  <a:srgbClr val="990000"/>
                </a:solidFill>
                <a:latin typeface="Georgia"/>
                <a:ea typeface="Georgia"/>
                <a:cs typeface="Georgia"/>
                <a:sym typeface="Georgia"/>
              </a:rPr>
              <a:t>Negotiate for additional deductions from income (like done in Boston and Somerville) </a:t>
            </a:r>
            <a:endParaRPr sz="2200">
              <a:solidFill>
                <a:srgbClr val="990000"/>
              </a:solidFill>
              <a:latin typeface="Georgia"/>
              <a:ea typeface="Georgia"/>
              <a:cs typeface="Georgia"/>
              <a:sym typeface="Georgia"/>
            </a:endParaRPr>
          </a:p>
          <a:p>
            <a:pPr indent="-368300" lvl="0" marL="457200" rtl="0" algn="l">
              <a:lnSpc>
                <a:spcPct val="115000"/>
              </a:lnSpc>
              <a:spcBef>
                <a:spcPts val="0"/>
              </a:spcBef>
              <a:spcAft>
                <a:spcPts val="0"/>
              </a:spcAft>
              <a:buClr>
                <a:srgbClr val="990000"/>
              </a:buClr>
              <a:buSzPts val="2200"/>
              <a:buFont typeface="Georgia"/>
              <a:buChar char="❏"/>
            </a:pPr>
            <a:r>
              <a:rPr lang="en-US" sz="2200">
                <a:solidFill>
                  <a:srgbClr val="990000"/>
                </a:solidFill>
                <a:latin typeface="Georgia"/>
                <a:ea typeface="Georgia"/>
                <a:cs typeface="Georgia"/>
                <a:sym typeface="Georgia"/>
              </a:rPr>
              <a:t>Advocate for zero minimum rent</a:t>
            </a:r>
            <a:endParaRPr sz="2200">
              <a:solidFill>
                <a:srgbClr val="990000"/>
              </a:solidFill>
              <a:latin typeface="Georgia"/>
              <a:ea typeface="Georgia"/>
              <a:cs typeface="Georgia"/>
              <a:sym typeface="Georgia"/>
            </a:endParaRPr>
          </a:p>
          <a:p>
            <a:pPr indent="-368300" lvl="0" marL="457200" rtl="0" algn="l">
              <a:lnSpc>
                <a:spcPct val="115000"/>
              </a:lnSpc>
              <a:spcBef>
                <a:spcPts val="0"/>
              </a:spcBef>
              <a:spcAft>
                <a:spcPts val="0"/>
              </a:spcAft>
              <a:buClr>
                <a:srgbClr val="990000"/>
              </a:buClr>
              <a:buSzPts val="2200"/>
              <a:buFont typeface="Georgia"/>
              <a:buChar char="❏"/>
            </a:pPr>
            <a:r>
              <a:rPr lang="en-US" sz="2200">
                <a:solidFill>
                  <a:srgbClr val="990000"/>
                </a:solidFill>
                <a:latin typeface="Georgia"/>
                <a:ea typeface="Georgia"/>
                <a:cs typeface="Georgia"/>
                <a:sym typeface="Georgia"/>
              </a:rPr>
              <a:t>Advocate for a higher utility allowance</a:t>
            </a:r>
            <a:endParaRPr sz="2200">
              <a:solidFill>
                <a:srgbClr val="990000"/>
              </a:solidFill>
              <a:latin typeface="Georgia"/>
              <a:ea typeface="Georgia"/>
              <a:cs typeface="Georgia"/>
              <a:sym typeface="Georgia"/>
            </a:endParaRPr>
          </a:p>
          <a:p>
            <a:pPr indent="-368300" lvl="0" marL="457200" rtl="0" algn="l">
              <a:lnSpc>
                <a:spcPct val="115000"/>
              </a:lnSpc>
              <a:spcBef>
                <a:spcPts val="0"/>
              </a:spcBef>
              <a:spcAft>
                <a:spcPts val="0"/>
              </a:spcAft>
              <a:buClr>
                <a:srgbClr val="990000"/>
              </a:buClr>
              <a:buSzPts val="2200"/>
              <a:buFont typeface="Georgia"/>
              <a:buChar char="❏"/>
            </a:pPr>
            <a:r>
              <a:rPr lang="en-US" sz="2200">
                <a:solidFill>
                  <a:srgbClr val="990000"/>
                </a:solidFill>
                <a:latin typeface="Georgia"/>
                <a:ea typeface="Georgia"/>
                <a:cs typeface="Georgia"/>
                <a:sym typeface="Georgia"/>
              </a:rPr>
              <a:t>Advocate for the lowest possible flat rent </a:t>
            </a:r>
            <a:endParaRPr sz="2200">
              <a:solidFill>
                <a:srgbClr val="990000"/>
              </a:solidFill>
              <a:latin typeface="Georgia"/>
              <a:ea typeface="Georgia"/>
              <a:cs typeface="Georgia"/>
              <a:sym typeface="Georgia"/>
            </a:endParaRPr>
          </a:p>
          <a:p>
            <a:pPr indent="-368300" lvl="0" marL="457200" rtl="0" algn="l">
              <a:lnSpc>
                <a:spcPct val="115000"/>
              </a:lnSpc>
              <a:spcBef>
                <a:spcPts val="0"/>
              </a:spcBef>
              <a:spcAft>
                <a:spcPts val="0"/>
              </a:spcAft>
              <a:buClr>
                <a:srgbClr val="990000"/>
              </a:buClr>
              <a:buSzPts val="2200"/>
              <a:buFont typeface="Georgia"/>
              <a:buChar char="❏"/>
            </a:pPr>
            <a:r>
              <a:rPr lang="en-US" sz="2200">
                <a:solidFill>
                  <a:srgbClr val="990000"/>
                </a:solidFill>
                <a:latin typeface="Georgia"/>
                <a:ea typeface="Georgia"/>
                <a:cs typeface="Georgia"/>
                <a:sym typeface="Georgia"/>
              </a:rPr>
              <a:t>Advocate for the use of the HOTMA definition of income now (where helpful in an individual case)</a:t>
            </a:r>
            <a:endParaRPr sz="2200">
              <a:solidFill>
                <a:srgbClr val="990000"/>
              </a:solidFill>
              <a:latin typeface="Georgia"/>
              <a:ea typeface="Georgia"/>
              <a:cs typeface="Georgia"/>
              <a:sym typeface="Georgia"/>
            </a:endParaRPr>
          </a:p>
          <a:p>
            <a:pPr indent="-200660" lvl="0" marL="342900" rtl="0" algn="l">
              <a:spcBef>
                <a:spcPts val="448"/>
              </a:spcBef>
              <a:spcAft>
                <a:spcPts val="0"/>
              </a:spcAft>
              <a:buClr>
                <a:schemeClr val="dk1"/>
              </a:buClr>
              <a:buSzPts val="3200"/>
              <a:buFont typeface="Noto Sans Symbols"/>
              <a:buNone/>
            </a:pPr>
            <a:r>
              <a:t/>
            </a:r>
            <a:endParaRPr sz="2200">
              <a:solidFill>
                <a:srgbClr val="FF0000"/>
              </a:solidFill>
              <a:latin typeface="Georgia"/>
              <a:ea typeface="Georgia"/>
              <a:cs typeface="Georgia"/>
              <a:sym typeface="Georgia"/>
            </a:endParaRPr>
          </a:p>
        </p:txBody>
      </p:sp>
      <p:sp>
        <p:nvSpPr>
          <p:cNvPr id="331" name="Google Shape;331;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g3809aaa7a38_0_0"/>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pic>
        <p:nvPicPr>
          <p:cNvPr id="338" name="Google Shape;338;g3809aaa7a38_0_0"/>
          <p:cNvPicPr preferRelativeResize="0"/>
          <p:nvPr/>
        </p:nvPicPr>
        <p:blipFill>
          <a:blip r:embed="rId3">
            <a:alphaModFix/>
          </a:blip>
          <a:stretch>
            <a:fillRect/>
          </a:stretch>
        </p:blipFill>
        <p:spPr>
          <a:xfrm>
            <a:off x="3543763" y="2913900"/>
            <a:ext cx="2143125" cy="2143125"/>
          </a:xfrm>
          <a:prstGeom prst="rect">
            <a:avLst/>
          </a:prstGeom>
          <a:noFill/>
          <a:ln cap="flat" cmpd="sng" w="19050">
            <a:solidFill>
              <a:schemeClr val="dk2"/>
            </a:solidFill>
            <a:prstDash val="solid"/>
            <a:round/>
            <a:headEnd len="sm" w="sm" type="none"/>
            <a:tailEnd len="sm" w="sm" type="none"/>
          </a:ln>
        </p:spPr>
      </p:pic>
      <p:sp>
        <p:nvSpPr>
          <p:cNvPr id="339" name="Google Shape;339;g3809aaa7a38_0_0"/>
          <p:cNvSpPr txBox="1"/>
          <p:nvPr/>
        </p:nvSpPr>
        <p:spPr>
          <a:xfrm>
            <a:off x="3418938" y="5186650"/>
            <a:ext cx="2306100" cy="116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US" sz="1600">
                <a:solidFill>
                  <a:schemeClr val="dk1"/>
                </a:solidFill>
                <a:latin typeface="Georgia"/>
                <a:ea typeface="Georgia"/>
                <a:cs typeface="Georgia"/>
                <a:sym typeface="Georgia"/>
              </a:rPr>
              <a:t>Formatted with the assistance of </a:t>
            </a:r>
            <a:endParaRPr sz="1600">
              <a:solidFill>
                <a:schemeClr val="dk1"/>
              </a:solidFill>
              <a:latin typeface="Georgia"/>
              <a:ea typeface="Georgia"/>
              <a:cs typeface="Georgia"/>
              <a:sym typeface="Georgia"/>
            </a:endParaRPr>
          </a:p>
          <a:p>
            <a:pPr indent="0" lvl="0" marL="0" rtl="0" algn="ctr">
              <a:spcBef>
                <a:spcPts val="0"/>
              </a:spcBef>
              <a:spcAft>
                <a:spcPts val="0"/>
              </a:spcAft>
              <a:buNone/>
            </a:pPr>
            <a:r>
              <a:rPr lang="en-US" sz="1600">
                <a:solidFill>
                  <a:schemeClr val="dk1"/>
                </a:solidFill>
                <a:latin typeface="Georgia"/>
                <a:ea typeface="Georgia"/>
                <a:cs typeface="Georgia"/>
                <a:sym typeface="Georgia"/>
              </a:rPr>
              <a:t>Saddat Nazir,</a:t>
            </a:r>
            <a:endParaRPr sz="1600">
              <a:solidFill>
                <a:schemeClr val="dk1"/>
              </a:solidFill>
              <a:latin typeface="Georgia"/>
              <a:ea typeface="Georgia"/>
              <a:cs typeface="Georgia"/>
              <a:sym typeface="Georgia"/>
            </a:endParaRPr>
          </a:p>
          <a:p>
            <a:pPr indent="0" lvl="0" marL="0" rtl="0" algn="ctr">
              <a:spcBef>
                <a:spcPts val="0"/>
              </a:spcBef>
              <a:spcAft>
                <a:spcPts val="0"/>
              </a:spcAft>
              <a:buNone/>
            </a:pPr>
            <a:r>
              <a:rPr lang="en-US" sz="1600">
                <a:solidFill>
                  <a:schemeClr val="dk1"/>
                </a:solidFill>
                <a:latin typeface="Georgia"/>
                <a:ea typeface="Georgia"/>
                <a:cs typeface="Georgia"/>
                <a:sym typeface="Georgia"/>
              </a:rPr>
              <a:t>Americorps Volunteer</a:t>
            </a:r>
            <a:endParaRPr sz="1600">
              <a:solidFill>
                <a:schemeClr val="dk1"/>
              </a:solidFill>
              <a:latin typeface="Georgia"/>
              <a:ea typeface="Georgia"/>
              <a:cs typeface="Georgia"/>
              <a:sym typeface="Georgi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g37f3f7a8ae6_2_72"/>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graphicFrame>
        <p:nvGraphicFramePr>
          <p:cNvPr id="113" name="Google Shape;113;g37f3f7a8ae6_2_72"/>
          <p:cNvGraphicFramePr/>
          <p:nvPr/>
        </p:nvGraphicFramePr>
        <p:xfrm>
          <a:off x="1144813" y="2000313"/>
          <a:ext cx="3000000" cy="3000000"/>
        </p:xfrm>
        <a:graphic>
          <a:graphicData uri="http://schemas.openxmlformats.org/drawingml/2006/table">
            <a:tbl>
              <a:tblPr bandRow="1" firstRow="1">
                <a:noFill/>
                <a:tableStyleId>{8A93F564-4BBC-4BDD-B4DC-C60488EEFAE2}</a:tableStyleId>
              </a:tblPr>
              <a:tblGrid>
                <a:gridCol w="6854350"/>
              </a:tblGrid>
              <a:tr h="585750">
                <a:tc>
                  <a:txBody>
                    <a:bodyPr/>
                    <a:lstStyle/>
                    <a:p>
                      <a:pPr indent="0" lvl="0" marL="0" rtl="0" algn="ctr">
                        <a:spcBef>
                          <a:spcPts val="0"/>
                        </a:spcBef>
                        <a:spcAft>
                          <a:spcPts val="0"/>
                        </a:spcAft>
                        <a:buSzPts val="3200"/>
                        <a:buNone/>
                      </a:pPr>
                      <a:r>
                        <a:rPr lang="en-US" sz="2800">
                          <a:solidFill>
                            <a:srgbClr val="38761D"/>
                          </a:solidFill>
                          <a:latin typeface="Georgia"/>
                          <a:ea typeface="Georgia"/>
                          <a:cs typeface="Georgia"/>
                          <a:sym typeface="Georgia"/>
                        </a:rPr>
                        <a:t>For State Public Housing Only</a:t>
                      </a:r>
                      <a:endParaRPr sz="3000">
                        <a:solidFill>
                          <a:srgbClr val="CC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652575">
                <a:tc>
                  <a:txBody>
                    <a:bodyPr/>
                    <a:lstStyle/>
                    <a:p>
                      <a:pPr indent="0" lvl="0" marL="0" rtl="0" algn="l">
                        <a:spcBef>
                          <a:spcPts val="1000"/>
                        </a:spcBef>
                        <a:spcAft>
                          <a:spcPts val="0"/>
                        </a:spcAft>
                        <a:buNone/>
                      </a:pPr>
                      <a:r>
                        <a:rPr lang="en-US" sz="2500">
                          <a:solidFill>
                            <a:srgbClr val="38761D"/>
                          </a:solidFill>
                          <a:latin typeface="Georgia"/>
                          <a:ea typeface="Georgia"/>
                          <a:cs typeface="Georgia"/>
                          <a:sym typeface="Georgia"/>
                        </a:rPr>
                        <a:t>1. </a:t>
                      </a:r>
                      <a:r>
                        <a:rPr lang="en-US" sz="2500">
                          <a:solidFill>
                            <a:srgbClr val="38761D"/>
                          </a:solidFill>
                          <a:latin typeface="Georgia"/>
                          <a:ea typeface="Georgia"/>
                          <a:cs typeface="Georgia"/>
                          <a:sym typeface="Georgia"/>
                        </a:rPr>
                        <a:t>Lottery and gambling winnings</a:t>
                      </a:r>
                      <a:endParaRPr sz="2500">
                        <a:solidFill>
                          <a:srgbClr val="CC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633350">
                <a:tc>
                  <a:txBody>
                    <a:bodyPr/>
                    <a:lstStyle/>
                    <a:p>
                      <a:pPr indent="0" lvl="0" marL="0" rtl="0" algn="l">
                        <a:spcBef>
                          <a:spcPts val="1000"/>
                        </a:spcBef>
                        <a:spcAft>
                          <a:spcPts val="0"/>
                        </a:spcAft>
                        <a:buNone/>
                      </a:pPr>
                      <a:r>
                        <a:rPr lang="en-US" sz="2500">
                          <a:solidFill>
                            <a:srgbClr val="38761D"/>
                          </a:solidFill>
                          <a:latin typeface="Georgia"/>
                          <a:ea typeface="Georgia"/>
                          <a:cs typeface="Georgia"/>
                          <a:sym typeface="Georgia"/>
                        </a:rPr>
                        <a:t>2. </a:t>
                      </a:r>
                      <a:r>
                        <a:rPr lang="en-US" sz="2500">
                          <a:solidFill>
                            <a:srgbClr val="38761D"/>
                          </a:solidFill>
                          <a:latin typeface="Georgia"/>
                          <a:ea typeface="Georgia"/>
                          <a:cs typeface="Georgia"/>
                          <a:sym typeface="Georgia"/>
                        </a:rPr>
                        <a:t>Foster Care payments</a:t>
                      </a:r>
                      <a:endParaRPr b="1" sz="2500">
                        <a:solidFill>
                          <a:srgbClr val="CC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594775">
                <a:tc>
                  <a:txBody>
                    <a:bodyPr/>
                    <a:lstStyle/>
                    <a:p>
                      <a:pPr indent="0" lvl="0" marL="0" rtl="0" algn="l">
                        <a:spcBef>
                          <a:spcPts val="1000"/>
                        </a:spcBef>
                        <a:spcAft>
                          <a:spcPts val="0"/>
                        </a:spcAft>
                        <a:buNone/>
                      </a:pPr>
                      <a:r>
                        <a:rPr lang="en-US" sz="2500">
                          <a:solidFill>
                            <a:srgbClr val="38761D"/>
                          </a:solidFill>
                          <a:latin typeface="Georgia"/>
                          <a:ea typeface="Georgia"/>
                          <a:cs typeface="Georgia"/>
                          <a:sym typeface="Georgia"/>
                        </a:rPr>
                        <a:t>3. </a:t>
                      </a:r>
                      <a:r>
                        <a:rPr lang="en-US" sz="2500">
                          <a:solidFill>
                            <a:srgbClr val="38761D"/>
                          </a:solidFill>
                          <a:latin typeface="Georgia"/>
                          <a:ea typeface="Georgia"/>
                          <a:cs typeface="Georgia"/>
                          <a:sym typeface="Georgia"/>
                        </a:rPr>
                        <a:t>Principal from a trust</a:t>
                      </a:r>
                      <a:endParaRPr b="1" sz="2500">
                        <a:solidFill>
                          <a:srgbClr val="CC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533525">
                <a:tc>
                  <a:txBody>
                    <a:bodyPr/>
                    <a:lstStyle/>
                    <a:p>
                      <a:pPr indent="0" lvl="0" marL="0" rtl="0" algn="l">
                        <a:spcBef>
                          <a:spcPts val="1000"/>
                        </a:spcBef>
                        <a:spcAft>
                          <a:spcPts val="0"/>
                        </a:spcAft>
                        <a:buNone/>
                      </a:pPr>
                      <a:r>
                        <a:rPr lang="en-US" sz="2500">
                          <a:solidFill>
                            <a:srgbClr val="38761D"/>
                          </a:solidFill>
                          <a:latin typeface="Georgia"/>
                          <a:ea typeface="Georgia"/>
                          <a:cs typeface="Georgia"/>
                          <a:sym typeface="Georgia"/>
                        </a:rPr>
                        <a:t>4. </a:t>
                      </a:r>
                      <a:r>
                        <a:rPr lang="en-US" sz="2500">
                          <a:solidFill>
                            <a:srgbClr val="38761D"/>
                          </a:solidFill>
                          <a:latin typeface="Georgia"/>
                          <a:ea typeface="Georgia"/>
                          <a:cs typeface="Georgia"/>
                          <a:sym typeface="Georgia"/>
                        </a:rPr>
                        <a:t>Taxable Capital Gain </a:t>
                      </a:r>
                      <a:endParaRPr b="1" sz="2500">
                        <a:solidFill>
                          <a:srgbClr val="CC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649125">
                <a:tc>
                  <a:txBody>
                    <a:bodyPr/>
                    <a:lstStyle/>
                    <a:p>
                      <a:pPr indent="0" lvl="0" marL="0" rtl="0" algn="l">
                        <a:spcBef>
                          <a:spcPts val="1000"/>
                        </a:spcBef>
                        <a:spcAft>
                          <a:spcPts val="0"/>
                        </a:spcAft>
                        <a:buNone/>
                      </a:pPr>
                      <a:r>
                        <a:rPr lang="en-US" sz="2500">
                          <a:solidFill>
                            <a:srgbClr val="38761D"/>
                          </a:solidFill>
                          <a:latin typeface="Georgia"/>
                          <a:ea typeface="Georgia"/>
                          <a:cs typeface="Georgia"/>
                          <a:sym typeface="Georgia"/>
                        </a:rPr>
                        <a:t>5. </a:t>
                      </a:r>
                      <a:r>
                        <a:rPr lang="en-US" sz="2500">
                          <a:solidFill>
                            <a:srgbClr val="38761D"/>
                          </a:solidFill>
                          <a:latin typeface="Georgia"/>
                          <a:ea typeface="Georgia"/>
                          <a:cs typeface="Georgia"/>
                          <a:sym typeface="Georgia"/>
                        </a:rPr>
                        <a:t>Deferred (lump sum) payments </a:t>
                      </a:r>
                      <a:endParaRPr sz="25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
        <p:nvSpPr>
          <p:cNvPr id="114" name="Google Shape;114;g37f3f7a8ae6_2_72"/>
          <p:cNvSpPr txBox="1"/>
          <p:nvPr>
            <p:ph type="title"/>
          </p:nvPr>
        </p:nvSpPr>
        <p:spPr>
          <a:xfrm>
            <a:off x="457200" y="43608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4000"/>
              <a:buFont typeface="Calibri"/>
              <a:buNone/>
            </a:pPr>
            <a:r>
              <a:rPr b="1" lang="en-US" sz="3600">
                <a:solidFill>
                  <a:srgbClr val="000000"/>
                </a:solidFill>
                <a:latin typeface="Georgia"/>
                <a:ea typeface="Georgia"/>
                <a:cs typeface="Georgia"/>
                <a:sym typeface="Georgia"/>
              </a:rPr>
              <a:t>What counts as income?</a:t>
            </a:r>
            <a:br>
              <a:rPr b="1" lang="en-US" sz="3600">
                <a:solidFill>
                  <a:srgbClr val="000000"/>
                </a:solidFill>
                <a:latin typeface="Georgia"/>
                <a:ea typeface="Georgia"/>
                <a:cs typeface="Georgia"/>
                <a:sym typeface="Georgia"/>
              </a:rPr>
            </a:br>
            <a:r>
              <a:rPr lang="en-US" sz="3000">
                <a:solidFill>
                  <a:srgbClr val="000000"/>
                </a:solidFill>
                <a:latin typeface="Georgia"/>
                <a:ea typeface="Georgia"/>
                <a:cs typeface="Georgia"/>
                <a:sym typeface="Georgia"/>
              </a:rPr>
              <a:t>S</a:t>
            </a:r>
            <a:r>
              <a:rPr lang="en-US" sz="3000">
                <a:solidFill>
                  <a:srgbClr val="000000"/>
                </a:solidFill>
                <a:latin typeface="Georgia"/>
                <a:ea typeface="Georgia"/>
                <a:cs typeface="Georgia"/>
                <a:sym typeface="Georgia"/>
              </a:rPr>
              <a:t>ee Rent Booklet pages 12-13</a:t>
            </a:r>
            <a:r>
              <a:rPr lang="en-US" sz="3000">
                <a:latin typeface="Georgia"/>
                <a:ea typeface="Georgia"/>
                <a:cs typeface="Georgia"/>
                <a:sym typeface="Georgia"/>
              </a:rPr>
              <a:t> </a:t>
            </a:r>
            <a:endParaRPr sz="3000">
              <a:latin typeface="Georgia"/>
              <a:ea typeface="Georgia"/>
              <a:cs typeface="Georgia"/>
              <a:sym typeface="Georgi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g37f3f7a8ae6_2_26"/>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sp>
        <p:nvSpPr>
          <p:cNvPr id="121" name="Google Shape;121;g37f3f7a8ae6_2_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3600"/>
              <a:buFont typeface="Calibri"/>
              <a:buNone/>
            </a:pPr>
            <a:r>
              <a:rPr b="1" lang="en-US" sz="3600">
                <a:solidFill>
                  <a:srgbClr val="000000"/>
                </a:solidFill>
                <a:latin typeface="Georgia"/>
                <a:ea typeface="Georgia"/>
                <a:cs typeface="Georgia"/>
                <a:sym typeface="Georgia"/>
              </a:rPr>
              <a:t>What counts as income?</a:t>
            </a:r>
            <a:br>
              <a:rPr b="1" lang="en-US" sz="3600">
                <a:solidFill>
                  <a:srgbClr val="000000"/>
                </a:solidFill>
                <a:latin typeface="Georgia"/>
                <a:ea typeface="Georgia"/>
                <a:cs typeface="Georgia"/>
                <a:sym typeface="Georgia"/>
              </a:rPr>
            </a:br>
            <a:r>
              <a:rPr lang="en-US" sz="3000">
                <a:solidFill>
                  <a:srgbClr val="000000"/>
                </a:solidFill>
                <a:latin typeface="Georgia"/>
                <a:ea typeface="Georgia"/>
                <a:cs typeface="Georgia"/>
                <a:sym typeface="Georgia"/>
              </a:rPr>
              <a:t>S</a:t>
            </a:r>
            <a:r>
              <a:rPr lang="en-US" sz="3000">
                <a:solidFill>
                  <a:srgbClr val="000000"/>
                </a:solidFill>
                <a:latin typeface="Georgia"/>
                <a:ea typeface="Georgia"/>
                <a:cs typeface="Georgia"/>
                <a:sym typeface="Georgia"/>
              </a:rPr>
              <a:t>ee Rent Booklet pages 11, 13 </a:t>
            </a:r>
            <a:endParaRPr sz="3000">
              <a:latin typeface="Georgia"/>
              <a:ea typeface="Georgia"/>
              <a:cs typeface="Georgia"/>
              <a:sym typeface="Georgia"/>
            </a:endParaRPr>
          </a:p>
        </p:txBody>
      </p:sp>
      <p:graphicFrame>
        <p:nvGraphicFramePr>
          <p:cNvPr id="122" name="Google Shape;122;g37f3f7a8ae6_2_26"/>
          <p:cNvGraphicFramePr/>
          <p:nvPr/>
        </p:nvGraphicFramePr>
        <p:xfrm>
          <a:off x="845713" y="1826201"/>
          <a:ext cx="3000000" cy="3000000"/>
        </p:xfrm>
        <a:graphic>
          <a:graphicData uri="http://schemas.openxmlformats.org/drawingml/2006/table">
            <a:tbl>
              <a:tblPr bandRow="1" firstRow="1">
                <a:noFill/>
                <a:tableStyleId>{8A93F564-4BBC-4BDD-B4DC-C60488EEFAE2}</a:tableStyleId>
              </a:tblPr>
              <a:tblGrid>
                <a:gridCol w="7452550"/>
              </a:tblGrid>
              <a:tr h="629225">
                <a:tc>
                  <a:txBody>
                    <a:bodyPr/>
                    <a:lstStyle/>
                    <a:p>
                      <a:pPr indent="0" lvl="0" marL="0" rtl="0" algn="ctr">
                        <a:spcBef>
                          <a:spcPts val="0"/>
                        </a:spcBef>
                        <a:spcAft>
                          <a:spcPts val="0"/>
                        </a:spcAft>
                        <a:buClr>
                          <a:srgbClr val="FF0000"/>
                        </a:buClr>
                        <a:buSzPts val="3200"/>
                        <a:buFont typeface="Arial"/>
                        <a:buNone/>
                      </a:pPr>
                      <a:r>
                        <a:rPr lang="en-US" sz="3000">
                          <a:solidFill>
                            <a:srgbClr val="990000"/>
                          </a:solidFill>
                          <a:latin typeface="Georgia"/>
                          <a:ea typeface="Georgia"/>
                          <a:cs typeface="Georgia"/>
                          <a:sym typeface="Georgia"/>
                        </a:rPr>
                        <a:t>For federal public housing</a:t>
                      </a:r>
                      <a:endParaRPr sz="30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3900925">
                <a:tc>
                  <a:txBody>
                    <a:bodyPr/>
                    <a:lstStyle/>
                    <a:p>
                      <a:pPr indent="0" lvl="0" marL="285750" marR="542925" rtl="0" algn="l">
                        <a:lnSpc>
                          <a:spcPct val="115000"/>
                        </a:lnSpc>
                        <a:spcBef>
                          <a:spcPts val="0"/>
                        </a:spcBef>
                        <a:spcAft>
                          <a:spcPts val="0"/>
                        </a:spcAft>
                        <a:buNone/>
                      </a:pPr>
                      <a:r>
                        <a:rPr b="1" lang="en-US" sz="2400">
                          <a:solidFill>
                            <a:srgbClr val="990000"/>
                          </a:solidFill>
                          <a:latin typeface="Georgia"/>
                          <a:ea typeface="Georgia"/>
                          <a:cs typeface="Georgia"/>
                          <a:sym typeface="Georgia"/>
                        </a:rPr>
                        <a:t>Imputed welfare income</a:t>
                      </a:r>
                      <a:r>
                        <a:rPr lang="en-US" sz="2400">
                          <a:solidFill>
                            <a:srgbClr val="990000"/>
                          </a:solidFill>
                          <a:latin typeface="Georgia"/>
                          <a:ea typeface="Georgia"/>
                          <a:cs typeface="Georgia"/>
                          <a:sym typeface="Georgia"/>
                        </a:rPr>
                        <a:t>: If your TAFDC benefits were reduced because the Department of Transitional Assistance sanctioned you for either welfare fraud </a:t>
                      </a:r>
                      <a:r>
                        <a:rPr lang="en-US" sz="2400" u="sng">
                          <a:solidFill>
                            <a:srgbClr val="990000"/>
                          </a:solidFill>
                          <a:latin typeface="Georgia"/>
                          <a:ea typeface="Georgia"/>
                          <a:cs typeface="Georgia"/>
                          <a:sym typeface="Georgia"/>
                        </a:rPr>
                        <a:t>OR </a:t>
                      </a:r>
                      <a:r>
                        <a:rPr lang="en-US" sz="2400">
                          <a:solidFill>
                            <a:srgbClr val="990000"/>
                          </a:solidFill>
                          <a:latin typeface="Georgia"/>
                          <a:ea typeface="Georgia"/>
                          <a:cs typeface="Georgia"/>
                          <a:sym typeface="Georgia"/>
                        </a:rPr>
                        <a:t>for not doing the required work program your rent will NOT be lowered and the higher amount of TAFDC benefits will still count as income (even though not being received).</a:t>
                      </a:r>
                      <a:endParaRPr sz="2400">
                        <a:solidFill>
                          <a:srgbClr val="99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E8ECF4"/>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g37f3f7a8ae6_2_154"/>
          <p:cNvSpPr txBox="1"/>
          <p:nvPr>
            <p:ph type="title"/>
          </p:nvPr>
        </p:nvSpPr>
        <p:spPr>
          <a:xfrm>
            <a:off x="457200" y="263829"/>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b="1" lang="en-US" sz="3600">
                <a:latin typeface="Georgia"/>
                <a:ea typeface="Georgia"/>
                <a:cs typeface="Georgia"/>
                <a:sym typeface="Georgia"/>
              </a:rPr>
              <a:t>What does </a:t>
            </a:r>
            <a:r>
              <a:rPr b="1" lang="en-US" sz="3600" u="sng">
                <a:latin typeface="Georgia"/>
                <a:ea typeface="Georgia"/>
                <a:cs typeface="Georgia"/>
                <a:sym typeface="Georgia"/>
              </a:rPr>
              <a:t>not</a:t>
            </a:r>
            <a:r>
              <a:rPr b="1" lang="en-US" sz="3600">
                <a:latin typeface="Georgia"/>
                <a:ea typeface="Georgia"/>
                <a:cs typeface="Georgia"/>
                <a:sym typeface="Georgia"/>
              </a:rPr>
              <a:t> count as income? </a:t>
            </a:r>
            <a:br>
              <a:rPr b="1" lang="en-US" sz="3600">
                <a:latin typeface="Georgia"/>
                <a:ea typeface="Georgia"/>
                <a:cs typeface="Georgia"/>
                <a:sym typeface="Georgia"/>
              </a:rPr>
            </a:br>
            <a:r>
              <a:rPr lang="en-US" sz="3000">
                <a:latin typeface="Georgia"/>
                <a:ea typeface="Georgia"/>
                <a:cs typeface="Georgia"/>
                <a:sym typeface="Georgia"/>
              </a:rPr>
              <a:t>S</a:t>
            </a:r>
            <a:r>
              <a:rPr lang="en-US" sz="3000">
                <a:latin typeface="Georgia"/>
                <a:ea typeface="Georgia"/>
                <a:cs typeface="Georgia"/>
                <a:sym typeface="Georgia"/>
              </a:rPr>
              <a:t>ee Rent Booklet pages 14-16</a:t>
            </a:r>
            <a:endParaRPr sz="3000">
              <a:latin typeface="Georgia"/>
              <a:ea typeface="Georgia"/>
              <a:cs typeface="Georgia"/>
              <a:sym typeface="Georgia"/>
            </a:endParaRPr>
          </a:p>
        </p:txBody>
      </p:sp>
      <p:sp>
        <p:nvSpPr>
          <p:cNvPr id="128" name="Google Shape;128;g37f3f7a8ae6_2_154"/>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29" name="Google Shape;129;g37f3f7a8ae6_2_154"/>
          <p:cNvGraphicFramePr/>
          <p:nvPr/>
        </p:nvGraphicFramePr>
        <p:xfrm>
          <a:off x="1086513" y="1872051"/>
          <a:ext cx="3000000" cy="3000000"/>
        </p:xfrm>
        <a:graphic>
          <a:graphicData uri="http://schemas.openxmlformats.org/drawingml/2006/table">
            <a:tbl>
              <a:tblPr bandRow="1" firstRow="1">
                <a:noFill/>
                <a:tableStyleId>{8A93F564-4BBC-4BDD-B4DC-C60488EEFAE2}</a:tableStyleId>
              </a:tblPr>
              <a:tblGrid>
                <a:gridCol w="6970950"/>
              </a:tblGrid>
              <a:tr h="437250">
                <a:tc>
                  <a:txBody>
                    <a:bodyPr/>
                    <a:lstStyle/>
                    <a:p>
                      <a:pPr indent="0" lvl="0" marL="0" marR="0" rtl="0" algn="ctr">
                        <a:spcBef>
                          <a:spcPts val="0"/>
                        </a:spcBef>
                        <a:spcAft>
                          <a:spcPts val="0"/>
                        </a:spcAft>
                        <a:buNone/>
                      </a:pPr>
                      <a:r>
                        <a:rPr lang="en-US" sz="2500">
                          <a:latin typeface="Georgia"/>
                          <a:ea typeface="Georgia"/>
                          <a:cs typeface="Georgia"/>
                          <a:sym typeface="Georgia"/>
                        </a:rPr>
                        <a:t>Some common examples </a:t>
                      </a:r>
                      <a:br>
                        <a:rPr lang="en-US" sz="2500">
                          <a:latin typeface="Georgia"/>
                          <a:ea typeface="Georgia"/>
                          <a:cs typeface="Georgia"/>
                          <a:sym typeface="Georgia"/>
                        </a:rPr>
                      </a:br>
                      <a:r>
                        <a:rPr b="0" lang="en-US" sz="2500">
                          <a:latin typeface="Georgia"/>
                          <a:ea typeface="Georgia"/>
                          <a:cs typeface="Georgia"/>
                          <a:sym typeface="Georgia"/>
                        </a:rPr>
                        <a:t>(not complete list) </a:t>
                      </a:r>
                      <a:endParaRPr b="0" sz="25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617825">
                <a:tc>
                  <a:txBody>
                    <a:bodyPr/>
                    <a:lstStyle/>
                    <a:p>
                      <a:pPr indent="0" lvl="0" marL="0" rtl="0" algn="l">
                        <a:lnSpc>
                          <a:spcPct val="115000"/>
                        </a:lnSpc>
                        <a:spcBef>
                          <a:spcPts val="1000"/>
                        </a:spcBef>
                        <a:spcAft>
                          <a:spcPts val="0"/>
                        </a:spcAft>
                        <a:buNone/>
                      </a:pPr>
                      <a:r>
                        <a:rPr lang="en-US" sz="2800">
                          <a:latin typeface="Georgia"/>
                          <a:ea typeface="Georgia"/>
                          <a:cs typeface="Georgia"/>
                          <a:sym typeface="Georgia"/>
                        </a:rPr>
                        <a:t>Food stamps (SNAP)</a:t>
                      </a:r>
                      <a:endParaRPr sz="28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10125">
                <a:tc>
                  <a:txBody>
                    <a:bodyPr/>
                    <a:lstStyle/>
                    <a:p>
                      <a:pPr indent="0" lvl="0" marL="0" rtl="0" algn="l">
                        <a:lnSpc>
                          <a:spcPct val="115000"/>
                        </a:lnSpc>
                        <a:spcBef>
                          <a:spcPts val="1000"/>
                        </a:spcBef>
                        <a:spcAft>
                          <a:spcPts val="0"/>
                        </a:spcAft>
                        <a:buNone/>
                      </a:pPr>
                      <a:r>
                        <a:rPr lang="en-US" sz="2800">
                          <a:latin typeface="Georgia"/>
                          <a:ea typeface="Georgia"/>
                          <a:cs typeface="Georgia"/>
                          <a:sym typeface="Georgia"/>
                        </a:rPr>
                        <a:t>Fuel Assistance</a:t>
                      </a:r>
                      <a:endParaRPr sz="28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95225">
                <a:tc>
                  <a:txBody>
                    <a:bodyPr/>
                    <a:lstStyle/>
                    <a:p>
                      <a:pPr indent="0" lvl="0" marL="0" rtl="0" algn="l">
                        <a:lnSpc>
                          <a:spcPct val="115000"/>
                        </a:lnSpc>
                        <a:spcBef>
                          <a:spcPts val="1000"/>
                        </a:spcBef>
                        <a:spcAft>
                          <a:spcPts val="0"/>
                        </a:spcAft>
                        <a:buNone/>
                      </a:pPr>
                      <a:r>
                        <a:rPr lang="en-US" sz="2800">
                          <a:latin typeface="Georgia"/>
                          <a:ea typeface="Georgia"/>
                          <a:cs typeface="Georgia"/>
                          <a:sym typeface="Georgia"/>
                        </a:rPr>
                        <a:t>Earned income tax credit refunds</a:t>
                      </a:r>
                      <a:endParaRPr sz="28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866225">
                <a:tc>
                  <a:txBody>
                    <a:bodyPr/>
                    <a:lstStyle/>
                    <a:p>
                      <a:pPr indent="0" lvl="0" marL="0" rtl="0" algn="l">
                        <a:lnSpc>
                          <a:spcPct val="115000"/>
                        </a:lnSpc>
                        <a:spcBef>
                          <a:spcPts val="1000"/>
                        </a:spcBef>
                        <a:spcAft>
                          <a:spcPts val="0"/>
                        </a:spcAft>
                        <a:buNone/>
                      </a:pPr>
                      <a:r>
                        <a:rPr lang="en-US" sz="2800">
                          <a:latin typeface="Georgia"/>
                          <a:ea typeface="Georgia"/>
                          <a:cs typeface="Georgia"/>
                          <a:sym typeface="Georgia"/>
                        </a:rPr>
                        <a:t>Payments received to compensate </a:t>
                      </a:r>
                      <a:br>
                        <a:rPr lang="en-US" sz="2800">
                          <a:latin typeface="Georgia"/>
                          <a:ea typeface="Georgia"/>
                          <a:cs typeface="Georgia"/>
                          <a:sym typeface="Georgia"/>
                        </a:rPr>
                      </a:br>
                      <a:r>
                        <a:rPr lang="en-US" sz="2800">
                          <a:latin typeface="Georgia"/>
                          <a:ea typeface="Georgia"/>
                          <a:cs typeface="Georgia"/>
                          <a:sym typeface="Georgia"/>
                        </a:rPr>
                        <a:t>for medical care and expenses</a:t>
                      </a:r>
                      <a:endParaRPr sz="2800">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r h="580625">
                <a:tc>
                  <a:txBody>
                    <a:bodyPr/>
                    <a:lstStyle/>
                    <a:p>
                      <a:pPr indent="0" lvl="0" marL="0" rtl="0" algn="l">
                        <a:lnSpc>
                          <a:spcPct val="115000"/>
                        </a:lnSpc>
                        <a:spcBef>
                          <a:spcPts val="1000"/>
                        </a:spcBef>
                        <a:spcAft>
                          <a:spcPts val="0"/>
                        </a:spcAft>
                        <a:buNone/>
                      </a:pPr>
                      <a:r>
                        <a:rPr lang="en-US" sz="2800">
                          <a:latin typeface="Georgia"/>
                          <a:ea typeface="Georgia"/>
                          <a:cs typeface="Georgia"/>
                          <a:sym typeface="Georgia"/>
                        </a:rPr>
                        <a:t>Wages of minors</a:t>
                      </a:r>
                      <a:endParaRPr sz="2800">
                        <a:solidFill>
                          <a:srgbClr val="990000"/>
                        </a:solidFill>
                        <a:latin typeface="Georgia"/>
                        <a:ea typeface="Georgia"/>
                        <a:cs typeface="Georgia"/>
                        <a:sym typeface="Georgia"/>
                      </a:endParaRPr>
                    </a:p>
                  </a:txBody>
                  <a:tcPr marT="45725" marB="45725" marR="91450" marL="91450">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g37f3f7a8ae6_2_82"/>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US"/>
              <a:t>‹#›</a:t>
            </a:fld>
            <a:endParaRPr/>
          </a:p>
        </p:txBody>
      </p:sp>
      <p:graphicFrame>
        <p:nvGraphicFramePr>
          <p:cNvPr id="136" name="Google Shape;136;g37f3f7a8ae6_2_82"/>
          <p:cNvGraphicFramePr/>
          <p:nvPr/>
        </p:nvGraphicFramePr>
        <p:xfrm>
          <a:off x="661138" y="2024413"/>
          <a:ext cx="3000000" cy="3000000"/>
        </p:xfrm>
        <a:graphic>
          <a:graphicData uri="http://schemas.openxmlformats.org/drawingml/2006/table">
            <a:tbl>
              <a:tblPr bandRow="1" firstRow="1">
                <a:noFill/>
                <a:tableStyleId>{8A93F564-4BBC-4BDD-B4DC-C60488EEFAE2}</a:tableStyleId>
              </a:tblPr>
              <a:tblGrid>
                <a:gridCol w="7821700"/>
              </a:tblGrid>
              <a:tr h="979175">
                <a:tc>
                  <a:txBody>
                    <a:bodyPr/>
                    <a:lstStyle/>
                    <a:p>
                      <a:pPr indent="0" lvl="0" marL="0" rtl="0" algn="ctr">
                        <a:spcBef>
                          <a:spcPts val="1000"/>
                        </a:spcBef>
                        <a:spcAft>
                          <a:spcPts val="0"/>
                        </a:spcAft>
                        <a:buClr>
                          <a:srgbClr val="00B050"/>
                        </a:buClr>
                        <a:buSzPts val="3200"/>
                        <a:buFont typeface="Arial"/>
                        <a:buNone/>
                      </a:pPr>
                      <a:r>
                        <a:rPr lang="en-US" sz="2800">
                          <a:solidFill>
                            <a:srgbClr val="38761D"/>
                          </a:solidFill>
                          <a:latin typeface="Georgia"/>
                          <a:ea typeface="Georgia"/>
                          <a:cs typeface="Georgia"/>
                          <a:sym typeface="Georgia"/>
                        </a:rPr>
                        <a:t>For State Public Housing Only </a:t>
                      </a:r>
                      <a:br>
                        <a:rPr b="0" lang="en-US" sz="2400">
                          <a:solidFill>
                            <a:srgbClr val="38761D"/>
                          </a:solidFill>
                          <a:latin typeface="Georgia"/>
                          <a:ea typeface="Georgia"/>
                          <a:cs typeface="Georgia"/>
                          <a:sym typeface="Georgia"/>
                        </a:rPr>
                      </a:br>
                      <a:r>
                        <a:rPr b="0" lang="en-US" sz="2400">
                          <a:solidFill>
                            <a:srgbClr val="38761D"/>
                          </a:solidFill>
                          <a:latin typeface="Georgia"/>
                          <a:ea typeface="Georgia"/>
                          <a:cs typeface="Georgia"/>
                          <a:sym typeface="Georgia"/>
                        </a:rPr>
                        <a:t>(not complete list)</a:t>
                      </a:r>
                      <a:endParaRPr sz="3000">
                        <a:solidFill>
                          <a:srgbClr val="CC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096350">
                <a:tc>
                  <a:txBody>
                    <a:bodyPr/>
                    <a:lstStyle/>
                    <a:p>
                      <a:pPr indent="-494030" lvl="0" marL="514350" rtl="0" algn="l">
                        <a:spcBef>
                          <a:spcPts val="1000"/>
                        </a:spcBef>
                        <a:spcAft>
                          <a:spcPts val="0"/>
                        </a:spcAft>
                        <a:buClr>
                          <a:srgbClr val="38761D"/>
                        </a:buClr>
                        <a:buSzPts val="2400"/>
                        <a:buFont typeface="Georgia"/>
                        <a:buAutoNum type="arabicPeriod"/>
                      </a:pPr>
                      <a:r>
                        <a:rPr b="1" lang="en-US" sz="2400">
                          <a:solidFill>
                            <a:srgbClr val="38761D"/>
                          </a:solidFill>
                          <a:latin typeface="Georgia"/>
                          <a:ea typeface="Georgia"/>
                          <a:cs typeface="Georgia"/>
                          <a:sym typeface="Georgia"/>
                        </a:rPr>
                        <a:t>Earnings of students</a:t>
                      </a:r>
                      <a:r>
                        <a:rPr lang="en-US" sz="2400">
                          <a:solidFill>
                            <a:srgbClr val="38761D"/>
                          </a:solidFill>
                          <a:latin typeface="Georgia"/>
                          <a:ea typeface="Georgia"/>
                          <a:cs typeface="Georgia"/>
                          <a:sym typeface="Georgia"/>
                        </a:rPr>
                        <a:t> ages 18-26 who are not head of household or spouse and who are enrolled at least half-time according to the school</a:t>
                      </a:r>
                      <a:endParaRPr b="1" sz="2400">
                        <a:solidFill>
                          <a:srgbClr val="CC0000"/>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r h="2065475">
                <a:tc>
                  <a:txBody>
                    <a:bodyPr/>
                    <a:lstStyle/>
                    <a:p>
                      <a:pPr indent="-514350" lvl="0" marL="514350" rtl="0" algn="l">
                        <a:spcBef>
                          <a:spcPts val="1000"/>
                        </a:spcBef>
                        <a:spcAft>
                          <a:spcPts val="0"/>
                        </a:spcAft>
                        <a:buNone/>
                      </a:pPr>
                      <a:r>
                        <a:rPr lang="en-US" sz="2400">
                          <a:solidFill>
                            <a:srgbClr val="38761D"/>
                          </a:solidFill>
                          <a:latin typeface="Georgia"/>
                          <a:ea typeface="Georgia"/>
                          <a:cs typeface="Georgia"/>
                          <a:sym typeface="Georgia"/>
                        </a:rPr>
                        <a:t>2.    </a:t>
                      </a:r>
                      <a:r>
                        <a:rPr b="1" lang="en-US" sz="2400">
                          <a:solidFill>
                            <a:srgbClr val="38761D"/>
                          </a:solidFill>
                          <a:latin typeface="Georgia"/>
                          <a:ea typeface="Georgia"/>
                          <a:cs typeface="Georgia"/>
                          <a:sym typeface="Georgia"/>
                        </a:rPr>
                        <a:t>A senior </a:t>
                      </a:r>
                      <a:r>
                        <a:rPr lang="en-US" sz="2400">
                          <a:solidFill>
                            <a:srgbClr val="38761D"/>
                          </a:solidFill>
                          <a:latin typeface="Georgia"/>
                          <a:ea typeface="Georgia"/>
                          <a:cs typeface="Georgia"/>
                          <a:sym typeface="Georgia"/>
                        </a:rPr>
                        <a:t>(over 62) who receives wages, unemployment, worker’s comp, or short or long term disability benefits BUT can only exclude the amount up to 20 hours/week at minimum wage (currently $15/hour so $300/week can be excluded)</a:t>
                      </a:r>
                      <a:endParaRPr b="1" sz="24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
        <p:nvSpPr>
          <p:cNvPr id="137" name="Google Shape;137;g37f3f7a8ae6_2_82"/>
          <p:cNvSpPr txBox="1"/>
          <p:nvPr>
            <p:ph type="title"/>
          </p:nvPr>
        </p:nvSpPr>
        <p:spPr>
          <a:xfrm>
            <a:off x="457200" y="48448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4000"/>
              <a:buFont typeface="Calibri"/>
              <a:buNone/>
            </a:pPr>
            <a:r>
              <a:rPr b="1" lang="en-US" sz="3600">
                <a:solidFill>
                  <a:srgbClr val="000000"/>
                </a:solidFill>
                <a:latin typeface="Georgia"/>
                <a:ea typeface="Georgia"/>
                <a:cs typeface="Georgia"/>
                <a:sym typeface="Georgia"/>
              </a:rPr>
              <a:t>What does </a:t>
            </a:r>
            <a:r>
              <a:rPr b="1" lang="en-US" sz="3600" u="sng">
                <a:solidFill>
                  <a:srgbClr val="000000"/>
                </a:solidFill>
                <a:latin typeface="Georgia"/>
                <a:ea typeface="Georgia"/>
                <a:cs typeface="Georgia"/>
                <a:sym typeface="Georgia"/>
              </a:rPr>
              <a:t>not</a:t>
            </a:r>
            <a:r>
              <a:rPr b="1" lang="en-US" sz="3600">
                <a:solidFill>
                  <a:srgbClr val="000000"/>
                </a:solidFill>
                <a:latin typeface="Georgia"/>
                <a:ea typeface="Georgia"/>
                <a:cs typeface="Georgia"/>
                <a:sym typeface="Georgia"/>
              </a:rPr>
              <a:t> count as income? </a:t>
            </a:r>
            <a:br>
              <a:rPr b="1" lang="en-US" sz="3600">
                <a:solidFill>
                  <a:srgbClr val="000000"/>
                </a:solidFill>
                <a:latin typeface="Georgia"/>
                <a:ea typeface="Georgia"/>
                <a:cs typeface="Georgia"/>
                <a:sym typeface="Georgia"/>
              </a:rPr>
            </a:br>
            <a:r>
              <a:rPr lang="en-US" sz="3000">
                <a:solidFill>
                  <a:srgbClr val="000000"/>
                </a:solidFill>
                <a:latin typeface="Georgia"/>
                <a:ea typeface="Georgia"/>
                <a:cs typeface="Georgia"/>
                <a:sym typeface="Georgia"/>
              </a:rPr>
              <a:t>S</a:t>
            </a:r>
            <a:r>
              <a:rPr lang="en-US" sz="3000">
                <a:solidFill>
                  <a:srgbClr val="000000"/>
                </a:solidFill>
                <a:latin typeface="Georgia"/>
                <a:ea typeface="Georgia"/>
                <a:cs typeface="Georgia"/>
                <a:sym typeface="Georgia"/>
              </a:rPr>
              <a:t>ee Rent Booklet pages 14-15</a:t>
            </a:r>
            <a:endParaRPr sz="3000">
              <a:latin typeface="Georgia"/>
              <a:ea typeface="Georgia"/>
              <a:cs typeface="Georgia"/>
              <a:sym typeface="Georgia"/>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g37fb054c0b0_0_0"/>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44" name="Google Shape;144;g37fb054c0b0_0_0"/>
          <p:cNvGraphicFramePr/>
          <p:nvPr/>
        </p:nvGraphicFramePr>
        <p:xfrm>
          <a:off x="899038" y="1736188"/>
          <a:ext cx="3000000" cy="3000000"/>
        </p:xfrm>
        <a:graphic>
          <a:graphicData uri="http://schemas.openxmlformats.org/drawingml/2006/table">
            <a:tbl>
              <a:tblPr bandRow="1" firstRow="1">
                <a:noFill/>
                <a:tableStyleId>{8A93F564-4BBC-4BDD-B4DC-C60488EEFAE2}</a:tableStyleId>
              </a:tblPr>
              <a:tblGrid>
                <a:gridCol w="7345900"/>
              </a:tblGrid>
              <a:tr h="489475">
                <a:tc>
                  <a:txBody>
                    <a:bodyPr/>
                    <a:lstStyle/>
                    <a:p>
                      <a:pPr indent="0" lvl="0" marL="0" rtl="0" algn="ctr">
                        <a:spcBef>
                          <a:spcPts val="1000"/>
                        </a:spcBef>
                        <a:spcAft>
                          <a:spcPts val="0"/>
                        </a:spcAft>
                        <a:buSzPts val="3000"/>
                        <a:buNone/>
                      </a:pPr>
                      <a:r>
                        <a:rPr lang="en-US" sz="2800">
                          <a:solidFill>
                            <a:srgbClr val="38761D"/>
                          </a:solidFill>
                          <a:latin typeface="Georgia"/>
                          <a:ea typeface="Georgia"/>
                          <a:cs typeface="Georgia"/>
                          <a:sym typeface="Georgia"/>
                        </a:rPr>
                        <a:t>For State Public Housing Only </a:t>
                      </a:r>
                      <a:br>
                        <a:rPr lang="en-US" sz="2600">
                          <a:solidFill>
                            <a:srgbClr val="38761D"/>
                          </a:solidFill>
                          <a:latin typeface="Georgia"/>
                          <a:ea typeface="Georgia"/>
                          <a:cs typeface="Georgia"/>
                          <a:sym typeface="Georgia"/>
                        </a:rPr>
                      </a:br>
                      <a:r>
                        <a:rPr b="0" lang="en-US" sz="2600">
                          <a:solidFill>
                            <a:srgbClr val="38761D"/>
                          </a:solidFill>
                          <a:latin typeface="Georgia"/>
                          <a:ea typeface="Georgia"/>
                          <a:cs typeface="Georgia"/>
                          <a:sym typeface="Georgia"/>
                        </a:rPr>
                        <a:t>(continued)</a:t>
                      </a:r>
                      <a:endParaRPr sz="26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3890000">
                <a:tc>
                  <a:txBody>
                    <a:bodyPr/>
                    <a:lstStyle/>
                    <a:p>
                      <a:pPr indent="-342900" lvl="0" marL="457200" rtl="0" algn="l">
                        <a:spcBef>
                          <a:spcPts val="1000"/>
                        </a:spcBef>
                        <a:spcAft>
                          <a:spcPts val="0"/>
                        </a:spcAft>
                        <a:buNone/>
                      </a:pPr>
                      <a:r>
                        <a:rPr b="1" lang="en-US" sz="2300">
                          <a:solidFill>
                            <a:srgbClr val="38761D"/>
                          </a:solidFill>
                          <a:latin typeface="Georgia"/>
                          <a:ea typeface="Georgia"/>
                          <a:cs typeface="Georgia"/>
                          <a:sym typeface="Georgia"/>
                        </a:rPr>
                        <a:t>3. Welfare to Work exclusion</a:t>
                      </a:r>
                      <a:r>
                        <a:rPr lang="en-US" sz="2300">
                          <a:solidFill>
                            <a:srgbClr val="38761D"/>
                          </a:solidFill>
                          <a:latin typeface="Georgia"/>
                          <a:ea typeface="Georgia"/>
                          <a:cs typeface="Georgia"/>
                          <a:sym typeface="Georgia"/>
                        </a:rPr>
                        <a:t>: If a household received TAFDC, EAEDC, SSI, or SSDI for each of 12 prior months and now </a:t>
                      </a:r>
                      <a:endParaRPr sz="2300">
                        <a:solidFill>
                          <a:srgbClr val="38761D"/>
                        </a:solidFill>
                        <a:latin typeface="Georgia"/>
                        <a:ea typeface="Georgia"/>
                        <a:cs typeface="Georgia"/>
                        <a:sym typeface="Georgia"/>
                      </a:endParaRPr>
                    </a:p>
                    <a:p>
                      <a:pPr indent="-374650" lvl="0" marL="1143000" rtl="0" algn="l">
                        <a:spcBef>
                          <a:spcPts val="1000"/>
                        </a:spcBef>
                        <a:spcAft>
                          <a:spcPts val="0"/>
                        </a:spcAft>
                        <a:buClr>
                          <a:srgbClr val="38761D"/>
                        </a:buClr>
                        <a:buSzPts val="2300"/>
                        <a:buFont typeface="Georgia"/>
                        <a:buChar char="❏"/>
                      </a:pPr>
                      <a:r>
                        <a:rPr lang="en-US" sz="2300">
                          <a:solidFill>
                            <a:srgbClr val="38761D"/>
                          </a:solidFill>
                          <a:latin typeface="Georgia"/>
                          <a:ea typeface="Georgia"/>
                          <a:cs typeface="Georgia"/>
                          <a:sym typeface="Georgia"/>
                        </a:rPr>
                        <a:t>has income from employment and </a:t>
                      </a:r>
                      <a:endParaRPr sz="2300">
                        <a:solidFill>
                          <a:srgbClr val="38761D"/>
                        </a:solidFill>
                        <a:latin typeface="Georgia"/>
                        <a:ea typeface="Georgia"/>
                        <a:cs typeface="Georgia"/>
                        <a:sym typeface="Georgia"/>
                      </a:endParaRPr>
                    </a:p>
                    <a:p>
                      <a:pPr indent="-374650" lvl="0" marL="1143000" rtl="0" algn="l">
                        <a:spcBef>
                          <a:spcPts val="0"/>
                        </a:spcBef>
                        <a:spcAft>
                          <a:spcPts val="0"/>
                        </a:spcAft>
                        <a:buClr>
                          <a:srgbClr val="38761D"/>
                        </a:buClr>
                        <a:buSzPts val="2300"/>
                        <a:buFont typeface="Georgia"/>
                        <a:buChar char="❏"/>
                      </a:pPr>
                      <a:r>
                        <a:rPr lang="en-US" sz="2300">
                          <a:solidFill>
                            <a:srgbClr val="38761D"/>
                          </a:solidFill>
                          <a:latin typeface="Georgia"/>
                          <a:ea typeface="Georgia"/>
                          <a:cs typeface="Georgia"/>
                          <a:sym typeface="Georgia"/>
                        </a:rPr>
                        <a:t>a decrease in one of those benefits</a:t>
                      </a:r>
                      <a:endParaRPr sz="2300">
                        <a:solidFill>
                          <a:srgbClr val="38761D"/>
                        </a:solidFill>
                        <a:latin typeface="Georgia"/>
                        <a:ea typeface="Georgia"/>
                        <a:cs typeface="Georgia"/>
                        <a:sym typeface="Georgia"/>
                      </a:endParaRPr>
                    </a:p>
                    <a:p>
                      <a:pPr indent="0" lvl="0" marL="457200" rtl="0" algn="l">
                        <a:spcBef>
                          <a:spcPts val="1000"/>
                        </a:spcBef>
                        <a:spcAft>
                          <a:spcPts val="0"/>
                        </a:spcAft>
                        <a:buNone/>
                      </a:pPr>
                      <a:r>
                        <a:rPr lang="en-US" sz="2300">
                          <a:solidFill>
                            <a:srgbClr val="38761D"/>
                          </a:solidFill>
                          <a:latin typeface="Georgia"/>
                          <a:ea typeface="Georgia"/>
                          <a:cs typeface="Georgia"/>
                          <a:sym typeface="Georgia"/>
                        </a:rPr>
                        <a:t>the tenant can elect to </a:t>
                      </a:r>
                      <a:r>
                        <a:rPr lang="en-US" sz="2300">
                          <a:solidFill>
                            <a:srgbClr val="38761D"/>
                          </a:solidFill>
                          <a:latin typeface="Georgia"/>
                          <a:ea typeface="Georgia"/>
                          <a:cs typeface="Georgia"/>
                          <a:sym typeface="Georgia"/>
                        </a:rPr>
                        <a:t>exclude</a:t>
                      </a:r>
                      <a:r>
                        <a:rPr lang="en-US" sz="2300">
                          <a:solidFill>
                            <a:srgbClr val="38761D"/>
                          </a:solidFill>
                          <a:latin typeface="Georgia"/>
                          <a:ea typeface="Georgia"/>
                          <a:cs typeface="Georgia"/>
                          <a:sym typeface="Georgia"/>
                        </a:rPr>
                        <a:t> the increased </a:t>
                      </a:r>
                      <a:br>
                        <a:rPr lang="en-US" sz="2300">
                          <a:solidFill>
                            <a:srgbClr val="38761D"/>
                          </a:solidFill>
                          <a:latin typeface="Georgia"/>
                          <a:ea typeface="Georgia"/>
                          <a:cs typeface="Georgia"/>
                          <a:sym typeface="Georgia"/>
                        </a:rPr>
                      </a:br>
                      <a:r>
                        <a:rPr lang="en-US" sz="2300">
                          <a:solidFill>
                            <a:srgbClr val="38761D"/>
                          </a:solidFill>
                          <a:latin typeface="Georgia"/>
                          <a:ea typeface="Georgia"/>
                          <a:cs typeface="Georgia"/>
                          <a:sym typeface="Georgia"/>
                        </a:rPr>
                        <a:t>income for the next 12 months. </a:t>
                      </a:r>
                      <a:endParaRPr sz="2300">
                        <a:solidFill>
                          <a:srgbClr val="38761D"/>
                        </a:solidFill>
                        <a:latin typeface="Georgia"/>
                        <a:ea typeface="Georgia"/>
                        <a:cs typeface="Georgia"/>
                        <a:sym typeface="Georgia"/>
                      </a:endParaRPr>
                    </a:p>
                    <a:p>
                      <a:pPr indent="0" lvl="0" marL="457200" rtl="0" algn="l">
                        <a:spcBef>
                          <a:spcPts val="1000"/>
                        </a:spcBef>
                        <a:spcAft>
                          <a:spcPts val="0"/>
                        </a:spcAft>
                        <a:buNone/>
                      </a:pPr>
                      <a:r>
                        <a:rPr lang="en-US" sz="2300">
                          <a:solidFill>
                            <a:srgbClr val="38761D"/>
                          </a:solidFill>
                          <a:latin typeface="Georgia"/>
                          <a:ea typeface="Georgia"/>
                          <a:cs typeface="Georgia"/>
                          <a:sym typeface="Georgia"/>
                        </a:rPr>
                        <a:t>It’s up to the tenant to decide when to elect this exclusion and can only do so once in a lifetime.  </a:t>
                      </a:r>
                      <a:endParaRPr b="1" sz="23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
        <p:nvSpPr>
          <p:cNvPr id="145" name="Google Shape;145;g37fb054c0b0_0_0"/>
          <p:cNvSpPr txBox="1"/>
          <p:nvPr>
            <p:ph type="title"/>
          </p:nvPr>
        </p:nvSpPr>
        <p:spPr>
          <a:xfrm>
            <a:off x="457200" y="352513"/>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4000"/>
              <a:buFont typeface="Calibri"/>
              <a:buNone/>
            </a:pPr>
            <a:r>
              <a:rPr b="1" lang="en-US" sz="3600">
                <a:solidFill>
                  <a:srgbClr val="000000"/>
                </a:solidFill>
                <a:latin typeface="Georgia"/>
                <a:ea typeface="Georgia"/>
                <a:cs typeface="Georgia"/>
                <a:sym typeface="Georgia"/>
              </a:rPr>
              <a:t>What does </a:t>
            </a:r>
            <a:r>
              <a:rPr b="1" lang="en-US" sz="3600" u="sng">
                <a:solidFill>
                  <a:srgbClr val="000000"/>
                </a:solidFill>
                <a:latin typeface="Georgia"/>
                <a:ea typeface="Georgia"/>
                <a:cs typeface="Georgia"/>
                <a:sym typeface="Georgia"/>
              </a:rPr>
              <a:t>not</a:t>
            </a:r>
            <a:r>
              <a:rPr b="1" lang="en-US" sz="3600">
                <a:solidFill>
                  <a:srgbClr val="000000"/>
                </a:solidFill>
                <a:latin typeface="Georgia"/>
                <a:ea typeface="Georgia"/>
                <a:cs typeface="Georgia"/>
                <a:sym typeface="Georgia"/>
              </a:rPr>
              <a:t> count as income? </a:t>
            </a:r>
            <a:br>
              <a:rPr b="1" lang="en-US" sz="3600">
                <a:solidFill>
                  <a:srgbClr val="000000"/>
                </a:solidFill>
                <a:latin typeface="Georgia"/>
                <a:ea typeface="Georgia"/>
                <a:cs typeface="Georgia"/>
                <a:sym typeface="Georgia"/>
              </a:rPr>
            </a:br>
            <a:r>
              <a:rPr lang="en-US" sz="3000">
                <a:solidFill>
                  <a:srgbClr val="000000"/>
                </a:solidFill>
                <a:latin typeface="Georgia"/>
                <a:ea typeface="Georgia"/>
                <a:cs typeface="Georgia"/>
                <a:sym typeface="Georgia"/>
              </a:rPr>
              <a:t>S</a:t>
            </a:r>
            <a:r>
              <a:rPr lang="en-US" sz="3000">
                <a:solidFill>
                  <a:srgbClr val="000000"/>
                </a:solidFill>
                <a:latin typeface="Georgia"/>
                <a:ea typeface="Georgia"/>
                <a:cs typeface="Georgia"/>
                <a:sym typeface="Georgia"/>
              </a:rPr>
              <a:t>ee Rent Booklet pages 14-15</a:t>
            </a:r>
            <a:endParaRPr sz="3000">
              <a:latin typeface="Georgia"/>
              <a:ea typeface="Georgia"/>
              <a:cs typeface="Georgia"/>
              <a:sym typeface="Georgi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g37f3f7a8ae6_2_115"/>
          <p:cNvSpPr txBox="1"/>
          <p:nvPr>
            <p:ph idx="12" type="sldNum"/>
          </p:nvPr>
        </p:nvSpPr>
        <p:spPr>
          <a:xfrm>
            <a:off x="6553200" y="6356350"/>
            <a:ext cx="2133600" cy="365100"/>
          </a:xfrm>
          <a:prstGeom prst="rect">
            <a:avLst/>
          </a:prstGeom>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graphicFrame>
        <p:nvGraphicFramePr>
          <p:cNvPr id="152" name="Google Shape;152;g37f3f7a8ae6_2_115"/>
          <p:cNvGraphicFramePr/>
          <p:nvPr/>
        </p:nvGraphicFramePr>
        <p:xfrm>
          <a:off x="1461988" y="2160626"/>
          <a:ext cx="3000000" cy="3000000"/>
        </p:xfrm>
        <a:graphic>
          <a:graphicData uri="http://schemas.openxmlformats.org/drawingml/2006/table">
            <a:tbl>
              <a:tblPr bandRow="1" firstRow="1">
                <a:noFill/>
                <a:tableStyleId>{8A93F564-4BBC-4BDD-B4DC-C60488EEFAE2}</a:tableStyleId>
              </a:tblPr>
              <a:tblGrid>
                <a:gridCol w="6220225"/>
              </a:tblGrid>
              <a:tr h="983175">
                <a:tc>
                  <a:txBody>
                    <a:bodyPr/>
                    <a:lstStyle/>
                    <a:p>
                      <a:pPr indent="0" lvl="0" marL="0" rtl="0" algn="ctr">
                        <a:spcBef>
                          <a:spcPts val="1000"/>
                        </a:spcBef>
                        <a:spcAft>
                          <a:spcPts val="0"/>
                        </a:spcAft>
                        <a:buSzPts val="3000"/>
                        <a:buNone/>
                      </a:pPr>
                      <a:r>
                        <a:rPr lang="en-US" sz="2800">
                          <a:solidFill>
                            <a:srgbClr val="38761D"/>
                          </a:solidFill>
                          <a:latin typeface="Georgia"/>
                          <a:ea typeface="Georgia"/>
                          <a:cs typeface="Georgia"/>
                          <a:sym typeface="Georgia"/>
                        </a:rPr>
                        <a:t>For State Public Housing Only </a:t>
                      </a:r>
                      <a:br>
                        <a:rPr lang="en-US" sz="2400">
                          <a:solidFill>
                            <a:srgbClr val="38761D"/>
                          </a:solidFill>
                          <a:latin typeface="Georgia"/>
                          <a:ea typeface="Georgia"/>
                          <a:cs typeface="Georgia"/>
                          <a:sym typeface="Georgia"/>
                        </a:rPr>
                      </a:br>
                      <a:r>
                        <a:rPr b="0" lang="en-US" sz="2400">
                          <a:solidFill>
                            <a:srgbClr val="38761D"/>
                          </a:solidFill>
                          <a:latin typeface="Georgia"/>
                          <a:ea typeface="Georgia"/>
                          <a:cs typeface="Georgia"/>
                          <a:sym typeface="Georgia"/>
                        </a:rPr>
                        <a:t>(continued)</a:t>
                      </a:r>
                      <a:endParaRPr sz="2400">
                        <a:solidFill>
                          <a:srgbClr val="38761D"/>
                        </a:solidFill>
                        <a:latin typeface="Georgia"/>
                        <a:ea typeface="Georgia"/>
                        <a:cs typeface="Georgia"/>
                        <a:sym typeface="Georgia"/>
                      </a:endParaRPr>
                    </a:p>
                  </a:txBody>
                  <a:tcPr marT="45725" marB="45725" marR="91450" marL="9145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chemeClr val="lt1"/>
                    </a:solidFill>
                  </a:tcPr>
                </a:tc>
              </a:tr>
              <a:tr h="1518950">
                <a:tc>
                  <a:txBody>
                    <a:bodyPr/>
                    <a:lstStyle/>
                    <a:p>
                      <a:pPr indent="-342900" lvl="0" marL="342900" rtl="0" algn="l">
                        <a:spcBef>
                          <a:spcPts val="640"/>
                        </a:spcBef>
                        <a:spcAft>
                          <a:spcPts val="1000"/>
                        </a:spcAft>
                        <a:buClr>
                          <a:srgbClr val="00B050"/>
                        </a:buClr>
                        <a:buSzPts val="3200"/>
                        <a:buFont typeface="Arial"/>
                        <a:buNone/>
                      </a:pPr>
                      <a:r>
                        <a:rPr lang="en-US" sz="2400">
                          <a:solidFill>
                            <a:srgbClr val="38761D"/>
                          </a:solidFill>
                          <a:latin typeface="Georgia"/>
                          <a:ea typeface="Georgia"/>
                          <a:cs typeface="Georgia"/>
                          <a:sym typeface="Georgia"/>
                        </a:rPr>
                        <a:t>4. </a:t>
                      </a:r>
                      <a:r>
                        <a:rPr lang="en-US" sz="2400">
                          <a:solidFill>
                            <a:srgbClr val="38761D"/>
                          </a:solidFill>
                          <a:latin typeface="Georgia"/>
                          <a:ea typeface="Georgia"/>
                          <a:cs typeface="Georgia"/>
                          <a:sym typeface="Georgia"/>
                        </a:rPr>
                        <a:t>Contributions or gifts from non-household members totaling $5,000 or less in a 12 month period</a:t>
                      </a:r>
                      <a:endParaRPr b="1" sz="2400">
                        <a:solidFill>
                          <a:srgbClr val="38761D"/>
                        </a:solidFill>
                        <a:latin typeface="Georgia"/>
                        <a:ea typeface="Georgia"/>
                        <a:cs typeface="Georgia"/>
                        <a:sym typeface="Georgia"/>
                      </a:endParaRPr>
                    </a:p>
                  </a:txBody>
                  <a:tcPr marT="45725" marB="45725" marR="91450" marL="228600" anchor="ctr">
                    <a:lnL cap="flat" cmpd="sng" w="9525">
                      <a:solidFill>
                        <a:schemeClr val="dk1"/>
                      </a:solidFill>
                      <a:prstDash val="solid"/>
                      <a:round/>
                      <a:headEnd len="sm" w="sm" type="none"/>
                      <a:tailEnd len="sm" w="sm" type="none"/>
                    </a:lnL>
                    <a:lnR cap="flat" cmpd="sng" w="9525">
                      <a:solidFill>
                        <a:schemeClr val="dk1"/>
                      </a:solidFill>
                      <a:prstDash val="solid"/>
                      <a:round/>
                      <a:headEnd len="sm" w="sm" type="none"/>
                      <a:tailEnd len="sm" w="sm" type="none"/>
                    </a:lnR>
                    <a:lnT cap="flat" cmpd="sng" w="9525">
                      <a:solidFill>
                        <a:schemeClr val="dk1"/>
                      </a:solidFill>
                      <a:prstDash val="solid"/>
                      <a:round/>
                      <a:headEnd len="sm" w="sm" type="none"/>
                      <a:tailEnd len="sm" w="sm" type="none"/>
                    </a:lnT>
                    <a:lnB cap="flat" cmpd="sng" w="9525">
                      <a:solidFill>
                        <a:schemeClr val="dk1"/>
                      </a:solidFill>
                      <a:prstDash val="solid"/>
                      <a:round/>
                      <a:headEnd len="sm" w="sm" type="none"/>
                      <a:tailEnd len="sm" w="sm" type="none"/>
                    </a:lnB>
                    <a:solidFill>
                      <a:srgbClr val="F3F3F3"/>
                    </a:solidFill>
                  </a:tcPr>
                </a:tc>
              </a:tr>
            </a:tbl>
          </a:graphicData>
        </a:graphic>
      </p:graphicFrame>
      <p:sp>
        <p:nvSpPr>
          <p:cNvPr id="153" name="Google Shape;153;g37f3f7a8ae6_2_115"/>
          <p:cNvSpPr txBox="1"/>
          <p:nvPr>
            <p:ph type="title"/>
          </p:nvPr>
        </p:nvSpPr>
        <p:spPr>
          <a:xfrm>
            <a:off x="457200" y="481663"/>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000000"/>
              </a:buClr>
              <a:buSzPts val="4000"/>
              <a:buFont typeface="Calibri"/>
              <a:buNone/>
            </a:pPr>
            <a:r>
              <a:rPr b="1" lang="en-US" sz="3600">
                <a:solidFill>
                  <a:srgbClr val="000000"/>
                </a:solidFill>
                <a:latin typeface="Georgia"/>
                <a:ea typeface="Georgia"/>
                <a:cs typeface="Georgia"/>
                <a:sym typeface="Georgia"/>
              </a:rPr>
              <a:t>What does </a:t>
            </a:r>
            <a:r>
              <a:rPr b="1" lang="en-US" sz="3600" u="sng">
                <a:solidFill>
                  <a:srgbClr val="000000"/>
                </a:solidFill>
                <a:latin typeface="Georgia"/>
                <a:ea typeface="Georgia"/>
                <a:cs typeface="Georgia"/>
                <a:sym typeface="Georgia"/>
              </a:rPr>
              <a:t>not</a:t>
            </a:r>
            <a:r>
              <a:rPr b="1" lang="en-US" sz="3600">
                <a:solidFill>
                  <a:srgbClr val="000000"/>
                </a:solidFill>
                <a:latin typeface="Georgia"/>
                <a:ea typeface="Georgia"/>
                <a:cs typeface="Georgia"/>
                <a:sym typeface="Georgia"/>
              </a:rPr>
              <a:t> count as income? </a:t>
            </a:r>
            <a:br>
              <a:rPr b="1" lang="en-US" sz="3600">
                <a:solidFill>
                  <a:srgbClr val="000000"/>
                </a:solidFill>
                <a:latin typeface="Georgia"/>
                <a:ea typeface="Georgia"/>
                <a:cs typeface="Georgia"/>
                <a:sym typeface="Georgia"/>
              </a:rPr>
            </a:br>
            <a:r>
              <a:rPr lang="en-US" sz="3000">
                <a:solidFill>
                  <a:srgbClr val="000000"/>
                </a:solidFill>
                <a:latin typeface="Georgia"/>
                <a:ea typeface="Georgia"/>
                <a:cs typeface="Georgia"/>
                <a:sym typeface="Georgia"/>
              </a:rPr>
              <a:t>S</a:t>
            </a:r>
            <a:r>
              <a:rPr lang="en-US" sz="3000">
                <a:solidFill>
                  <a:srgbClr val="000000"/>
                </a:solidFill>
                <a:latin typeface="Georgia"/>
                <a:ea typeface="Georgia"/>
                <a:cs typeface="Georgia"/>
                <a:sym typeface="Georgia"/>
              </a:rPr>
              <a:t>ee Rent Booklet pages 14-15</a:t>
            </a:r>
            <a:endParaRPr sz="3000">
              <a:latin typeface="Georgia"/>
              <a:ea typeface="Georgia"/>
              <a:cs typeface="Georgia"/>
              <a:sym typeface="Georgia"/>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08F43F4311C248A43B7E7DC97B5C6A" ma:contentTypeVersion="16" ma:contentTypeDescription="Create a new document." ma:contentTypeScope="" ma:versionID="a17369c5d6bb9470d106363cbced1be6">
  <xsd:schema xmlns:xsd="http://www.w3.org/2001/XMLSchema" xmlns:xs="http://www.w3.org/2001/XMLSchema" xmlns:p="http://schemas.microsoft.com/office/2006/metadata/properties" xmlns:ns2="25c80e6f-f754-49d6-955d-5c5539a86643" xmlns:ns3="63965529-2387-4859-8e01-6055136a058e" targetNamespace="http://schemas.microsoft.com/office/2006/metadata/properties" ma:root="true" ma:fieldsID="fb91d49b84c472048f1645b8bd4390e1" ns2:_="" ns3:_="">
    <xsd:import namespace="25c80e6f-f754-49d6-955d-5c5539a86643"/>
    <xsd:import namespace="63965529-2387-4859-8e01-6055136a058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LengthInSeconds" minOccurs="0"/>
                <xsd:element ref="ns2:MediaServiceOCR" minOccurs="0"/>
                <xsd:element ref="ns3:SharedWithUsers" minOccurs="0"/>
                <xsd:element ref="ns3:SharedWithDetail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c80e6f-f754-49d6-955d-5c5539a866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3428e4c9-7526-49ce-8b8c-691a1477fcdd"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965529-2387-4859-8e01-6055136a058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0bf7fc70-bd2c-4f5d-9add-0ac7c71ffef7}" ma:internalName="TaxCatchAll" ma:showField="CatchAllData" ma:web="63965529-2387-4859-8e01-6055136a058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3965529-2387-4859-8e01-6055136a058e" xsi:nil="true"/>
    <lcf76f155ced4ddcb4097134ff3c332f xmlns="25c80e6f-f754-49d6-955d-5c5539a8664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75F4EAD-8054-4A32-A7A1-245C8AA2B993}"/>
</file>

<file path=customXml/itemProps2.xml><?xml version="1.0" encoding="utf-8"?>
<ds:datastoreItem xmlns:ds="http://schemas.openxmlformats.org/officeDocument/2006/customXml" ds:itemID="{18FC8E8A-0B2A-407E-B63C-2C7D31C64DA7}"/>
</file>

<file path=customXml/itemProps3.xml><?xml version="1.0" encoding="utf-8"?>
<ds:datastoreItem xmlns:ds="http://schemas.openxmlformats.org/officeDocument/2006/customXml" ds:itemID="{172EE9FC-73EE-4AB0-B539-28C7E8F7CC29}"/>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Susan</dc:creator>
  <dcterms:created xsi:type="dcterms:W3CDTF">2020-10-15T12:15:51Z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0x0101005A08F43F4311C248A43B7E7DC97B5C6A</vt:lpwstr>
  </property>
</Properties>
</file>