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theme/theme1.xml" ContentType="application/vnd.openxmlformats-officedocument.theme+xml"/>
  <Override PartName="/ppt/theme/theme2.xml" ContentType="application/vnd.openxmlformats-officedocument.theme+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docProps/core.xml" ContentType="application/vnd.openxmlformats-package.core-properties+xml"/>
  <Override PartName="/ppt/presentation.xml" ContentType="application/vnd.openxmlformats-officedocument.presentationml.presentation.main+xml"/>
  <Override PartName="/ppt/metadata" ContentType="application/binary"/>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custom-properties" Target="docProps/custom.xml"/><Relationship Id="rId2" Type="http://schemas.openxmlformats.org/officeDocument/2006/relationships/officeDocument" Target="ppt/presentation.xml"/><Relationship Id="rId1"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 id="290" r:id="rId40"/>
    <p:sldId id="291" r:id="rId41"/>
    <p:sldId id="292" r:id="rId42"/>
    <p:sldId id="293" r:id="rId43"/>
  </p:sldIdLst>
  <p:sldSz cy="6858000" cx="9144000"/>
  <p:notesSz cx="7023100" cy="93091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2880">
          <p15:clr>
            <a:srgbClr val="A4A3A4"/>
          </p15:clr>
        </p15:guide>
        <p15:guide id="3" pos="504">
          <p15:clr>
            <a:srgbClr val="747775"/>
          </p15:clr>
        </p15:guide>
      </p15:sldGuideLst>
    </p:ext>
    <p:ext uri="GoogleSlidesCustomDataVersion2">
      <go:slidesCustomData xmlns:go="http://customooxmlschemas.google.com/" r:id="rId44" roundtripDataSignature="AMtx7mi+4RG34vW5dmjOHVcRa2oiK4c9q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 pos="504"/>
      </p:guideLst>
    </p:cSldViewPr>
  </p:slideViewPr>
</p:viewPr>
</file>

<file path=ppt/_rels/presentation.xml.rels><?xml version="1.0" encoding="UTF-8" standalone="yes"?>
<Relationships xmlns="http://schemas.openxmlformats.org/package/2006/relationships"><Relationship Id="rId26" Type="http://schemas.openxmlformats.org/officeDocument/2006/relationships/slide" Target="slides/slide21.xml"/><Relationship Id="rId13" Type="http://schemas.openxmlformats.org/officeDocument/2006/relationships/slide" Target="slides/slide8.xml"/><Relationship Id="rId39" Type="http://schemas.openxmlformats.org/officeDocument/2006/relationships/slide" Target="slides/slide34.xml"/><Relationship Id="rId18" Type="http://schemas.openxmlformats.org/officeDocument/2006/relationships/slide" Target="slides/slide13.xml"/><Relationship Id="rId42" Type="http://schemas.openxmlformats.org/officeDocument/2006/relationships/slide" Target="slides/slide37.xml"/><Relationship Id="rId21" Type="http://schemas.openxmlformats.org/officeDocument/2006/relationships/slide" Target="slides/slide16.xml"/><Relationship Id="rId34" Type="http://schemas.openxmlformats.org/officeDocument/2006/relationships/slide" Target="slides/slide29.xml"/><Relationship Id="rId47" Type="http://schemas.openxmlformats.org/officeDocument/2006/relationships/customXml" Target="../customXml/item3.xml"/><Relationship Id="rId7" Type="http://schemas.openxmlformats.org/officeDocument/2006/relationships/slide" Target="slides/slide2.xml"/><Relationship Id="rId2" Type="http://schemas.openxmlformats.org/officeDocument/2006/relationships/viewProps" Target="viewProps.xml"/><Relationship Id="rId29" Type="http://schemas.openxmlformats.org/officeDocument/2006/relationships/slide" Target="slides/slide24.xml"/><Relationship Id="rId16" Type="http://schemas.openxmlformats.org/officeDocument/2006/relationships/slide" Target="slides/slide11.xml"/><Relationship Id="rId40" Type="http://schemas.openxmlformats.org/officeDocument/2006/relationships/slide" Target="slides/slide35.xml"/><Relationship Id="rId24" Type="http://schemas.openxmlformats.org/officeDocument/2006/relationships/slide" Target="slides/slide19.xml"/><Relationship Id="rId1" Type="http://schemas.openxmlformats.org/officeDocument/2006/relationships/theme" Target="theme/theme1.xml"/><Relationship Id="rId6" Type="http://schemas.openxmlformats.org/officeDocument/2006/relationships/slide" Target="slides/slide1.xml"/><Relationship Id="rId11" Type="http://schemas.openxmlformats.org/officeDocument/2006/relationships/slide" Target="slides/slide6.xml"/><Relationship Id="rId32" Type="http://schemas.openxmlformats.org/officeDocument/2006/relationships/slide" Target="slides/slide27.xml"/><Relationship Id="rId37" Type="http://schemas.openxmlformats.org/officeDocument/2006/relationships/slide" Target="slides/slide32.xml"/><Relationship Id="rId45" Type="http://schemas.openxmlformats.org/officeDocument/2006/relationships/customXml" Target="../customXml/item1.xml"/><Relationship Id="rId23" Type="http://schemas.openxmlformats.org/officeDocument/2006/relationships/slide" Target="slides/slide18.xml"/><Relationship Id="rId28" Type="http://schemas.openxmlformats.org/officeDocument/2006/relationships/slide" Target="slides/slide23.xml"/><Relationship Id="rId5" Type="http://schemas.openxmlformats.org/officeDocument/2006/relationships/notesMaster" Target="notesMasters/notesMaster1.xml"/><Relationship Id="rId15" Type="http://schemas.openxmlformats.org/officeDocument/2006/relationships/slide" Target="slides/slide10.xml"/><Relationship Id="rId36" Type="http://schemas.openxmlformats.org/officeDocument/2006/relationships/slide" Target="slides/slide31.xml"/><Relationship Id="rId44" Type="http://customschemas.google.com/relationships/presentationmetadata" Target="metadata"/><Relationship Id="rId31" Type="http://schemas.openxmlformats.org/officeDocument/2006/relationships/slide" Target="slides/slide26.xml"/><Relationship Id="rId10" Type="http://schemas.openxmlformats.org/officeDocument/2006/relationships/slide" Target="slides/slide5.xml"/><Relationship Id="rId19" Type="http://schemas.openxmlformats.org/officeDocument/2006/relationships/slide" Target="slides/slide14.xml"/><Relationship Id="rId22" Type="http://schemas.openxmlformats.org/officeDocument/2006/relationships/slide" Target="slides/slide17.xml"/><Relationship Id="rId43" Type="http://schemas.openxmlformats.org/officeDocument/2006/relationships/slide" Target="slides/slide38.xml"/><Relationship Id="rId4" Type="http://schemas.openxmlformats.org/officeDocument/2006/relationships/slideMaster" Target="slideMasters/slideMaster1.xml"/><Relationship Id="rId9" Type="http://schemas.openxmlformats.org/officeDocument/2006/relationships/slide" Target="slides/slide4.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14" Type="http://schemas.openxmlformats.org/officeDocument/2006/relationships/slide" Target="slides/slide9.xml"/><Relationship Id="rId8" Type="http://schemas.openxmlformats.org/officeDocument/2006/relationships/slide" Target="slides/slide3.xml"/><Relationship Id="rId3" Type="http://schemas.openxmlformats.org/officeDocument/2006/relationships/presProps" Target="presProps.xml"/><Relationship Id="rId25" Type="http://schemas.openxmlformats.org/officeDocument/2006/relationships/slide" Target="slides/slide20.xml"/><Relationship Id="rId33" Type="http://schemas.openxmlformats.org/officeDocument/2006/relationships/slide" Target="slides/slide28.xml"/><Relationship Id="rId12" Type="http://schemas.openxmlformats.org/officeDocument/2006/relationships/slide" Target="slides/slide7.xml"/><Relationship Id="rId17" Type="http://schemas.openxmlformats.org/officeDocument/2006/relationships/slide" Target="slides/slide12.xml"/><Relationship Id="rId38" Type="http://schemas.openxmlformats.org/officeDocument/2006/relationships/slide" Target="slides/slide33.xml"/><Relationship Id="rId46" Type="http://schemas.openxmlformats.org/officeDocument/2006/relationships/customXml" Target="../customXml/item2.xml"/><Relationship Id="rId20" Type="http://schemas.openxmlformats.org/officeDocument/2006/relationships/slide" Target="slides/slide15.xml"/><Relationship Id="rId41" Type="http://schemas.openxmlformats.org/officeDocument/2006/relationships/slide" Target="slides/slide3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1" y="1"/>
            <a:ext cx="3043343" cy="465455"/>
          </a:xfrm>
          <a:prstGeom prst="rect">
            <a:avLst/>
          </a:prstGeom>
          <a:noFill/>
          <a:ln>
            <a:noFill/>
          </a:ln>
        </p:spPr>
        <p:txBody>
          <a:bodyPr anchorCtr="0" anchor="t" bIns="46650" lIns="93300" spcFirstLastPara="1" rIns="93300" wrap="square" tIns="4665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978132" y="1"/>
            <a:ext cx="3043343" cy="465455"/>
          </a:xfrm>
          <a:prstGeom prst="rect">
            <a:avLst/>
          </a:prstGeom>
          <a:noFill/>
          <a:ln>
            <a:noFill/>
          </a:ln>
        </p:spPr>
        <p:txBody>
          <a:bodyPr anchorCtr="0" anchor="t" bIns="46650" lIns="93300" spcFirstLastPara="1" rIns="93300" wrap="square" tIns="4665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1184275" y="698500"/>
            <a:ext cx="4654550" cy="3490913"/>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702310" y="4421824"/>
            <a:ext cx="5618480" cy="4189095"/>
          </a:xfrm>
          <a:prstGeom prst="rect">
            <a:avLst/>
          </a:prstGeom>
          <a:noFill/>
          <a:ln>
            <a:noFill/>
          </a:ln>
        </p:spPr>
        <p:txBody>
          <a:bodyPr anchorCtr="0" anchor="t" bIns="46650" lIns="93300" spcFirstLastPara="1" rIns="93300" wrap="square" tIns="46650">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1" y="8842030"/>
            <a:ext cx="3043343" cy="465455"/>
          </a:xfrm>
          <a:prstGeom prst="rect">
            <a:avLst/>
          </a:prstGeom>
          <a:noFill/>
          <a:ln>
            <a:noFill/>
          </a:ln>
        </p:spPr>
        <p:txBody>
          <a:bodyPr anchorCtr="0" anchor="b" bIns="46650" lIns="93300" spcFirstLastPara="1" rIns="93300" wrap="square" tIns="4665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978132" y="8842030"/>
            <a:ext cx="3043343" cy="465455"/>
          </a:xfrm>
          <a:prstGeom prst="rect">
            <a:avLst/>
          </a:prstGeom>
          <a:noFill/>
          <a:ln>
            <a:noFill/>
          </a:ln>
        </p:spPr>
        <p:txBody>
          <a:bodyPr anchorCtr="0" anchor="b" bIns="46650" lIns="93300" spcFirstLastPara="1" rIns="93300" wrap="square" tIns="4665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1:notes"/>
          <p:cNvSpPr txBox="1"/>
          <p:nvPr>
            <p:ph idx="1" type="body"/>
          </p:nvPr>
        </p:nvSpPr>
        <p:spPr>
          <a:xfrm>
            <a:off x="702310" y="4421824"/>
            <a:ext cx="5618480" cy="4189095"/>
          </a:xfrm>
          <a:prstGeom prst="rect">
            <a:avLst/>
          </a:prstGeom>
          <a:noFill/>
          <a:ln>
            <a:noFill/>
          </a:ln>
        </p:spPr>
        <p:txBody>
          <a:bodyPr anchorCtr="0" anchor="t" bIns="46650" lIns="93300" spcFirstLastPara="1" rIns="93300" wrap="square" tIns="46650">
            <a:noAutofit/>
          </a:bodyPr>
          <a:lstStyle/>
          <a:p>
            <a:pPr indent="0" lvl="0" marL="0" rtl="0" algn="l">
              <a:lnSpc>
                <a:spcPct val="100000"/>
              </a:lnSpc>
              <a:spcBef>
                <a:spcPts val="0"/>
              </a:spcBef>
              <a:spcAft>
                <a:spcPts val="0"/>
              </a:spcAft>
              <a:buSzPts val="1400"/>
              <a:buNone/>
            </a:pPr>
            <a:r>
              <a:t/>
            </a:r>
            <a:endParaRPr/>
          </a:p>
        </p:txBody>
      </p:sp>
      <p:sp>
        <p:nvSpPr>
          <p:cNvPr id="86" name="Google Shape;86;p1:notes"/>
          <p:cNvSpPr/>
          <p:nvPr>
            <p:ph idx="2" type="sldImg"/>
          </p:nvPr>
        </p:nvSpPr>
        <p:spPr>
          <a:xfrm>
            <a:off x="1184275" y="698500"/>
            <a:ext cx="4654550" cy="3490913"/>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0" name="Shape 160"/>
        <p:cNvGrpSpPr/>
        <p:nvPr/>
      </p:nvGrpSpPr>
      <p:grpSpPr>
        <a:xfrm>
          <a:off x="0" y="0"/>
          <a:ext cx="0" cy="0"/>
          <a:chOff x="0" y="0"/>
          <a:chExt cx="0" cy="0"/>
        </a:xfrm>
      </p:grpSpPr>
      <p:sp>
        <p:nvSpPr>
          <p:cNvPr id="161" name="Google Shape;161;g37ff155a730_0_109:notes"/>
          <p:cNvSpPr/>
          <p:nvPr>
            <p:ph idx="2" type="sldImg"/>
          </p:nvPr>
        </p:nvSpPr>
        <p:spPr>
          <a:xfrm>
            <a:off x="1184275" y="698500"/>
            <a:ext cx="4654500" cy="34908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62" name="Google Shape;162;g37ff155a730_0_109:notes"/>
          <p:cNvSpPr txBox="1"/>
          <p:nvPr>
            <p:ph idx="1" type="body"/>
          </p:nvPr>
        </p:nvSpPr>
        <p:spPr>
          <a:xfrm>
            <a:off x="702310" y="4421824"/>
            <a:ext cx="5618400" cy="4189200"/>
          </a:xfrm>
          <a:prstGeom prst="rect">
            <a:avLst/>
          </a:prstGeom>
          <a:noFill/>
          <a:ln>
            <a:noFill/>
          </a:ln>
        </p:spPr>
        <p:txBody>
          <a:bodyPr anchorCtr="0" anchor="t" bIns="46650" lIns="93300" spcFirstLastPara="1" rIns="93300" wrap="square" tIns="46650">
            <a:noAutofit/>
          </a:bodyPr>
          <a:lstStyle/>
          <a:p>
            <a:pPr indent="0" lvl="0" marL="0" rtl="0" algn="l">
              <a:lnSpc>
                <a:spcPct val="100000"/>
              </a:lnSpc>
              <a:spcBef>
                <a:spcPts val="0"/>
              </a:spcBef>
              <a:spcAft>
                <a:spcPts val="0"/>
              </a:spcAft>
              <a:buSzPts val="1400"/>
              <a:buNone/>
            </a:pPr>
            <a:r>
              <a:t/>
            </a:r>
            <a:endParaRPr/>
          </a:p>
        </p:txBody>
      </p:sp>
      <p:sp>
        <p:nvSpPr>
          <p:cNvPr id="163" name="Google Shape;163;g37ff155a730_0_109:notes"/>
          <p:cNvSpPr txBox="1"/>
          <p:nvPr>
            <p:ph idx="12" type="sldNum"/>
          </p:nvPr>
        </p:nvSpPr>
        <p:spPr>
          <a:xfrm>
            <a:off x="3978132" y="8842030"/>
            <a:ext cx="3043200" cy="465600"/>
          </a:xfrm>
          <a:prstGeom prst="rect">
            <a:avLst/>
          </a:prstGeom>
          <a:noFill/>
          <a:ln>
            <a:noFill/>
          </a:ln>
        </p:spPr>
        <p:txBody>
          <a:bodyPr anchorCtr="0" anchor="b" bIns="46650" lIns="93300" spcFirstLastPara="1" rIns="93300" wrap="square" tIns="4665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7" name="Shape 167"/>
        <p:cNvGrpSpPr/>
        <p:nvPr/>
      </p:nvGrpSpPr>
      <p:grpSpPr>
        <a:xfrm>
          <a:off x="0" y="0"/>
          <a:ext cx="0" cy="0"/>
          <a:chOff x="0" y="0"/>
          <a:chExt cx="0" cy="0"/>
        </a:xfrm>
      </p:grpSpPr>
      <p:sp>
        <p:nvSpPr>
          <p:cNvPr id="168" name="Google Shape;168;g37ff155a730_0_47:notes"/>
          <p:cNvSpPr/>
          <p:nvPr>
            <p:ph idx="2" type="sldImg"/>
          </p:nvPr>
        </p:nvSpPr>
        <p:spPr>
          <a:xfrm>
            <a:off x="1184275" y="698500"/>
            <a:ext cx="4654500" cy="34908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69" name="Google Shape;169;g37ff155a730_0_47:notes"/>
          <p:cNvSpPr txBox="1"/>
          <p:nvPr>
            <p:ph idx="1" type="body"/>
          </p:nvPr>
        </p:nvSpPr>
        <p:spPr>
          <a:xfrm>
            <a:off x="702310" y="4421824"/>
            <a:ext cx="5618400" cy="4189200"/>
          </a:xfrm>
          <a:prstGeom prst="rect">
            <a:avLst/>
          </a:prstGeom>
          <a:noFill/>
          <a:ln>
            <a:noFill/>
          </a:ln>
        </p:spPr>
        <p:txBody>
          <a:bodyPr anchorCtr="0" anchor="t" bIns="46650" lIns="93300" spcFirstLastPara="1" rIns="93300" wrap="square" tIns="46650">
            <a:noAutofit/>
          </a:bodyPr>
          <a:lstStyle/>
          <a:p>
            <a:pPr indent="0" lvl="0" marL="0" rtl="0" algn="l">
              <a:lnSpc>
                <a:spcPct val="100000"/>
              </a:lnSpc>
              <a:spcBef>
                <a:spcPts val="0"/>
              </a:spcBef>
              <a:spcAft>
                <a:spcPts val="0"/>
              </a:spcAft>
              <a:buSzPts val="1400"/>
              <a:buNone/>
            </a:pPr>
            <a:r>
              <a:t/>
            </a:r>
            <a:endParaRPr/>
          </a:p>
        </p:txBody>
      </p:sp>
      <p:sp>
        <p:nvSpPr>
          <p:cNvPr id="170" name="Google Shape;170;g37ff155a730_0_47:notes"/>
          <p:cNvSpPr txBox="1"/>
          <p:nvPr>
            <p:ph idx="12" type="sldNum"/>
          </p:nvPr>
        </p:nvSpPr>
        <p:spPr>
          <a:xfrm>
            <a:off x="3978132" y="8842030"/>
            <a:ext cx="3043200" cy="465600"/>
          </a:xfrm>
          <a:prstGeom prst="rect">
            <a:avLst/>
          </a:prstGeom>
          <a:noFill/>
          <a:ln>
            <a:noFill/>
          </a:ln>
        </p:spPr>
        <p:txBody>
          <a:bodyPr anchorCtr="0" anchor="b" bIns="46650" lIns="93300" spcFirstLastPara="1" rIns="93300" wrap="square" tIns="4665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7" name="Shape 177"/>
        <p:cNvGrpSpPr/>
        <p:nvPr/>
      </p:nvGrpSpPr>
      <p:grpSpPr>
        <a:xfrm>
          <a:off x="0" y="0"/>
          <a:ext cx="0" cy="0"/>
          <a:chOff x="0" y="0"/>
          <a:chExt cx="0" cy="0"/>
        </a:xfrm>
      </p:grpSpPr>
      <p:sp>
        <p:nvSpPr>
          <p:cNvPr id="178" name="Google Shape;178;g37ff155a730_0_56:notes"/>
          <p:cNvSpPr/>
          <p:nvPr>
            <p:ph idx="2" type="sldImg"/>
          </p:nvPr>
        </p:nvSpPr>
        <p:spPr>
          <a:xfrm>
            <a:off x="1184275" y="698500"/>
            <a:ext cx="4654500" cy="34908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79" name="Google Shape;179;g37ff155a730_0_56:notes"/>
          <p:cNvSpPr txBox="1"/>
          <p:nvPr>
            <p:ph idx="1" type="body"/>
          </p:nvPr>
        </p:nvSpPr>
        <p:spPr>
          <a:xfrm>
            <a:off x="702310" y="4421824"/>
            <a:ext cx="5618400" cy="4189200"/>
          </a:xfrm>
          <a:prstGeom prst="rect">
            <a:avLst/>
          </a:prstGeom>
          <a:noFill/>
          <a:ln>
            <a:noFill/>
          </a:ln>
        </p:spPr>
        <p:txBody>
          <a:bodyPr anchorCtr="0" anchor="t" bIns="46650" lIns="93300" spcFirstLastPara="1" rIns="93300" wrap="square" tIns="46650">
            <a:noAutofit/>
          </a:bodyPr>
          <a:lstStyle/>
          <a:p>
            <a:pPr indent="0" lvl="0" marL="0" rtl="0" algn="l">
              <a:lnSpc>
                <a:spcPct val="100000"/>
              </a:lnSpc>
              <a:spcBef>
                <a:spcPts val="0"/>
              </a:spcBef>
              <a:spcAft>
                <a:spcPts val="0"/>
              </a:spcAft>
              <a:buSzPts val="1400"/>
              <a:buNone/>
            </a:pPr>
            <a:r>
              <a:t/>
            </a:r>
            <a:endParaRPr/>
          </a:p>
        </p:txBody>
      </p:sp>
      <p:sp>
        <p:nvSpPr>
          <p:cNvPr id="180" name="Google Shape;180;g37ff155a730_0_56:notes"/>
          <p:cNvSpPr txBox="1"/>
          <p:nvPr>
            <p:ph idx="12" type="sldNum"/>
          </p:nvPr>
        </p:nvSpPr>
        <p:spPr>
          <a:xfrm>
            <a:off x="3978132" y="8842030"/>
            <a:ext cx="3043200" cy="465600"/>
          </a:xfrm>
          <a:prstGeom prst="rect">
            <a:avLst/>
          </a:prstGeom>
          <a:noFill/>
          <a:ln>
            <a:noFill/>
          </a:ln>
        </p:spPr>
        <p:txBody>
          <a:bodyPr anchorCtr="0" anchor="b" bIns="46650" lIns="93300" spcFirstLastPara="1" rIns="93300" wrap="square" tIns="4665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8" name="Shape 188"/>
        <p:cNvGrpSpPr/>
        <p:nvPr/>
      </p:nvGrpSpPr>
      <p:grpSpPr>
        <a:xfrm>
          <a:off x="0" y="0"/>
          <a:ext cx="0" cy="0"/>
          <a:chOff x="0" y="0"/>
          <a:chExt cx="0" cy="0"/>
        </a:xfrm>
      </p:grpSpPr>
      <p:sp>
        <p:nvSpPr>
          <p:cNvPr id="189" name="Google Shape;189;g37ff155a730_0_72:notes"/>
          <p:cNvSpPr/>
          <p:nvPr>
            <p:ph idx="2" type="sldImg"/>
          </p:nvPr>
        </p:nvSpPr>
        <p:spPr>
          <a:xfrm>
            <a:off x="1184275" y="698500"/>
            <a:ext cx="4654500" cy="34908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90" name="Google Shape;190;g37ff155a730_0_72:notes"/>
          <p:cNvSpPr txBox="1"/>
          <p:nvPr>
            <p:ph idx="1" type="body"/>
          </p:nvPr>
        </p:nvSpPr>
        <p:spPr>
          <a:xfrm>
            <a:off x="702310" y="4421824"/>
            <a:ext cx="5618400" cy="4189200"/>
          </a:xfrm>
          <a:prstGeom prst="rect">
            <a:avLst/>
          </a:prstGeom>
          <a:noFill/>
          <a:ln>
            <a:noFill/>
          </a:ln>
        </p:spPr>
        <p:txBody>
          <a:bodyPr anchorCtr="0" anchor="t" bIns="46650" lIns="93300" spcFirstLastPara="1" rIns="93300" wrap="square" tIns="46650">
            <a:noAutofit/>
          </a:bodyPr>
          <a:lstStyle/>
          <a:p>
            <a:pPr indent="0" lvl="0" marL="0" rtl="0" algn="l">
              <a:lnSpc>
                <a:spcPct val="100000"/>
              </a:lnSpc>
              <a:spcBef>
                <a:spcPts val="0"/>
              </a:spcBef>
              <a:spcAft>
                <a:spcPts val="0"/>
              </a:spcAft>
              <a:buSzPts val="1400"/>
              <a:buNone/>
            </a:pPr>
            <a:r>
              <a:t/>
            </a:r>
            <a:endParaRPr/>
          </a:p>
        </p:txBody>
      </p:sp>
      <p:sp>
        <p:nvSpPr>
          <p:cNvPr id="191" name="Google Shape;191;g37ff155a730_0_72:notes"/>
          <p:cNvSpPr txBox="1"/>
          <p:nvPr>
            <p:ph idx="12" type="sldNum"/>
          </p:nvPr>
        </p:nvSpPr>
        <p:spPr>
          <a:xfrm>
            <a:off x="3978132" y="8842030"/>
            <a:ext cx="3043200" cy="465600"/>
          </a:xfrm>
          <a:prstGeom prst="rect">
            <a:avLst/>
          </a:prstGeom>
          <a:noFill/>
          <a:ln>
            <a:noFill/>
          </a:ln>
        </p:spPr>
        <p:txBody>
          <a:bodyPr anchorCtr="0" anchor="b" bIns="46650" lIns="93300" spcFirstLastPara="1" rIns="93300" wrap="square" tIns="4665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9" name="Shape 199"/>
        <p:cNvGrpSpPr/>
        <p:nvPr/>
      </p:nvGrpSpPr>
      <p:grpSpPr>
        <a:xfrm>
          <a:off x="0" y="0"/>
          <a:ext cx="0" cy="0"/>
          <a:chOff x="0" y="0"/>
          <a:chExt cx="0" cy="0"/>
        </a:xfrm>
      </p:grpSpPr>
      <p:sp>
        <p:nvSpPr>
          <p:cNvPr id="200" name="Google Shape;200;g381d6b4917d_4_0:notes"/>
          <p:cNvSpPr/>
          <p:nvPr>
            <p:ph idx="2" type="sldImg"/>
          </p:nvPr>
        </p:nvSpPr>
        <p:spPr>
          <a:xfrm>
            <a:off x="1184275" y="698500"/>
            <a:ext cx="4654500" cy="34908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01" name="Google Shape;201;g381d6b4917d_4_0:notes"/>
          <p:cNvSpPr txBox="1"/>
          <p:nvPr>
            <p:ph idx="1" type="body"/>
          </p:nvPr>
        </p:nvSpPr>
        <p:spPr>
          <a:xfrm>
            <a:off x="702310" y="4421824"/>
            <a:ext cx="5618400" cy="4189200"/>
          </a:xfrm>
          <a:prstGeom prst="rect">
            <a:avLst/>
          </a:prstGeom>
          <a:noFill/>
          <a:ln>
            <a:noFill/>
          </a:ln>
        </p:spPr>
        <p:txBody>
          <a:bodyPr anchorCtr="0" anchor="t" bIns="46650" lIns="93300" spcFirstLastPara="1" rIns="93300" wrap="square" tIns="46650">
            <a:noAutofit/>
          </a:bodyPr>
          <a:lstStyle/>
          <a:p>
            <a:pPr indent="0" lvl="0" marL="0" rtl="0" algn="l">
              <a:lnSpc>
                <a:spcPct val="100000"/>
              </a:lnSpc>
              <a:spcBef>
                <a:spcPts val="0"/>
              </a:spcBef>
              <a:spcAft>
                <a:spcPts val="0"/>
              </a:spcAft>
              <a:buSzPts val="1400"/>
              <a:buNone/>
            </a:pPr>
            <a:r>
              <a:t/>
            </a:r>
            <a:endParaRPr/>
          </a:p>
        </p:txBody>
      </p:sp>
      <p:sp>
        <p:nvSpPr>
          <p:cNvPr id="202" name="Google Shape;202;g381d6b4917d_4_0:notes"/>
          <p:cNvSpPr txBox="1"/>
          <p:nvPr>
            <p:ph idx="12" type="sldNum"/>
          </p:nvPr>
        </p:nvSpPr>
        <p:spPr>
          <a:xfrm>
            <a:off x="3978132" y="8842030"/>
            <a:ext cx="3043200" cy="465600"/>
          </a:xfrm>
          <a:prstGeom prst="rect">
            <a:avLst/>
          </a:prstGeom>
          <a:noFill/>
          <a:ln>
            <a:noFill/>
          </a:ln>
        </p:spPr>
        <p:txBody>
          <a:bodyPr anchorCtr="0" anchor="b" bIns="46650" lIns="93300" spcFirstLastPara="1" rIns="93300" wrap="square" tIns="4665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9" name="Shape 209"/>
        <p:cNvGrpSpPr/>
        <p:nvPr/>
      </p:nvGrpSpPr>
      <p:grpSpPr>
        <a:xfrm>
          <a:off x="0" y="0"/>
          <a:ext cx="0" cy="0"/>
          <a:chOff x="0" y="0"/>
          <a:chExt cx="0" cy="0"/>
        </a:xfrm>
      </p:grpSpPr>
      <p:sp>
        <p:nvSpPr>
          <p:cNvPr id="210" name="Google Shape;210;g37ff155a730_0_115:notes"/>
          <p:cNvSpPr/>
          <p:nvPr>
            <p:ph idx="2" type="sldImg"/>
          </p:nvPr>
        </p:nvSpPr>
        <p:spPr>
          <a:xfrm>
            <a:off x="1184275" y="698500"/>
            <a:ext cx="4654500" cy="34908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11" name="Google Shape;211;g37ff155a730_0_115:notes"/>
          <p:cNvSpPr txBox="1"/>
          <p:nvPr>
            <p:ph idx="1" type="body"/>
          </p:nvPr>
        </p:nvSpPr>
        <p:spPr>
          <a:xfrm>
            <a:off x="702310" y="4421824"/>
            <a:ext cx="5618400" cy="4189200"/>
          </a:xfrm>
          <a:prstGeom prst="rect">
            <a:avLst/>
          </a:prstGeom>
          <a:noFill/>
          <a:ln>
            <a:noFill/>
          </a:ln>
        </p:spPr>
        <p:txBody>
          <a:bodyPr anchorCtr="0" anchor="t" bIns="46650" lIns="93300" spcFirstLastPara="1" rIns="93300" wrap="square" tIns="46650">
            <a:noAutofit/>
          </a:bodyPr>
          <a:lstStyle/>
          <a:p>
            <a:pPr indent="0" lvl="0" marL="0" rtl="0" algn="l">
              <a:lnSpc>
                <a:spcPct val="100000"/>
              </a:lnSpc>
              <a:spcBef>
                <a:spcPts val="0"/>
              </a:spcBef>
              <a:spcAft>
                <a:spcPts val="0"/>
              </a:spcAft>
              <a:buSzPts val="1400"/>
              <a:buNone/>
            </a:pPr>
            <a:r>
              <a:t/>
            </a:r>
            <a:endParaRPr/>
          </a:p>
        </p:txBody>
      </p:sp>
      <p:sp>
        <p:nvSpPr>
          <p:cNvPr id="212" name="Google Shape;212;g37ff155a730_0_115:notes"/>
          <p:cNvSpPr txBox="1"/>
          <p:nvPr>
            <p:ph idx="12" type="sldNum"/>
          </p:nvPr>
        </p:nvSpPr>
        <p:spPr>
          <a:xfrm>
            <a:off x="3978132" y="8842030"/>
            <a:ext cx="3043200" cy="465600"/>
          </a:xfrm>
          <a:prstGeom prst="rect">
            <a:avLst/>
          </a:prstGeom>
          <a:noFill/>
          <a:ln>
            <a:noFill/>
          </a:ln>
        </p:spPr>
        <p:txBody>
          <a:bodyPr anchorCtr="0" anchor="b" bIns="46650" lIns="93300" spcFirstLastPara="1" rIns="93300" wrap="square" tIns="4665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6" name="Shape 216"/>
        <p:cNvGrpSpPr/>
        <p:nvPr/>
      </p:nvGrpSpPr>
      <p:grpSpPr>
        <a:xfrm>
          <a:off x="0" y="0"/>
          <a:ext cx="0" cy="0"/>
          <a:chOff x="0" y="0"/>
          <a:chExt cx="0" cy="0"/>
        </a:xfrm>
      </p:grpSpPr>
      <p:sp>
        <p:nvSpPr>
          <p:cNvPr id="217" name="Google Shape;217;g37ff155a730_0_81:notes"/>
          <p:cNvSpPr/>
          <p:nvPr>
            <p:ph idx="2" type="sldImg"/>
          </p:nvPr>
        </p:nvSpPr>
        <p:spPr>
          <a:xfrm>
            <a:off x="1184275" y="698500"/>
            <a:ext cx="4654500" cy="34908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18" name="Google Shape;218;g37ff155a730_0_81:notes"/>
          <p:cNvSpPr txBox="1"/>
          <p:nvPr>
            <p:ph idx="1" type="body"/>
          </p:nvPr>
        </p:nvSpPr>
        <p:spPr>
          <a:xfrm>
            <a:off x="702310" y="4421824"/>
            <a:ext cx="5618400" cy="4189200"/>
          </a:xfrm>
          <a:prstGeom prst="rect">
            <a:avLst/>
          </a:prstGeom>
          <a:noFill/>
          <a:ln>
            <a:noFill/>
          </a:ln>
        </p:spPr>
        <p:txBody>
          <a:bodyPr anchorCtr="0" anchor="t" bIns="46650" lIns="93300" spcFirstLastPara="1" rIns="93300" wrap="square" tIns="46650">
            <a:noAutofit/>
          </a:bodyPr>
          <a:lstStyle/>
          <a:p>
            <a:pPr indent="0" lvl="0" marL="0" rtl="0" algn="l">
              <a:lnSpc>
                <a:spcPct val="100000"/>
              </a:lnSpc>
              <a:spcBef>
                <a:spcPts val="0"/>
              </a:spcBef>
              <a:spcAft>
                <a:spcPts val="0"/>
              </a:spcAft>
              <a:buSzPts val="1400"/>
              <a:buNone/>
            </a:pPr>
            <a:r>
              <a:t/>
            </a:r>
            <a:endParaRPr/>
          </a:p>
        </p:txBody>
      </p:sp>
      <p:sp>
        <p:nvSpPr>
          <p:cNvPr id="219" name="Google Shape;219;g37ff155a730_0_81:notes"/>
          <p:cNvSpPr txBox="1"/>
          <p:nvPr>
            <p:ph idx="12" type="sldNum"/>
          </p:nvPr>
        </p:nvSpPr>
        <p:spPr>
          <a:xfrm>
            <a:off x="3978132" y="8842030"/>
            <a:ext cx="3043200" cy="465600"/>
          </a:xfrm>
          <a:prstGeom prst="rect">
            <a:avLst/>
          </a:prstGeom>
          <a:noFill/>
          <a:ln>
            <a:noFill/>
          </a:ln>
        </p:spPr>
        <p:txBody>
          <a:bodyPr anchorCtr="0" anchor="b" bIns="46650" lIns="93300" spcFirstLastPara="1" rIns="93300" wrap="square" tIns="4665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6" name="Shape 226"/>
        <p:cNvGrpSpPr/>
        <p:nvPr/>
      </p:nvGrpSpPr>
      <p:grpSpPr>
        <a:xfrm>
          <a:off x="0" y="0"/>
          <a:ext cx="0" cy="0"/>
          <a:chOff x="0" y="0"/>
          <a:chExt cx="0" cy="0"/>
        </a:xfrm>
      </p:grpSpPr>
      <p:sp>
        <p:nvSpPr>
          <p:cNvPr id="227" name="Google Shape;227;g37ff155a730_0_130:notes"/>
          <p:cNvSpPr/>
          <p:nvPr>
            <p:ph idx="2" type="sldImg"/>
          </p:nvPr>
        </p:nvSpPr>
        <p:spPr>
          <a:xfrm>
            <a:off x="1184275" y="698500"/>
            <a:ext cx="4654500" cy="34908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28" name="Google Shape;228;g37ff155a730_0_130:notes"/>
          <p:cNvSpPr txBox="1"/>
          <p:nvPr>
            <p:ph idx="1" type="body"/>
          </p:nvPr>
        </p:nvSpPr>
        <p:spPr>
          <a:xfrm>
            <a:off x="702310" y="4421824"/>
            <a:ext cx="5618400" cy="4189200"/>
          </a:xfrm>
          <a:prstGeom prst="rect">
            <a:avLst/>
          </a:prstGeom>
          <a:noFill/>
          <a:ln>
            <a:noFill/>
          </a:ln>
        </p:spPr>
        <p:txBody>
          <a:bodyPr anchorCtr="0" anchor="t" bIns="46650" lIns="93300" spcFirstLastPara="1" rIns="93300" wrap="square" tIns="46650">
            <a:noAutofit/>
          </a:bodyPr>
          <a:lstStyle/>
          <a:p>
            <a:pPr indent="0" lvl="0" marL="0" rtl="0" algn="l">
              <a:lnSpc>
                <a:spcPct val="100000"/>
              </a:lnSpc>
              <a:spcBef>
                <a:spcPts val="0"/>
              </a:spcBef>
              <a:spcAft>
                <a:spcPts val="0"/>
              </a:spcAft>
              <a:buSzPts val="1400"/>
              <a:buNone/>
            </a:pPr>
            <a:r>
              <a:t/>
            </a:r>
            <a:endParaRPr/>
          </a:p>
        </p:txBody>
      </p:sp>
      <p:sp>
        <p:nvSpPr>
          <p:cNvPr id="229" name="Google Shape;229;g37ff155a730_0_130:notes"/>
          <p:cNvSpPr txBox="1"/>
          <p:nvPr>
            <p:ph idx="12" type="sldNum"/>
          </p:nvPr>
        </p:nvSpPr>
        <p:spPr>
          <a:xfrm>
            <a:off x="3978132" y="8842030"/>
            <a:ext cx="3043200" cy="465600"/>
          </a:xfrm>
          <a:prstGeom prst="rect">
            <a:avLst/>
          </a:prstGeom>
          <a:noFill/>
          <a:ln>
            <a:noFill/>
          </a:ln>
        </p:spPr>
        <p:txBody>
          <a:bodyPr anchorCtr="0" anchor="b" bIns="46650" lIns="93300" spcFirstLastPara="1" rIns="93300" wrap="square" tIns="4665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5" name="Shape 235"/>
        <p:cNvGrpSpPr/>
        <p:nvPr/>
      </p:nvGrpSpPr>
      <p:grpSpPr>
        <a:xfrm>
          <a:off x="0" y="0"/>
          <a:ext cx="0" cy="0"/>
          <a:chOff x="0" y="0"/>
          <a:chExt cx="0" cy="0"/>
        </a:xfrm>
      </p:grpSpPr>
      <p:sp>
        <p:nvSpPr>
          <p:cNvPr id="236" name="Google Shape;236;g37ff155a730_0_139:notes"/>
          <p:cNvSpPr/>
          <p:nvPr>
            <p:ph idx="2" type="sldImg"/>
          </p:nvPr>
        </p:nvSpPr>
        <p:spPr>
          <a:xfrm>
            <a:off x="1184275" y="698500"/>
            <a:ext cx="4654500" cy="34908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37" name="Google Shape;237;g37ff155a730_0_139:notes"/>
          <p:cNvSpPr txBox="1"/>
          <p:nvPr>
            <p:ph idx="1" type="body"/>
          </p:nvPr>
        </p:nvSpPr>
        <p:spPr>
          <a:xfrm>
            <a:off x="702310" y="4421824"/>
            <a:ext cx="5618400" cy="4189200"/>
          </a:xfrm>
          <a:prstGeom prst="rect">
            <a:avLst/>
          </a:prstGeom>
          <a:noFill/>
          <a:ln>
            <a:noFill/>
          </a:ln>
        </p:spPr>
        <p:txBody>
          <a:bodyPr anchorCtr="0" anchor="t" bIns="46650" lIns="93300" spcFirstLastPara="1" rIns="93300" wrap="square" tIns="46650">
            <a:noAutofit/>
          </a:bodyPr>
          <a:lstStyle/>
          <a:p>
            <a:pPr indent="0" lvl="0" marL="0" rtl="0" algn="l">
              <a:lnSpc>
                <a:spcPct val="100000"/>
              </a:lnSpc>
              <a:spcBef>
                <a:spcPts val="0"/>
              </a:spcBef>
              <a:spcAft>
                <a:spcPts val="0"/>
              </a:spcAft>
              <a:buSzPts val="1400"/>
              <a:buNone/>
            </a:pPr>
            <a:r>
              <a:t/>
            </a:r>
            <a:endParaRPr/>
          </a:p>
        </p:txBody>
      </p:sp>
      <p:sp>
        <p:nvSpPr>
          <p:cNvPr id="238" name="Google Shape;238;g37ff155a730_0_139:notes"/>
          <p:cNvSpPr txBox="1"/>
          <p:nvPr>
            <p:ph idx="12" type="sldNum"/>
          </p:nvPr>
        </p:nvSpPr>
        <p:spPr>
          <a:xfrm>
            <a:off x="3978132" y="8842030"/>
            <a:ext cx="3043200" cy="465600"/>
          </a:xfrm>
          <a:prstGeom prst="rect">
            <a:avLst/>
          </a:prstGeom>
          <a:noFill/>
          <a:ln>
            <a:noFill/>
          </a:ln>
        </p:spPr>
        <p:txBody>
          <a:bodyPr anchorCtr="0" anchor="b" bIns="46650" lIns="93300" spcFirstLastPara="1" rIns="93300" wrap="square" tIns="4665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5" name="Shape 245"/>
        <p:cNvGrpSpPr/>
        <p:nvPr/>
      </p:nvGrpSpPr>
      <p:grpSpPr>
        <a:xfrm>
          <a:off x="0" y="0"/>
          <a:ext cx="0" cy="0"/>
          <a:chOff x="0" y="0"/>
          <a:chExt cx="0" cy="0"/>
        </a:xfrm>
      </p:grpSpPr>
      <p:sp>
        <p:nvSpPr>
          <p:cNvPr id="246" name="Google Shape;246;g37ff155a730_0_148:notes"/>
          <p:cNvSpPr/>
          <p:nvPr>
            <p:ph idx="2" type="sldImg"/>
          </p:nvPr>
        </p:nvSpPr>
        <p:spPr>
          <a:xfrm>
            <a:off x="1184275" y="698500"/>
            <a:ext cx="4654500" cy="34908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47" name="Google Shape;247;g37ff155a730_0_148:notes"/>
          <p:cNvSpPr txBox="1"/>
          <p:nvPr>
            <p:ph idx="1" type="body"/>
          </p:nvPr>
        </p:nvSpPr>
        <p:spPr>
          <a:xfrm>
            <a:off x="702310" y="4421824"/>
            <a:ext cx="5618400" cy="4189200"/>
          </a:xfrm>
          <a:prstGeom prst="rect">
            <a:avLst/>
          </a:prstGeom>
          <a:noFill/>
          <a:ln>
            <a:noFill/>
          </a:ln>
        </p:spPr>
        <p:txBody>
          <a:bodyPr anchorCtr="0" anchor="t" bIns="46650" lIns="93300" spcFirstLastPara="1" rIns="93300" wrap="square" tIns="46650">
            <a:noAutofit/>
          </a:bodyPr>
          <a:lstStyle/>
          <a:p>
            <a:pPr indent="0" lvl="0" marL="0" rtl="0" algn="l">
              <a:lnSpc>
                <a:spcPct val="100000"/>
              </a:lnSpc>
              <a:spcBef>
                <a:spcPts val="0"/>
              </a:spcBef>
              <a:spcAft>
                <a:spcPts val="0"/>
              </a:spcAft>
              <a:buSzPts val="1400"/>
              <a:buNone/>
            </a:pPr>
            <a:r>
              <a:t/>
            </a:r>
            <a:endParaRPr/>
          </a:p>
        </p:txBody>
      </p:sp>
      <p:sp>
        <p:nvSpPr>
          <p:cNvPr id="248" name="Google Shape;248;g37ff155a730_0_148:notes"/>
          <p:cNvSpPr txBox="1"/>
          <p:nvPr>
            <p:ph idx="12" type="sldNum"/>
          </p:nvPr>
        </p:nvSpPr>
        <p:spPr>
          <a:xfrm>
            <a:off x="3978132" y="8842030"/>
            <a:ext cx="3043200" cy="465600"/>
          </a:xfrm>
          <a:prstGeom prst="rect">
            <a:avLst/>
          </a:prstGeom>
          <a:noFill/>
          <a:ln>
            <a:noFill/>
          </a:ln>
        </p:spPr>
        <p:txBody>
          <a:bodyPr anchorCtr="0" anchor="b" bIns="46650" lIns="93300" spcFirstLastPara="1" rIns="93300" wrap="square" tIns="4665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0" name="Shape 90"/>
        <p:cNvGrpSpPr/>
        <p:nvPr/>
      </p:nvGrpSpPr>
      <p:grpSpPr>
        <a:xfrm>
          <a:off x="0" y="0"/>
          <a:ext cx="0" cy="0"/>
          <a:chOff x="0" y="0"/>
          <a:chExt cx="0" cy="0"/>
        </a:xfrm>
      </p:grpSpPr>
      <p:sp>
        <p:nvSpPr>
          <p:cNvPr id="91" name="Google Shape;91;g37ff155a730_0_90:notes"/>
          <p:cNvSpPr/>
          <p:nvPr>
            <p:ph idx="2" type="sldImg"/>
          </p:nvPr>
        </p:nvSpPr>
        <p:spPr>
          <a:xfrm>
            <a:off x="1184275" y="698500"/>
            <a:ext cx="4654500" cy="34908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92" name="Google Shape;92;g37ff155a730_0_90:notes"/>
          <p:cNvSpPr txBox="1"/>
          <p:nvPr>
            <p:ph idx="1" type="body"/>
          </p:nvPr>
        </p:nvSpPr>
        <p:spPr>
          <a:xfrm>
            <a:off x="702310" y="4421824"/>
            <a:ext cx="5618400" cy="4189200"/>
          </a:xfrm>
          <a:prstGeom prst="rect">
            <a:avLst/>
          </a:prstGeom>
          <a:noFill/>
          <a:ln>
            <a:noFill/>
          </a:ln>
        </p:spPr>
        <p:txBody>
          <a:bodyPr anchorCtr="0" anchor="t" bIns="46650" lIns="93300" spcFirstLastPara="1" rIns="93300" wrap="square" tIns="46650">
            <a:noAutofit/>
          </a:bodyPr>
          <a:lstStyle/>
          <a:p>
            <a:pPr indent="0" lvl="0" marL="0" rtl="0" algn="l">
              <a:lnSpc>
                <a:spcPct val="100000"/>
              </a:lnSpc>
              <a:spcBef>
                <a:spcPts val="0"/>
              </a:spcBef>
              <a:spcAft>
                <a:spcPts val="0"/>
              </a:spcAft>
              <a:buSzPts val="1400"/>
              <a:buNone/>
            </a:pPr>
            <a:r>
              <a:t/>
            </a:r>
            <a:endParaRPr/>
          </a:p>
        </p:txBody>
      </p:sp>
      <p:sp>
        <p:nvSpPr>
          <p:cNvPr id="93" name="Google Shape;93;g37ff155a730_0_90:notes"/>
          <p:cNvSpPr txBox="1"/>
          <p:nvPr>
            <p:ph idx="12" type="sldNum"/>
          </p:nvPr>
        </p:nvSpPr>
        <p:spPr>
          <a:xfrm>
            <a:off x="3978132" y="8842030"/>
            <a:ext cx="3043200" cy="465600"/>
          </a:xfrm>
          <a:prstGeom prst="rect">
            <a:avLst/>
          </a:prstGeom>
          <a:noFill/>
          <a:ln>
            <a:noFill/>
          </a:ln>
        </p:spPr>
        <p:txBody>
          <a:bodyPr anchorCtr="0" anchor="b" bIns="46650" lIns="93300" spcFirstLastPara="1" rIns="93300" wrap="square" tIns="4665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5" name="Shape 255"/>
        <p:cNvGrpSpPr/>
        <p:nvPr/>
      </p:nvGrpSpPr>
      <p:grpSpPr>
        <a:xfrm>
          <a:off x="0" y="0"/>
          <a:ext cx="0" cy="0"/>
          <a:chOff x="0" y="0"/>
          <a:chExt cx="0" cy="0"/>
        </a:xfrm>
      </p:grpSpPr>
      <p:sp>
        <p:nvSpPr>
          <p:cNvPr id="256" name="Google Shape;256;g37ff155a730_0_157:notes"/>
          <p:cNvSpPr/>
          <p:nvPr>
            <p:ph idx="2" type="sldImg"/>
          </p:nvPr>
        </p:nvSpPr>
        <p:spPr>
          <a:xfrm>
            <a:off x="1184275" y="698500"/>
            <a:ext cx="4654500" cy="34908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57" name="Google Shape;257;g37ff155a730_0_157:notes"/>
          <p:cNvSpPr txBox="1"/>
          <p:nvPr>
            <p:ph idx="1" type="body"/>
          </p:nvPr>
        </p:nvSpPr>
        <p:spPr>
          <a:xfrm>
            <a:off x="702310" y="4421824"/>
            <a:ext cx="5618400" cy="4189200"/>
          </a:xfrm>
          <a:prstGeom prst="rect">
            <a:avLst/>
          </a:prstGeom>
          <a:noFill/>
          <a:ln>
            <a:noFill/>
          </a:ln>
        </p:spPr>
        <p:txBody>
          <a:bodyPr anchorCtr="0" anchor="t" bIns="46650" lIns="93300" spcFirstLastPara="1" rIns="93300" wrap="square" tIns="46650">
            <a:noAutofit/>
          </a:bodyPr>
          <a:lstStyle/>
          <a:p>
            <a:pPr indent="0" lvl="0" marL="0" rtl="0" algn="l">
              <a:lnSpc>
                <a:spcPct val="100000"/>
              </a:lnSpc>
              <a:spcBef>
                <a:spcPts val="0"/>
              </a:spcBef>
              <a:spcAft>
                <a:spcPts val="0"/>
              </a:spcAft>
              <a:buSzPts val="1400"/>
              <a:buNone/>
            </a:pPr>
            <a:r>
              <a:t/>
            </a:r>
            <a:endParaRPr/>
          </a:p>
        </p:txBody>
      </p:sp>
      <p:sp>
        <p:nvSpPr>
          <p:cNvPr id="258" name="Google Shape;258;g37ff155a730_0_157:notes"/>
          <p:cNvSpPr txBox="1"/>
          <p:nvPr>
            <p:ph idx="12" type="sldNum"/>
          </p:nvPr>
        </p:nvSpPr>
        <p:spPr>
          <a:xfrm>
            <a:off x="3978132" y="8842030"/>
            <a:ext cx="3043200" cy="465600"/>
          </a:xfrm>
          <a:prstGeom prst="rect">
            <a:avLst/>
          </a:prstGeom>
          <a:noFill/>
          <a:ln>
            <a:noFill/>
          </a:ln>
        </p:spPr>
        <p:txBody>
          <a:bodyPr anchorCtr="0" anchor="b" bIns="46650" lIns="93300" spcFirstLastPara="1" rIns="93300" wrap="square" tIns="4665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5" name="Shape 265"/>
        <p:cNvGrpSpPr/>
        <p:nvPr/>
      </p:nvGrpSpPr>
      <p:grpSpPr>
        <a:xfrm>
          <a:off x="0" y="0"/>
          <a:ext cx="0" cy="0"/>
          <a:chOff x="0" y="0"/>
          <a:chExt cx="0" cy="0"/>
        </a:xfrm>
      </p:grpSpPr>
      <p:sp>
        <p:nvSpPr>
          <p:cNvPr id="266" name="Google Shape;266;g37ff155a730_0_166:notes"/>
          <p:cNvSpPr/>
          <p:nvPr>
            <p:ph idx="2" type="sldImg"/>
          </p:nvPr>
        </p:nvSpPr>
        <p:spPr>
          <a:xfrm>
            <a:off x="1184275" y="698500"/>
            <a:ext cx="4654500" cy="34908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67" name="Google Shape;267;g37ff155a730_0_166:notes"/>
          <p:cNvSpPr txBox="1"/>
          <p:nvPr>
            <p:ph idx="1" type="body"/>
          </p:nvPr>
        </p:nvSpPr>
        <p:spPr>
          <a:xfrm>
            <a:off x="702310" y="4421824"/>
            <a:ext cx="5618400" cy="4189200"/>
          </a:xfrm>
          <a:prstGeom prst="rect">
            <a:avLst/>
          </a:prstGeom>
          <a:noFill/>
          <a:ln>
            <a:noFill/>
          </a:ln>
        </p:spPr>
        <p:txBody>
          <a:bodyPr anchorCtr="0" anchor="t" bIns="46650" lIns="93300" spcFirstLastPara="1" rIns="93300" wrap="square" tIns="46650">
            <a:noAutofit/>
          </a:bodyPr>
          <a:lstStyle/>
          <a:p>
            <a:pPr indent="0" lvl="0" marL="0" rtl="0" algn="l">
              <a:lnSpc>
                <a:spcPct val="100000"/>
              </a:lnSpc>
              <a:spcBef>
                <a:spcPts val="0"/>
              </a:spcBef>
              <a:spcAft>
                <a:spcPts val="0"/>
              </a:spcAft>
              <a:buSzPts val="1400"/>
              <a:buNone/>
            </a:pPr>
            <a:r>
              <a:t/>
            </a:r>
            <a:endParaRPr/>
          </a:p>
        </p:txBody>
      </p:sp>
      <p:sp>
        <p:nvSpPr>
          <p:cNvPr id="268" name="Google Shape;268;g37ff155a730_0_166:notes"/>
          <p:cNvSpPr txBox="1"/>
          <p:nvPr>
            <p:ph idx="12" type="sldNum"/>
          </p:nvPr>
        </p:nvSpPr>
        <p:spPr>
          <a:xfrm>
            <a:off x="3978132" y="8842030"/>
            <a:ext cx="3043200" cy="465600"/>
          </a:xfrm>
          <a:prstGeom prst="rect">
            <a:avLst/>
          </a:prstGeom>
          <a:noFill/>
          <a:ln>
            <a:noFill/>
          </a:ln>
        </p:spPr>
        <p:txBody>
          <a:bodyPr anchorCtr="0" anchor="b" bIns="46650" lIns="93300" spcFirstLastPara="1" rIns="93300" wrap="square" tIns="4665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5" name="Shape 275"/>
        <p:cNvGrpSpPr/>
        <p:nvPr/>
      </p:nvGrpSpPr>
      <p:grpSpPr>
        <a:xfrm>
          <a:off x="0" y="0"/>
          <a:ext cx="0" cy="0"/>
          <a:chOff x="0" y="0"/>
          <a:chExt cx="0" cy="0"/>
        </a:xfrm>
      </p:grpSpPr>
      <p:sp>
        <p:nvSpPr>
          <p:cNvPr id="276" name="Google Shape;276;g3805a14fc10_1_1:notes"/>
          <p:cNvSpPr/>
          <p:nvPr>
            <p:ph idx="2" type="sldImg"/>
          </p:nvPr>
        </p:nvSpPr>
        <p:spPr>
          <a:xfrm>
            <a:off x="1184275" y="698500"/>
            <a:ext cx="4654500" cy="34908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77" name="Google Shape;277;g3805a14fc10_1_1:notes"/>
          <p:cNvSpPr txBox="1"/>
          <p:nvPr>
            <p:ph idx="1" type="body"/>
          </p:nvPr>
        </p:nvSpPr>
        <p:spPr>
          <a:xfrm>
            <a:off x="702310" y="4421824"/>
            <a:ext cx="5618400" cy="4189200"/>
          </a:xfrm>
          <a:prstGeom prst="rect">
            <a:avLst/>
          </a:prstGeom>
          <a:noFill/>
          <a:ln>
            <a:noFill/>
          </a:ln>
        </p:spPr>
        <p:txBody>
          <a:bodyPr anchorCtr="0" anchor="t" bIns="46650" lIns="93300" spcFirstLastPara="1" rIns="93300" wrap="square" tIns="46650">
            <a:noAutofit/>
          </a:bodyPr>
          <a:lstStyle/>
          <a:p>
            <a:pPr indent="0" lvl="0" marL="0" rtl="0" algn="l">
              <a:lnSpc>
                <a:spcPct val="100000"/>
              </a:lnSpc>
              <a:spcBef>
                <a:spcPts val="0"/>
              </a:spcBef>
              <a:spcAft>
                <a:spcPts val="0"/>
              </a:spcAft>
              <a:buSzPts val="1400"/>
              <a:buNone/>
            </a:pPr>
            <a:r>
              <a:t/>
            </a:r>
            <a:endParaRPr/>
          </a:p>
        </p:txBody>
      </p:sp>
      <p:sp>
        <p:nvSpPr>
          <p:cNvPr id="278" name="Google Shape;278;g3805a14fc10_1_1:notes"/>
          <p:cNvSpPr txBox="1"/>
          <p:nvPr>
            <p:ph idx="12" type="sldNum"/>
          </p:nvPr>
        </p:nvSpPr>
        <p:spPr>
          <a:xfrm>
            <a:off x="3978132" y="8842030"/>
            <a:ext cx="3043200" cy="465600"/>
          </a:xfrm>
          <a:prstGeom prst="rect">
            <a:avLst/>
          </a:prstGeom>
          <a:noFill/>
          <a:ln>
            <a:noFill/>
          </a:ln>
        </p:spPr>
        <p:txBody>
          <a:bodyPr anchorCtr="0" anchor="b" bIns="46650" lIns="93300" spcFirstLastPara="1" rIns="93300" wrap="square" tIns="4665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5" name="Shape 285"/>
        <p:cNvGrpSpPr/>
        <p:nvPr/>
      </p:nvGrpSpPr>
      <p:grpSpPr>
        <a:xfrm>
          <a:off x="0" y="0"/>
          <a:ext cx="0" cy="0"/>
          <a:chOff x="0" y="0"/>
          <a:chExt cx="0" cy="0"/>
        </a:xfrm>
      </p:grpSpPr>
      <p:sp>
        <p:nvSpPr>
          <p:cNvPr id="286" name="Google Shape;286;g3805a14fc10_1_11:notes"/>
          <p:cNvSpPr/>
          <p:nvPr>
            <p:ph idx="2" type="sldImg"/>
          </p:nvPr>
        </p:nvSpPr>
        <p:spPr>
          <a:xfrm>
            <a:off x="1184275" y="698500"/>
            <a:ext cx="4654500" cy="34908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87" name="Google Shape;287;g3805a14fc10_1_11:notes"/>
          <p:cNvSpPr txBox="1"/>
          <p:nvPr>
            <p:ph idx="1" type="body"/>
          </p:nvPr>
        </p:nvSpPr>
        <p:spPr>
          <a:xfrm>
            <a:off x="702310" y="4421824"/>
            <a:ext cx="5618400" cy="4189200"/>
          </a:xfrm>
          <a:prstGeom prst="rect">
            <a:avLst/>
          </a:prstGeom>
          <a:noFill/>
          <a:ln>
            <a:noFill/>
          </a:ln>
        </p:spPr>
        <p:txBody>
          <a:bodyPr anchorCtr="0" anchor="t" bIns="46650" lIns="93300" spcFirstLastPara="1" rIns="93300" wrap="square" tIns="46650">
            <a:noAutofit/>
          </a:bodyPr>
          <a:lstStyle/>
          <a:p>
            <a:pPr indent="0" lvl="0" marL="0" rtl="0" algn="l">
              <a:lnSpc>
                <a:spcPct val="100000"/>
              </a:lnSpc>
              <a:spcBef>
                <a:spcPts val="0"/>
              </a:spcBef>
              <a:spcAft>
                <a:spcPts val="0"/>
              </a:spcAft>
              <a:buSzPts val="1400"/>
              <a:buNone/>
            </a:pPr>
            <a:r>
              <a:t/>
            </a:r>
            <a:endParaRPr/>
          </a:p>
        </p:txBody>
      </p:sp>
      <p:sp>
        <p:nvSpPr>
          <p:cNvPr id="288" name="Google Shape;288;g3805a14fc10_1_11:notes"/>
          <p:cNvSpPr txBox="1"/>
          <p:nvPr>
            <p:ph idx="12" type="sldNum"/>
          </p:nvPr>
        </p:nvSpPr>
        <p:spPr>
          <a:xfrm>
            <a:off x="3978132" y="8842030"/>
            <a:ext cx="3043200" cy="465600"/>
          </a:xfrm>
          <a:prstGeom prst="rect">
            <a:avLst/>
          </a:prstGeom>
          <a:noFill/>
          <a:ln>
            <a:noFill/>
          </a:ln>
        </p:spPr>
        <p:txBody>
          <a:bodyPr anchorCtr="0" anchor="b" bIns="46650" lIns="93300" spcFirstLastPara="1" rIns="93300" wrap="square" tIns="4665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5" name="Shape 295"/>
        <p:cNvGrpSpPr/>
        <p:nvPr/>
      </p:nvGrpSpPr>
      <p:grpSpPr>
        <a:xfrm>
          <a:off x="0" y="0"/>
          <a:ext cx="0" cy="0"/>
          <a:chOff x="0" y="0"/>
          <a:chExt cx="0" cy="0"/>
        </a:xfrm>
      </p:grpSpPr>
      <p:sp>
        <p:nvSpPr>
          <p:cNvPr id="296" name="Google Shape;296;g37ff155a730_0_175:notes"/>
          <p:cNvSpPr/>
          <p:nvPr>
            <p:ph idx="2" type="sldImg"/>
          </p:nvPr>
        </p:nvSpPr>
        <p:spPr>
          <a:xfrm>
            <a:off x="1184275" y="698500"/>
            <a:ext cx="4654500" cy="34908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97" name="Google Shape;297;g37ff155a730_0_175:notes"/>
          <p:cNvSpPr txBox="1"/>
          <p:nvPr>
            <p:ph idx="1" type="body"/>
          </p:nvPr>
        </p:nvSpPr>
        <p:spPr>
          <a:xfrm>
            <a:off x="702310" y="4421824"/>
            <a:ext cx="5618400" cy="4189200"/>
          </a:xfrm>
          <a:prstGeom prst="rect">
            <a:avLst/>
          </a:prstGeom>
          <a:noFill/>
          <a:ln>
            <a:noFill/>
          </a:ln>
        </p:spPr>
        <p:txBody>
          <a:bodyPr anchorCtr="0" anchor="t" bIns="46650" lIns="93300" spcFirstLastPara="1" rIns="93300" wrap="square" tIns="46650">
            <a:noAutofit/>
          </a:bodyPr>
          <a:lstStyle/>
          <a:p>
            <a:pPr indent="0" lvl="0" marL="0" rtl="0" algn="l">
              <a:lnSpc>
                <a:spcPct val="100000"/>
              </a:lnSpc>
              <a:spcBef>
                <a:spcPts val="0"/>
              </a:spcBef>
              <a:spcAft>
                <a:spcPts val="0"/>
              </a:spcAft>
              <a:buSzPts val="1400"/>
              <a:buNone/>
            </a:pPr>
            <a:r>
              <a:t/>
            </a:r>
            <a:endParaRPr/>
          </a:p>
        </p:txBody>
      </p:sp>
      <p:sp>
        <p:nvSpPr>
          <p:cNvPr id="298" name="Google Shape;298;g37ff155a730_0_175:notes"/>
          <p:cNvSpPr txBox="1"/>
          <p:nvPr>
            <p:ph idx="12" type="sldNum"/>
          </p:nvPr>
        </p:nvSpPr>
        <p:spPr>
          <a:xfrm>
            <a:off x="3978132" y="8842030"/>
            <a:ext cx="3043200" cy="465600"/>
          </a:xfrm>
          <a:prstGeom prst="rect">
            <a:avLst/>
          </a:prstGeom>
          <a:noFill/>
          <a:ln>
            <a:noFill/>
          </a:ln>
        </p:spPr>
        <p:txBody>
          <a:bodyPr anchorCtr="0" anchor="b" bIns="46650" lIns="93300" spcFirstLastPara="1" rIns="93300" wrap="square" tIns="4665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5" name="Shape 305"/>
        <p:cNvGrpSpPr/>
        <p:nvPr/>
      </p:nvGrpSpPr>
      <p:grpSpPr>
        <a:xfrm>
          <a:off x="0" y="0"/>
          <a:ext cx="0" cy="0"/>
          <a:chOff x="0" y="0"/>
          <a:chExt cx="0" cy="0"/>
        </a:xfrm>
      </p:grpSpPr>
      <p:sp>
        <p:nvSpPr>
          <p:cNvPr id="306" name="Google Shape;306;g37ff155a730_0_184:notes"/>
          <p:cNvSpPr/>
          <p:nvPr>
            <p:ph idx="2" type="sldImg"/>
          </p:nvPr>
        </p:nvSpPr>
        <p:spPr>
          <a:xfrm>
            <a:off x="1184275" y="698500"/>
            <a:ext cx="4654500" cy="34908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07" name="Google Shape;307;g37ff155a730_0_184:notes"/>
          <p:cNvSpPr txBox="1"/>
          <p:nvPr>
            <p:ph idx="1" type="body"/>
          </p:nvPr>
        </p:nvSpPr>
        <p:spPr>
          <a:xfrm>
            <a:off x="702310" y="4421824"/>
            <a:ext cx="5618400" cy="4189200"/>
          </a:xfrm>
          <a:prstGeom prst="rect">
            <a:avLst/>
          </a:prstGeom>
          <a:noFill/>
          <a:ln>
            <a:noFill/>
          </a:ln>
        </p:spPr>
        <p:txBody>
          <a:bodyPr anchorCtr="0" anchor="t" bIns="46650" lIns="93300" spcFirstLastPara="1" rIns="93300" wrap="square" tIns="46650">
            <a:noAutofit/>
          </a:bodyPr>
          <a:lstStyle/>
          <a:p>
            <a:pPr indent="0" lvl="0" marL="0" rtl="0" algn="l">
              <a:lnSpc>
                <a:spcPct val="100000"/>
              </a:lnSpc>
              <a:spcBef>
                <a:spcPts val="0"/>
              </a:spcBef>
              <a:spcAft>
                <a:spcPts val="0"/>
              </a:spcAft>
              <a:buSzPts val="1400"/>
              <a:buNone/>
            </a:pPr>
            <a:r>
              <a:t/>
            </a:r>
            <a:endParaRPr/>
          </a:p>
        </p:txBody>
      </p:sp>
      <p:sp>
        <p:nvSpPr>
          <p:cNvPr id="308" name="Google Shape;308;g37ff155a730_0_184:notes"/>
          <p:cNvSpPr txBox="1"/>
          <p:nvPr>
            <p:ph idx="12" type="sldNum"/>
          </p:nvPr>
        </p:nvSpPr>
        <p:spPr>
          <a:xfrm>
            <a:off x="3978132" y="8842030"/>
            <a:ext cx="3043200" cy="465600"/>
          </a:xfrm>
          <a:prstGeom prst="rect">
            <a:avLst/>
          </a:prstGeom>
          <a:noFill/>
          <a:ln>
            <a:noFill/>
          </a:ln>
        </p:spPr>
        <p:txBody>
          <a:bodyPr anchorCtr="0" anchor="b" bIns="46650" lIns="93300" spcFirstLastPara="1" rIns="93300" wrap="square" tIns="4665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5" name="Shape 315"/>
        <p:cNvGrpSpPr/>
        <p:nvPr/>
      </p:nvGrpSpPr>
      <p:grpSpPr>
        <a:xfrm>
          <a:off x="0" y="0"/>
          <a:ext cx="0" cy="0"/>
          <a:chOff x="0" y="0"/>
          <a:chExt cx="0" cy="0"/>
        </a:xfrm>
      </p:grpSpPr>
      <p:sp>
        <p:nvSpPr>
          <p:cNvPr id="316" name="Google Shape;316;g37ff155a730_0_193:notes"/>
          <p:cNvSpPr/>
          <p:nvPr>
            <p:ph idx="2" type="sldImg"/>
          </p:nvPr>
        </p:nvSpPr>
        <p:spPr>
          <a:xfrm>
            <a:off x="1184275" y="698500"/>
            <a:ext cx="4654500" cy="34908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17" name="Google Shape;317;g37ff155a730_0_193:notes"/>
          <p:cNvSpPr txBox="1"/>
          <p:nvPr>
            <p:ph idx="1" type="body"/>
          </p:nvPr>
        </p:nvSpPr>
        <p:spPr>
          <a:xfrm>
            <a:off x="702310" y="4421824"/>
            <a:ext cx="5618400" cy="4189200"/>
          </a:xfrm>
          <a:prstGeom prst="rect">
            <a:avLst/>
          </a:prstGeom>
          <a:noFill/>
          <a:ln>
            <a:noFill/>
          </a:ln>
        </p:spPr>
        <p:txBody>
          <a:bodyPr anchorCtr="0" anchor="t" bIns="46650" lIns="93300" spcFirstLastPara="1" rIns="93300" wrap="square" tIns="46650">
            <a:noAutofit/>
          </a:bodyPr>
          <a:lstStyle/>
          <a:p>
            <a:pPr indent="0" lvl="0" marL="0" rtl="0" algn="l">
              <a:lnSpc>
                <a:spcPct val="100000"/>
              </a:lnSpc>
              <a:spcBef>
                <a:spcPts val="0"/>
              </a:spcBef>
              <a:spcAft>
                <a:spcPts val="0"/>
              </a:spcAft>
              <a:buSzPts val="1400"/>
              <a:buNone/>
            </a:pPr>
            <a:r>
              <a:t/>
            </a:r>
            <a:endParaRPr/>
          </a:p>
        </p:txBody>
      </p:sp>
      <p:sp>
        <p:nvSpPr>
          <p:cNvPr id="318" name="Google Shape;318;g37ff155a730_0_193:notes"/>
          <p:cNvSpPr txBox="1"/>
          <p:nvPr>
            <p:ph idx="12" type="sldNum"/>
          </p:nvPr>
        </p:nvSpPr>
        <p:spPr>
          <a:xfrm>
            <a:off x="3978132" y="8842030"/>
            <a:ext cx="3043200" cy="465600"/>
          </a:xfrm>
          <a:prstGeom prst="rect">
            <a:avLst/>
          </a:prstGeom>
          <a:noFill/>
          <a:ln>
            <a:noFill/>
          </a:ln>
        </p:spPr>
        <p:txBody>
          <a:bodyPr anchorCtr="0" anchor="b" bIns="46650" lIns="93300" spcFirstLastPara="1" rIns="93300" wrap="square" tIns="4665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5" name="Shape 325"/>
        <p:cNvGrpSpPr/>
        <p:nvPr/>
      </p:nvGrpSpPr>
      <p:grpSpPr>
        <a:xfrm>
          <a:off x="0" y="0"/>
          <a:ext cx="0" cy="0"/>
          <a:chOff x="0" y="0"/>
          <a:chExt cx="0" cy="0"/>
        </a:xfrm>
      </p:grpSpPr>
      <p:sp>
        <p:nvSpPr>
          <p:cNvPr id="326" name="Google Shape;326;g37ff155a730_0_202:notes"/>
          <p:cNvSpPr/>
          <p:nvPr>
            <p:ph idx="2" type="sldImg"/>
          </p:nvPr>
        </p:nvSpPr>
        <p:spPr>
          <a:xfrm>
            <a:off x="1184275" y="698500"/>
            <a:ext cx="4654500" cy="34908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27" name="Google Shape;327;g37ff155a730_0_202:notes"/>
          <p:cNvSpPr txBox="1"/>
          <p:nvPr>
            <p:ph idx="1" type="body"/>
          </p:nvPr>
        </p:nvSpPr>
        <p:spPr>
          <a:xfrm>
            <a:off x="702310" y="4421824"/>
            <a:ext cx="5618400" cy="4189200"/>
          </a:xfrm>
          <a:prstGeom prst="rect">
            <a:avLst/>
          </a:prstGeom>
          <a:noFill/>
          <a:ln>
            <a:noFill/>
          </a:ln>
        </p:spPr>
        <p:txBody>
          <a:bodyPr anchorCtr="0" anchor="t" bIns="46650" lIns="93300" spcFirstLastPara="1" rIns="93300" wrap="square" tIns="46650">
            <a:noAutofit/>
          </a:bodyPr>
          <a:lstStyle/>
          <a:p>
            <a:pPr indent="0" lvl="0" marL="0" rtl="0" algn="l">
              <a:lnSpc>
                <a:spcPct val="100000"/>
              </a:lnSpc>
              <a:spcBef>
                <a:spcPts val="0"/>
              </a:spcBef>
              <a:spcAft>
                <a:spcPts val="0"/>
              </a:spcAft>
              <a:buSzPts val="1400"/>
              <a:buNone/>
            </a:pPr>
            <a:r>
              <a:t/>
            </a:r>
            <a:endParaRPr/>
          </a:p>
        </p:txBody>
      </p:sp>
      <p:sp>
        <p:nvSpPr>
          <p:cNvPr id="328" name="Google Shape;328;g37ff155a730_0_202:notes"/>
          <p:cNvSpPr txBox="1"/>
          <p:nvPr>
            <p:ph idx="12" type="sldNum"/>
          </p:nvPr>
        </p:nvSpPr>
        <p:spPr>
          <a:xfrm>
            <a:off x="3978132" y="8842030"/>
            <a:ext cx="3043200" cy="465600"/>
          </a:xfrm>
          <a:prstGeom prst="rect">
            <a:avLst/>
          </a:prstGeom>
          <a:noFill/>
          <a:ln>
            <a:noFill/>
          </a:ln>
        </p:spPr>
        <p:txBody>
          <a:bodyPr anchorCtr="0" anchor="b" bIns="46650" lIns="93300" spcFirstLastPara="1" rIns="93300" wrap="square" tIns="4665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5" name="Shape 335"/>
        <p:cNvGrpSpPr/>
        <p:nvPr/>
      </p:nvGrpSpPr>
      <p:grpSpPr>
        <a:xfrm>
          <a:off x="0" y="0"/>
          <a:ext cx="0" cy="0"/>
          <a:chOff x="0" y="0"/>
          <a:chExt cx="0" cy="0"/>
        </a:xfrm>
      </p:grpSpPr>
      <p:sp>
        <p:nvSpPr>
          <p:cNvPr id="336" name="Google Shape;336;g37ff155a730_0_211:notes"/>
          <p:cNvSpPr/>
          <p:nvPr>
            <p:ph idx="2" type="sldImg"/>
          </p:nvPr>
        </p:nvSpPr>
        <p:spPr>
          <a:xfrm>
            <a:off x="1184275" y="698500"/>
            <a:ext cx="4654500" cy="34908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37" name="Google Shape;337;g37ff155a730_0_211:notes"/>
          <p:cNvSpPr txBox="1"/>
          <p:nvPr>
            <p:ph idx="1" type="body"/>
          </p:nvPr>
        </p:nvSpPr>
        <p:spPr>
          <a:xfrm>
            <a:off x="702310" y="4421824"/>
            <a:ext cx="5618400" cy="4189200"/>
          </a:xfrm>
          <a:prstGeom prst="rect">
            <a:avLst/>
          </a:prstGeom>
          <a:noFill/>
          <a:ln>
            <a:noFill/>
          </a:ln>
        </p:spPr>
        <p:txBody>
          <a:bodyPr anchorCtr="0" anchor="t" bIns="46650" lIns="93300" spcFirstLastPara="1" rIns="93300" wrap="square" tIns="46650">
            <a:noAutofit/>
          </a:bodyPr>
          <a:lstStyle/>
          <a:p>
            <a:pPr indent="0" lvl="0" marL="0" rtl="0" algn="l">
              <a:lnSpc>
                <a:spcPct val="100000"/>
              </a:lnSpc>
              <a:spcBef>
                <a:spcPts val="0"/>
              </a:spcBef>
              <a:spcAft>
                <a:spcPts val="0"/>
              </a:spcAft>
              <a:buSzPts val="1400"/>
              <a:buNone/>
            </a:pPr>
            <a:r>
              <a:t/>
            </a:r>
            <a:endParaRPr/>
          </a:p>
        </p:txBody>
      </p:sp>
      <p:sp>
        <p:nvSpPr>
          <p:cNvPr id="338" name="Google Shape;338;g37ff155a730_0_211:notes"/>
          <p:cNvSpPr txBox="1"/>
          <p:nvPr>
            <p:ph idx="12" type="sldNum"/>
          </p:nvPr>
        </p:nvSpPr>
        <p:spPr>
          <a:xfrm>
            <a:off x="3978132" y="8842030"/>
            <a:ext cx="3043200" cy="465600"/>
          </a:xfrm>
          <a:prstGeom prst="rect">
            <a:avLst/>
          </a:prstGeom>
          <a:noFill/>
          <a:ln>
            <a:noFill/>
          </a:ln>
        </p:spPr>
        <p:txBody>
          <a:bodyPr anchorCtr="0" anchor="b" bIns="46650" lIns="93300" spcFirstLastPara="1" rIns="93300" wrap="square" tIns="4665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5" name="Shape 345"/>
        <p:cNvGrpSpPr/>
        <p:nvPr/>
      </p:nvGrpSpPr>
      <p:grpSpPr>
        <a:xfrm>
          <a:off x="0" y="0"/>
          <a:ext cx="0" cy="0"/>
          <a:chOff x="0" y="0"/>
          <a:chExt cx="0" cy="0"/>
        </a:xfrm>
      </p:grpSpPr>
      <p:sp>
        <p:nvSpPr>
          <p:cNvPr id="346" name="Google Shape;346;g37ff155a730_0_227:notes"/>
          <p:cNvSpPr/>
          <p:nvPr>
            <p:ph idx="2" type="sldImg"/>
          </p:nvPr>
        </p:nvSpPr>
        <p:spPr>
          <a:xfrm>
            <a:off x="1184275" y="698500"/>
            <a:ext cx="4654500" cy="34908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47" name="Google Shape;347;g37ff155a730_0_227:notes"/>
          <p:cNvSpPr txBox="1"/>
          <p:nvPr>
            <p:ph idx="1" type="body"/>
          </p:nvPr>
        </p:nvSpPr>
        <p:spPr>
          <a:xfrm>
            <a:off x="702310" y="4421824"/>
            <a:ext cx="5618400" cy="4189200"/>
          </a:xfrm>
          <a:prstGeom prst="rect">
            <a:avLst/>
          </a:prstGeom>
          <a:noFill/>
          <a:ln>
            <a:noFill/>
          </a:ln>
        </p:spPr>
        <p:txBody>
          <a:bodyPr anchorCtr="0" anchor="t" bIns="46650" lIns="93300" spcFirstLastPara="1" rIns="93300" wrap="square" tIns="46650">
            <a:noAutofit/>
          </a:bodyPr>
          <a:lstStyle/>
          <a:p>
            <a:pPr indent="0" lvl="0" marL="0" rtl="0" algn="l">
              <a:lnSpc>
                <a:spcPct val="100000"/>
              </a:lnSpc>
              <a:spcBef>
                <a:spcPts val="0"/>
              </a:spcBef>
              <a:spcAft>
                <a:spcPts val="0"/>
              </a:spcAft>
              <a:buSzPts val="1400"/>
              <a:buNone/>
            </a:pPr>
            <a:r>
              <a:t/>
            </a:r>
            <a:endParaRPr/>
          </a:p>
        </p:txBody>
      </p:sp>
      <p:sp>
        <p:nvSpPr>
          <p:cNvPr id="348" name="Google Shape;348;g37ff155a730_0_227:notes"/>
          <p:cNvSpPr txBox="1"/>
          <p:nvPr>
            <p:ph idx="12" type="sldNum"/>
          </p:nvPr>
        </p:nvSpPr>
        <p:spPr>
          <a:xfrm>
            <a:off x="3978132" y="8842030"/>
            <a:ext cx="3043200" cy="465600"/>
          </a:xfrm>
          <a:prstGeom prst="rect">
            <a:avLst/>
          </a:prstGeom>
          <a:noFill/>
          <a:ln>
            <a:noFill/>
          </a:ln>
        </p:spPr>
        <p:txBody>
          <a:bodyPr anchorCtr="0" anchor="b" bIns="46650" lIns="93300" spcFirstLastPara="1" rIns="93300" wrap="square" tIns="4665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7" name="Shape 97"/>
        <p:cNvGrpSpPr/>
        <p:nvPr/>
      </p:nvGrpSpPr>
      <p:grpSpPr>
        <a:xfrm>
          <a:off x="0" y="0"/>
          <a:ext cx="0" cy="0"/>
          <a:chOff x="0" y="0"/>
          <a:chExt cx="0" cy="0"/>
        </a:xfrm>
      </p:grpSpPr>
      <p:sp>
        <p:nvSpPr>
          <p:cNvPr id="98" name="Google Shape;98;g37ff155a730_0_0:notes"/>
          <p:cNvSpPr/>
          <p:nvPr>
            <p:ph idx="2" type="sldImg"/>
          </p:nvPr>
        </p:nvSpPr>
        <p:spPr>
          <a:xfrm>
            <a:off x="1184275" y="698500"/>
            <a:ext cx="4654500" cy="34908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99" name="Google Shape;99;g37ff155a730_0_0:notes"/>
          <p:cNvSpPr txBox="1"/>
          <p:nvPr>
            <p:ph idx="1" type="body"/>
          </p:nvPr>
        </p:nvSpPr>
        <p:spPr>
          <a:xfrm>
            <a:off x="702310" y="4421824"/>
            <a:ext cx="5618400" cy="4189200"/>
          </a:xfrm>
          <a:prstGeom prst="rect">
            <a:avLst/>
          </a:prstGeom>
          <a:noFill/>
          <a:ln>
            <a:noFill/>
          </a:ln>
        </p:spPr>
        <p:txBody>
          <a:bodyPr anchorCtr="0" anchor="t" bIns="46650" lIns="93300" spcFirstLastPara="1" rIns="93300" wrap="square" tIns="46650">
            <a:noAutofit/>
          </a:bodyPr>
          <a:lstStyle/>
          <a:p>
            <a:pPr indent="0" lvl="0" marL="0" rtl="0" algn="l">
              <a:lnSpc>
                <a:spcPct val="100000"/>
              </a:lnSpc>
              <a:spcBef>
                <a:spcPts val="0"/>
              </a:spcBef>
              <a:spcAft>
                <a:spcPts val="0"/>
              </a:spcAft>
              <a:buSzPts val="1400"/>
              <a:buNone/>
            </a:pPr>
            <a:r>
              <a:t/>
            </a:r>
            <a:endParaRPr/>
          </a:p>
        </p:txBody>
      </p:sp>
      <p:sp>
        <p:nvSpPr>
          <p:cNvPr id="100" name="Google Shape;100;g37ff155a730_0_0:notes"/>
          <p:cNvSpPr txBox="1"/>
          <p:nvPr>
            <p:ph idx="12" type="sldNum"/>
          </p:nvPr>
        </p:nvSpPr>
        <p:spPr>
          <a:xfrm>
            <a:off x="3978132" y="8842030"/>
            <a:ext cx="3043200" cy="465600"/>
          </a:xfrm>
          <a:prstGeom prst="rect">
            <a:avLst/>
          </a:prstGeom>
          <a:noFill/>
          <a:ln>
            <a:noFill/>
          </a:ln>
        </p:spPr>
        <p:txBody>
          <a:bodyPr anchorCtr="0" anchor="b" bIns="46650" lIns="93300" spcFirstLastPara="1" rIns="93300" wrap="square" tIns="4665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5" name="Shape 355"/>
        <p:cNvGrpSpPr/>
        <p:nvPr/>
      </p:nvGrpSpPr>
      <p:grpSpPr>
        <a:xfrm>
          <a:off x="0" y="0"/>
          <a:ext cx="0" cy="0"/>
          <a:chOff x="0" y="0"/>
          <a:chExt cx="0" cy="0"/>
        </a:xfrm>
      </p:grpSpPr>
      <p:sp>
        <p:nvSpPr>
          <p:cNvPr id="356" name="Google Shape;356;g3805a14fc10_1_21:notes"/>
          <p:cNvSpPr/>
          <p:nvPr>
            <p:ph idx="2" type="sldImg"/>
          </p:nvPr>
        </p:nvSpPr>
        <p:spPr>
          <a:xfrm>
            <a:off x="1184275" y="698500"/>
            <a:ext cx="4654500" cy="34908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57" name="Google Shape;357;g3805a14fc10_1_21:notes"/>
          <p:cNvSpPr txBox="1"/>
          <p:nvPr>
            <p:ph idx="1" type="body"/>
          </p:nvPr>
        </p:nvSpPr>
        <p:spPr>
          <a:xfrm>
            <a:off x="702310" y="4421824"/>
            <a:ext cx="5618400" cy="4189200"/>
          </a:xfrm>
          <a:prstGeom prst="rect">
            <a:avLst/>
          </a:prstGeom>
          <a:noFill/>
          <a:ln>
            <a:noFill/>
          </a:ln>
        </p:spPr>
        <p:txBody>
          <a:bodyPr anchorCtr="0" anchor="t" bIns="46650" lIns="93300" spcFirstLastPara="1" rIns="93300" wrap="square" tIns="46650">
            <a:noAutofit/>
          </a:bodyPr>
          <a:lstStyle/>
          <a:p>
            <a:pPr indent="0" lvl="0" marL="0" rtl="0" algn="l">
              <a:lnSpc>
                <a:spcPct val="100000"/>
              </a:lnSpc>
              <a:spcBef>
                <a:spcPts val="0"/>
              </a:spcBef>
              <a:spcAft>
                <a:spcPts val="0"/>
              </a:spcAft>
              <a:buSzPts val="1400"/>
              <a:buNone/>
            </a:pPr>
            <a:r>
              <a:t/>
            </a:r>
            <a:endParaRPr/>
          </a:p>
        </p:txBody>
      </p:sp>
      <p:sp>
        <p:nvSpPr>
          <p:cNvPr id="358" name="Google Shape;358;g3805a14fc10_1_21:notes"/>
          <p:cNvSpPr txBox="1"/>
          <p:nvPr>
            <p:ph idx="12" type="sldNum"/>
          </p:nvPr>
        </p:nvSpPr>
        <p:spPr>
          <a:xfrm>
            <a:off x="3978132" y="8842030"/>
            <a:ext cx="3043200" cy="465600"/>
          </a:xfrm>
          <a:prstGeom prst="rect">
            <a:avLst/>
          </a:prstGeom>
          <a:noFill/>
          <a:ln>
            <a:noFill/>
          </a:ln>
        </p:spPr>
        <p:txBody>
          <a:bodyPr anchorCtr="0" anchor="b" bIns="46650" lIns="93300" spcFirstLastPara="1" rIns="93300" wrap="square" tIns="4665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5" name="Shape 365"/>
        <p:cNvGrpSpPr/>
        <p:nvPr/>
      </p:nvGrpSpPr>
      <p:grpSpPr>
        <a:xfrm>
          <a:off x="0" y="0"/>
          <a:ext cx="0" cy="0"/>
          <a:chOff x="0" y="0"/>
          <a:chExt cx="0" cy="0"/>
        </a:xfrm>
      </p:grpSpPr>
      <p:sp>
        <p:nvSpPr>
          <p:cNvPr id="366" name="Google Shape;366;g37ff155a730_0_236:notes"/>
          <p:cNvSpPr/>
          <p:nvPr>
            <p:ph idx="2" type="sldImg"/>
          </p:nvPr>
        </p:nvSpPr>
        <p:spPr>
          <a:xfrm>
            <a:off x="1184275" y="698500"/>
            <a:ext cx="4654500" cy="34908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67" name="Google Shape;367;g37ff155a730_0_236:notes"/>
          <p:cNvSpPr txBox="1"/>
          <p:nvPr>
            <p:ph idx="1" type="body"/>
          </p:nvPr>
        </p:nvSpPr>
        <p:spPr>
          <a:xfrm>
            <a:off x="702310" y="4421824"/>
            <a:ext cx="5618400" cy="4189200"/>
          </a:xfrm>
          <a:prstGeom prst="rect">
            <a:avLst/>
          </a:prstGeom>
          <a:noFill/>
          <a:ln>
            <a:noFill/>
          </a:ln>
        </p:spPr>
        <p:txBody>
          <a:bodyPr anchorCtr="0" anchor="t" bIns="46650" lIns="93300" spcFirstLastPara="1" rIns="93300" wrap="square" tIns="46650">
            <a:noAutofit/>
          </a:bodyPr>
          <a:lstStyle/>
          <a:p>
            <a:pPr indent="0" lvl="0" marL="0" rtl="0" algn="l">
              <a:lnSpc>
                <a:spcPct val="100000"/>
              </a:lnSpc>
              <a:spcBef>
                <a:spcPts val="0"/>
              </a:spcBef>
              <a:spcAft>
                <a:spcPts val="0"/>
              </a:spcAft>
              <a:buSzPts val="1400"/>
              <a:buNone/>
            </a:pPr>
            <a:r>
              <a:t/>
            </a:r>
            <a:endParaRPr/>
          </a:p>
        </p:txBody>
      </p:sp>
      <p:sp>
        <p:nvSpPr>
          <p:cNvPr id="368" name="Google Shape;368;g37ff155a730_0_236:notes"/>
          <p:cNvSpPr txBox="1"/>
          <p:nvPr>
            <p:ph idx="12" type="sldNum"/>
          </p:nvPr>
        </p:nvSpPr>
        <p:spPr>
          <a:xfrm>
            <a:off x="3978132" y="8842030"/>
            <a:ext cx="3043200" cy="465600"/>
          </a:xfrm>
          <a:prstGeom prst="rect">
            <a:avLst/>
          </a:prstGeom>
          <a:noFill/>
          <a:ln>
            <a:noFill/>
          </a:ln>
        </p:spPr>
        <p:txBody>
          <a:bodyPr anchorCtr="0" anchor="b" bIns="46650" lIns="93300" spcFirstLastPara="1" rIns="93300" wrap="square" tIns="4665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5" name="Shape 375"/>
        <p:cNvGrpSpPr/>
        <p:nvPr/>
      </p:nvGrpSpPr>
      <p:grpSpPr>
        <a:xfrm>
          <a:off x="0" y="0"/>
          <a:ext cx="0" cy="0"/>
          <a:chOff x="0" y="0"/>
          <a:chExt cx="0" cy="0"/>
        </a:xfrm>
      </p:grpSpPr>
      <p:sp>
        <p:nvSpPr>
          <p:cNvPr id="376" name="Google Shape;376;g37ff155a730_0_245:notes"/>
          <p:cNvSpPr/>
          <p:nvPr>
            <p:ph idx="2" type="sldImg"/>
          </p:nvPr>
        </p:nvSpPr>
        <p:spPr>
          <a:xfrm>
            <a:off x="1184275" y="698500"/>
            <a:ext cx="4654500" cy="34908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77" name="Google Shape;377;g37ff155a730_0_245:notes"/>
          <p:cNvSpPr txBox="1"/>
          <p:nvPr>
            <p:ph idx="1" type="body"/>
          </p:nvPr>
        </p:nvSpPr>
        <p:spPr>
          <a:xfrm>
            <a:off x="702310" y="4421824"/>
            <a:ext cx="5618400" cy="4189200"/>
          </a:xfrm>
          <a:prstGeom prst="rect">
            <a:avLst/>
          </a:prstGeom>
          <a:noFill/>
          <a:ln>
            <a:noFill/>
          </a:ln>
        </p:spPr>
        <p:txBody>
          <a:bodyPr anchorCtr="0" anchor="t" bIns="46650" lIns="93300" spcFirstLastPara="1" rIns="93300" wrap="square" tIns="46650">
            <a:noAutofit/>
          </a:bodyPr>
          <a:lstStyle/>
          <a:p>
            <a:pPr indent="0" lvl="0" marL="0" rtl="0" algn="l">
              <a:lnSpc>
                <a:spcPct val="100000"/>
              </a:lnSpc>
              <a:spcBef>
                <a:spcPts val="0"/>
              </a:spcBef>
              <a:spcAft>
                <a:spcPts val="0"/>
              </a:spcAft>
              <a:buSzPts val="1400"/>
              <a:buNone/>
            </a:pPr>
            <a:r>
              <a:t/>
            </a:r>
            <a:endParaRPr/>
          </a:p>
        </p:txBody>
      </p:sp>
      <p:sp>
        <p:nvSpPr>
          <p:cNvPr id="378" name="Google Shape;378;g37ff155a730_0_245:notes"/>
          <p:cNvSpPr txBox="1"/>
          <p:nvPr>
            <p:ph idx="12" type="sldNum"/>
          </p:nvPr>
        </p:nvSpPr>
        <p:spPr>
          <a:xfrm>
            <a:off x="3978132" y="8842030"/>
            <a:ext cx="3043200" cy="465600"/>
          </a:xfrm>
          <a:prstGeom prst="rect">
            <a:avLst/>
          </a:prstGeom>
          <a:noFill/>
          <a:ln>
            <a:noFill/>
          </a:ln>
        </p:spPr>
        <p:txBody>
          <a:bodyPr anchorCtr="0" anchor="b" bIns="46650" lIns="93300" spcFirstLastPara="1" rIns="93300" wrap="square" tIns="4665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5" name="Shape 385"/>
        <p:cNvGrpSpPr/>
        <p:nvPr/>
      </p:nvGrpSpPr>
      <p:grpSpPr>
        <a:xfrm>
          <a:off x="0" y="0"/>
          <a:ext cx="0" cy="0"/>
          <a:chOff x="0" y="0"/>
          <a:chExt cx="0" cy="0"/>
        </a:xfrm>
      </p:grpSpPr>
      <p:sp>
        <p:nvSpPr>
          <p:cNvPr id="386" name="Google Shape;386;g3805a14fc10_1_31:notes"/>
          <p:cNvSpPr/>
          <p:nvPr>
            <p:ph idx="2" type="sldImg"/>
          </p:nvPr>
        </p:nvSpPr>
        <p:spPr>
          <a:xfrm>
            <a:off x="1184275" y="698500"/>
            <a:ext cx="4654500" cy="34908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87" name="Google Shape;387;g3805a14fc10_1_31:notes"/>
          <p:cNvSpPr txBox="1"/>
          <p:nvPr>
            <p:ph idx="1" type="body"/>
          </p:nvPr>
        </p:nvSpPr>
        <p:spPr>
          <a:xfrm>
            <a:off x="702310" y="4421824"/>
            <a:ext cx="5618400" cy="4189200"/>
          </a:xfrm>
          <a:prstGeom prst="rect">
            <a:avLst/>
          </a:prstGeom>
          <a:noFill/>
          <a:ln>
            <a:noFill/>
          </a:ln>
        </p:spPr>
        <p:txBody>
          <a:bodyPr anchorCtr="0" anchor="t" bIns="46650" lIns="93300" spcFirstLastPara="1" rIns="93300" wrap="square" tIns="46650">
            <a:noAutofit/>
          </a:bodyPr>
          <a:lstStyle/>
          <a:p>
            <a:pPr indent="0" lvl="0" marL="0" rtl="0" algn="l">
              <a:lnSpc>
                <a:spcPct val="100000"/>
              </a:lnSpc>
              <a:spcBef>
                <a:spcPts val="0"/>
              </a:spcBef>
              <a:spcAft>
                <a:spcPts val="0"/>
              </a:spcAft>
              <a:buSzPts val="1400"/>
              <a:buNone/>
            </a:pPr>
            <a:r>
              <a:t/>
            </a:r>
            <a:endParaRPr/>
          </a:p>
        </p:txBody>
      </p:sp>
      <p:sp>
        <p:nvSpPr>
          <p:cNvPr id="388" name="Google Shape;388;g3805a14fc10_1_31:notes"/>
          <p:cNvSpPr txBox="1"/>
          <p:nvPr>
            <p:ph idx="12" type="sldNum"/>
          </p:nvPr>
        </p:nvSpPr>
        <p:spPr>
          <a:xfrm>
            <a:off x="3978132" y="8842030"/>
            <a:ext cx="3043200" cy="465600"/>
          </a:xfrm>
          <a:prstGeom prst="rect">
            <a:avLst/>
          </a:prstGeom>
          <a:noFill/>
          <a:ln>
            <a:noFill/>
          </a:ln>
        </p:spPr>
        <p:txBody>
          <a:bodyPr anchorCtr="0" anchor="b" bIns="46650" lIns="93300" spcFirstLastPara="1" rIns="93300" wrap="square" tIns="4665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5" name="Shape 395"/>
        <p:cNvGrpSpPr/>
        <p:nvPr/>
      </p:nvGrpSpPr>
      <p:grpSpPr>
        <a:xfrm>
          <a:off x="0" y="0"/>
          <a:ext cx="0" cy="0"/>
          <a:chOff x="0" y="0"/>
          <a:chExt cx="0" cy="0"/>
        </a:xfrm>
      </p:grpSpPr>
      <p:sp>
        <p:nvSpPr>
          <p:cNvPr id="396" name="Google Shape;396;g37ff155a730_0_254:notes"/>
          <p:cNvSpPr/>
          <p:nvPr>
            <p:ph idx="2" type="sldImg"/>
          </p:nvPr>
        </p:nvSpPr>
        <p:spPr>
          <a:xfrm>
            <a:off x="1184275" y="698500"/>
            <a:ext cx="4654500" cy="34908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97" name="Google Shape;397;g37ff155a730_0_254:notes"/>
          <p:cNvSpPr txBox="1"/>
          <p:nvPr>
            <p:ph idx="1" type="body"/>
          </p:nvPr>
        </p:nvSpPr>
        <p:spPr>
          <a:xfrm>
            <a:off x="702310" y="4421824"/>
            <a:ext cx="5618400" cy="4189200"/>
          </a:xfrm>
          <a:prstGeom prst="rect">
            <a:avLst/>
          </a:prstGeom>
          <a:noFill/>
          <a:ln>
            <a:noFill/>
          </a:ln>
        </p:spPr>
        <p:txBody>
          <a:bodyPr anchorCtr="0" anchor="t" bIns="46650" lIns="93300" spcFirstLastPara="1" rIns="93300" wrap="square" tIns="46650">
            <a:noAutofit/>
          </a:bodyPr>
          <a:lstStyle/>
          <a:p>
            <a:pPr indent="0" lvl="0" marL="0" rtl="0" algn="l">
              <a:lnSpc>
                <a:spcPct val="100000"/>
              </a:lnSpc>
              <a:spcBef>
                <a:spcPts val="0"/>
              </a:spcBef>
              <a:spcAft>
                <a:spcPts val="0"/>
              </a:spcAft>
              <a:buSzPts val="1400"/>
              <a:buNone/>
            </a:pPr>
            <a:r>
              <a:t/>
            </a:r>
            <a:endParaRPr/>
          </a:p>
        </p:txBody>
      </p:sp>
      <p:sp>
        <p:nvSpPr>
          <p:cNvPr id="398" name="Google Shape;398;g37ff155a730_0_254:notes"/>
          <p:cNvSpPr txBox="1"/>
          <p:nvPr>
            <p:ph idx="12" type="sldNum"/>
          </p:nvPr>
        </p:nvSpPr>
        <p:spPr>
          <a:xfrm>
            <a:off x="3978132" y="8842030"/>
            <a:ext cx="3043200" cy="465600"/>
          </a:xfrm>
          <a:prstGeom prst="rect">
            <a:avLst/>
          </a:prstGeom>
          <a:noFill/>
          <a:ln>
            <a:noFill/>
          </a:ln>
        </p:spPr>
        <p:txBody>
          <a:bodyPr anchorCtr="0" anchor="b" bIns="46650" lIns="93300" spcFirstLastPara="1" rIns="93300" wrap="square" tIns="4665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5" name="Shape 405"/>
        <p:cNvGrpSpPr/>
        <p:nvPr/>
      </p:nvGrpSpPr>
      <p:grpSpPr>
        <a:xfrm>
          <a:off x="0" y="0"/>
          <a:ext cx="0" cy="0"/>
          <a:chOff x="0" y="0"/>
          <a:chExt cx="0" cy="0"/>
        </a:xfrm>
      </p:grpSpPr>
      <p:sp>
        <p:nvSpPr>
          <p:cNvPr id="406" name="Google Shape;406;g37ff155a730_0_263:notes"/>
          <p:cNvSpPr/>
          <p:nvPr>
            <p:ph idx="2" type="sldImg"/>
          </p:nvPr>
        </p:nvSpPr>
        <p:spPr>
          <a:xfrm>
            <a:off x="1184275" y="698500"/>
            <a:ext cx="4654500" cy="34908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07" name="Google Shape;407;g37ff155a730_0_263:notes"/>
          <p:cNvSpPr txBox="1"/>
          <p:nvPr>
            <p:ph idx="1" type="body"/>
          </p:nvPr>
        </p:nvSpPr>
        <p:spPr>
          <a:xfrm>
            <a:off x="702310" y="4421824"/>
            <a:ext cx="5618400" cy="4189200"/>
          </a:xfrm>
          <a:prstGeom prst="rect">
            <a:avLst/>
          </a:prstGeom>
          <a:noFill/>
          <a:ln>
            <a:noFill/>
          </a:ln>
        </p:spPr>
        <p:txBody>
          <a:bodyPr anchorCtr="0" anchor="t" bIns="46650" lIns="93300" spcFirstLastPara="1" rIns="93300" wrap="square" tIns="46650">
            <a:noAutofit/>
          </a:bodyPr>
          <a:lstStyle/>
          <a:p>
            <a:pPr indent="0" lvl="0" marL="0" rtl="0" algn="l">
              <a:lnSpc>
                <a:spcPct val="100000"/>
              </a:lnSpc>
              <a:spcBef>
                <a:spcPts val="0"/>
              </a:spcBef>
              <a:spcAft>
                <a:spcPts val="0"/>
              </a:spcAft>
              <a:buSzPts val="1400"/>
              <a:buNone/>
            </a:pPr>
            <a:r>
              <a:t/>
            </a:r>
            <a:endParaRPr/>
          </a:p>
        </p:txBody>
      </p:sp>
      <p:sp>
        <p:nvSpPr>
          <p:cNvPr id="408" name="Google Shape;408;g37ff155a730_0_263:notes"/>
          <p:cNvSpPr txBox="1"/>
          <p:nvPr>
            <p:ph idx="12" type="sldNum"/>
          </p:nvPr>
        </p:nvSpPr>
        <p:spPr>
          <a:xfrm>
            <a:off x="3978132" y="8842030"/>
            <a:ext cx="3043200" cy="465600"/>
          </a:xfrm>
          <a:prstGeom prst="rect">
            <a:avLst/>
          </a:prstGeom>
          <a:noFill/>
          <a:ln>
            <a:noFill/>
          </a:ln>
        </p:spPr>
        <p:txBody>
          <a:bodyPr anchorCtr="0" anchor="b" bIns="46650" lIns="93300" spcFirstLastPara="1" rIns="93300" wrap="square" tIns="4665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5" name="Shape 415"/>
        <p:cNvGrpSpPr/>
        <p:nvPr/>
      </p:nvGrpSpPr>
      <p:grpSpPr>
        <a:xfrm>
          <a:off x="0" y="0"/>
          <a:ext cx="0" cy="0"/>
          <a:chOff x="0" y="0"/>
          <a:chExt cx="0" cy="0"/>
        </a:xfrm>
      </p:grpSpPr>
      <p:sp>
        <p:nvSpPr>
          <p:cNvPr id="416" name="Google Shape;416;g3805a14fc10_1_41:notes"/>
          <p:cNvSpPr/>
          <p:nvPr>
            <p:ph idx="2" type="sldImg"/>
          </p:nvPr>
        </p:nvSpPr>
        <p:spPr>
          <a:xfrm>
            <a:off x="1184275" y="698500"/>
            <a:ext cx="4654500" cy="34908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17" name="Google Shape;417;g3805a14fc10_1_41:notes"/>
          <p:cNvSpPr txBox="1"/>
          <p:nvPr>
            <p:ph idx="1" type="body"/>
          </p:nvPr>
        </p:nvSpPr>
        <p:spPr>
          <a:xfrm>
            <a:off x="702310" y="4421824"/>
            <a:ext cx="5618400" cy="4189200"/>
          </a:xfrm>
          <a:prstGeom prst="rect">
            <a:avLst/>
          </a:prstGeom>
          <a:noFill/>
          <a:ln>
            <a:noFill/>
          </a:ln>
        </p:spPr>
        <p:txBody>
          <a:bodyPr anchorCtr="0" anchor="t" bIns="46650" lIns="93300" spcFirstLastPara="1" rIns="93300" wrap="square" tIns="46650">
            <a:noAutofit/>
          </a:bodyPr>
          <a:lstStyle/>
          <a:p>
            <a:pPr indent="0" lvl="0" marL="0" rtl="0" algn="l">
              <a:lnSpc>
                <a:spcPct val="100000"/>
              </a:lnSpc>
              <a:spcBef>
                <a:spcPts val="0"/>
              </a:spcBef>
              <a:spcAft>
                <a:spcPts val="0"/>
              </a:spcAft>
              <a:buSzPts val="1400"/>
              <a:buNone/>
            </a:pPr>
            <a:r>
              <a:t/>
            </a:r>
            <a:endParaRPr/>
          </a:p>
        </p:txBody>
      </p:sp>
      <p:sp>
        <p:nvSpPr>
          <p:cNvPr id="418" name="Google Shape;418;g3805a14fc10_1_41:notes"/>
          <p:cNvSpPr txBox="1"/>
          <p:nvPr>
            <p:ph idx="12" type="sldNum"/>
          </p:nvPr>
        </p:nvSpPr>
        <p:spPr>
          <a:xfrm>
            <a:off x="3978132" y="8842030"/>
            <a:ext cx="3043200" cy="465600"/>
          </a:xfrm>
          <a:prstGeom prst="rect">
            <a:avLst/>
          </a:prstGeom>
          <a:noFill/>
          <a:ln>
            <a:noFill/>
          </a:ln>
        </p:spPr>
        <p:txBody>
          <a:bodyPr anchorCtr="0" anchor="b" bIns="46650" lIns="93300" spcFirstLastPara="1" rIns="93300" wrap="square" tIns="4665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5" name="Shape 425"/>
        <p:cNvGrpSpPr/>
        <p:nvPr/>
      </p:nvGrpSpPr>
      <p:grpSpPr>
        <a:xfrm>
          <a:off x="0" y="0"/>
          <a:ext cx="0" cy="0"/>
          <a:chOff x="0" y="0"/>
          <a:chExt cx="0" cy="0"/>
        </a:xfrm>
      </p:grpSpPr>
      <p:sp>
        <p:nvSpPr>
          <p:cNvPr id="426" name="Google Shape;426;g37ff155a730_0_272:notes"/>
          <p:cNvSpPr/>
          <p:nvPr>
            <p:ph idx="2" type="sldImg"/>
          </p:nvPr>
        </p:nvSpPr>
        <p:spPr>
          <a:xfrm>
            <a:off x="1184275" y="698500"/>
            <a:ext cx="4654500" cy="34908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27" name="Google Shape;427;g37ff155a730_0_272:notes"/>
          <p:cNvSpPr txBox="1"/>
          <p:nvPr>
            <p:ph idx="1" type="body"/>
          </p:nvPr>
        </p:nvSpPr>
        <p:spPr>
          <a:xfrm>
            <a:off x="702310" y="4421824"/>
            <a:ext cx="5618400" cy="4189200"/>
          </a:xfrm>
          <a:prstGeom prst="rect">
            <a:avLst/>
          </a:prstGeom>
          <a:noFill/>
          <a:ln>
            <a:noFill/>
          </a:ln>
        </p:spPr>
        <p:txBody>
          <a:bodyPr anchorCtr="0" anchor="t" bIns="46650" lIns="93300" spcFirstLastPara="1" rIns="93300" wrap="square" tIns="46650">
            <a:noAutofit/>
          </a:bodyPr>
          <a:lstStyle/>
          <a:p>
            <a:pPr indent="0" lvl="0" marL="0" rtl="0" algn="l">
              <a:lnSpc>
                <a:spcPct val="100000"/>
              </a:lnSpc>
              <a:spcBef>
                <a:spcPts val="0"/>
              </a:spcBef>
              <a:spcAft>
                <a:spcPts val="0"/>
              </a:spcAft>
              <a:buSzPts val="1400"/>
              <a:buNone/>
            </a:pPr>
            <a:r>
              <a:t/>
            </a:r>
            <a:endParaRPr/>
          </a:p>
        </p:txBody>
      </p:sp>
      <p:sp>
        <p:nvSpPr>
          <p:cNvPr id="428" name="Google Shape;428;g37ff155a730_0_272:notes"/>
          <p:cNvSpPr txBox="1"/>
          <p:nvPr>
            <p:ph idx="12" type="sldNum"/>
          </p:nvPr>
        </p:nvSpPr>
        <p:spPr>
          <a:xfrm>
            <a:off x="3978132" y="8842030"/>
            <a:ext cx="3043200" cy="465600"/>
          </a:xfrm>
          <a:prstGeom prst="rect">
            <a:avLst/>
          </a:prstGeom>
          <a:noFill/>
          <a:ln>
            <a:noFill/>
          </a:ln>
        </p:spPr>
        <p:txBody>
          <a:bodyPr anchorCtr="0" anchor="b" bIns="46650" lIns="93300" spcFirstLastPara="1" rIns="93300" wrap="square" tIns="4665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35" name="Shape 435"/>
        <p:cNvGrpSpPr/>
        <p:nvPr/>
      </p:nvGrpSpPr>
      <p:grpSpPr>
        <a:xfrm>
          <a:off x="0" y="0"/>
          <a:ext cx="0" cy="0"/>
          <a:chOff x="0" y="0"/>
          <a:chExt cx="0" cy="0"/>
        </a:xfrm>
      </p:grpSpPr>
      <p:sp>
        <p:nvSpPr>
          <p:cNvPr id="436" name="Google Shape;436;g380a8747cee_1_7:notes"/>
          <p:cNvSpPr/>
          <p:nvPr>
            <p:ph idx="2" type="sldImg"/>
          </p:nvPr>
        </p:nvSpPr>
        <p:spPr>
          <a:xfrm>
            <a:off x="1184275" y="698500"/>
            <a:ext cx="4654500" cy="3490800"/>
          </a:xfrm>
          <a:custGeom>
            <a:rect b="b" l="l" r="r" t="t"/>
            <a:pathLst>
              <a:path extrusionOk="0" h="120000" w="120000">
                <a:moveTo>
                  <a:pt x="0" y="0"/>
                </a:moveTo>
                <a:lnTo>
                  <a:pt x="120000" y="0"/>
                </a:lnTo>
                <a:lnTo>
                  <a:pt x="120000" y="120000"/>
                </a:lnTo>
                <a:lnTo>
                  <a:pt x="0" y="120000"/>
                </a:lnTo>
                <a:close/>
              </a:path>
            </a:pathLst>
          </a:custGeom>
        </p:spPr>
      </p:sp>
      <p:sp>
        <p:nvSpPr>
          <p:cNvPr id="437" name="Google Shape;437;g380a8747cee_1_7:notes"/>
          <p:cNvSpPr txBox="1"/>
          <p:nvPr>
            <p:ph idx="1" type="body"/>
          </p:nvPr>
        </p:nvSpPr>
        <p:spPr>
          <a:xfrm>
            <a:off x="702310" y="4421824"/>
            <a:ext cx="5618400" cy="4189200"/>
          </a:xfrm>
          <a:prstGeom prst="rect">
            <a:avLst/>
          </a:prstGeom>
        </p:spPr>
        <p:txBody>
          <a:bodyPr anchorCtr="0" anchor="t" bIns="46650" lIns="93300" spcFirstLastPara="1" rIns="93300" wrap="square" tIns="46650">
            <a:noAutofit/>
          </a:bodyPr>
          <a:lstStyle/>
          <a:p>
            <a:pPr indent="0" lvl="0" marL="0" rtl="0" algn="l">
              <a:spcBef>
                <a:spcPts val="0"/>
              </a:spcBef>
              <a:spcAft>
                <a:spcPts val="0"/>
              </a:spcAft>
              <a:buNone/>
            </a:pPr>
            <a:r>
              <a:t/>
            </a:r>
            <a:endParaRPr/>
          </a:p>
        </p:txBody>
      </p:sp>
      <p:sp>
        <p:nvSpPr>
          <p:cNvPr id="438" name="Google Shape;438;g380a8747cee_1_7:notes"/>
          <p:cNvSpPr txBox="1"/>
          <p:nvPr>
            <p:ph idx="12" type="sldNum"/>
          </p:nvPr>
        </p:nvSpPr>
        <p:spPr>
          <a:xfrm>
            <a:off x="3978132" y="8842030"/>
            <a:ext cx="3043200" cy="465600"/>
          </a:xfrm>
          <a:prstGeom prst="rect">
            <a:avLst/>
          </a:prstGeom>
        </p:spPr>
        <p:txBody>
          <a:bodyPr anchorCtr="0" anchor="b" bIns="46650" lIns="93300" spcFirstLastPara="1" rIns="93300" wrap="square" tIns="4665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6" name="Shape 106"/>
        <p:cNvGrpSpPr/>
        <p:nvPr/>
      </p:nvGrpSpPr>
      <p:grpSpPr>
        <a:xfrm>
          <a:off x="0" y="0"/>
          <a:ext cx="0" cy="0"/>
          <a:chOff x="0" y="0"/>
          <a:chExt cx="0" cy="0"/>
        </a:xfrm>
      </p:grpSpPr>
      <p:sp>
        <p:nvSpPr>
          <p:cNvPr id="107" name="Google Shape;107;g37ff155a730_0_97:notes"/>
          <p:cNvSpPr/>
          <p:nvPr>
            <p:ph idx="2" type="sldImg"/>
          </p:nvPr>
        </p:nvSpPr>
        <p:spPr>
          <a:xfrm>
            <a:off x="1184275" y="698500"/>
            <a:ext cx="4654500" cy="34908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08" name="Google Shape;108;g37ff155a730_0_97:notes"/>
          <p:cNvSpPr txBox="1"/>
          <p:nvPr>
            <p:ph idx="1" type="body"/>
          </p:nvPr>
        </p:nvSpPr>
        <p:spPr>
          <a:xfrm>
            <a:off x="702310" y="4421824"/>
            <a:ext cx="5618400" cy="4189200"/>
          </a:xfrm>
          <a:prstGeom prst="rect">
            <a:avLst/>
          </a:prstGeom>
          <a:noFill/>
          <a:ln>
            <a:noFill/>
          </a:ln>
        </p:spPr>
        <p:txBody>
          <a:bodyPr anchorCtr="0" anchor="t" bIns="46650" lIns="93300" spcFirstLastPara="1" rIns="93300" wrap="square" tIns="46650">
            <a:noAutofit/>
          </a:bodyPr>
          <a:lstStyle/>
          <a:p>
            <a:pPr indent="0" lvl="0" marL="0" rtl="0" algn="l">
              <a:lnSpc>
                <a:spcPct val="100000"/>
              </a:lnSpc>
              <a:spcBef>
                <a:spcPts val="0"/>
              </a:spcBef>
              <a:spcAft>
                <a:spcPts val="0"/>
              </a:spcAft>
              <a:buSzPts val="1400"/>
              <a:buNone/>
            </a:pPr>
            <a:r>
              <a:t/>
            </a:r>
            <a:endParaRPr/>
          </a:p>
        </p:txBody>
      </p:sp>
      <p:sp>
        <p:nvSpPr>
          <p:cNvPr id="109" name="Google Shape;109;g37ff155a730_0_97:notes"/>
          <p:cNvSpPr txBox="1"/>
          <p:nvPr>
            <p:ph idx="12" type="sldNum"/>
          </p:nvPr>
        </p:nvSpPr>
        <p:spPr>
          <a:xfrm>
            <a:off x="3978132" y="8842030"/>
            <a:ext cx="3043200" cy="465600"/>
          </a:xfrm>
          <a:prstGeom prst="rect">
            <a:avLst/>
          </a:prstGeom>
          <a:noFill/>
          <a:ln>
            <a:noFill/>
          </a:ln>
        </p:spPr>
        <p:txBody>
          <a:bodyPr anchorCtr="0" anchor="b" bIns="46650" lIns="93300" spcFirstLastPara="1" rIns="93300" wrap="square" tIns="4665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3" name="Shape 113"/>
        <p:cNvGrpSpPr/>
        <p:nvPr/>
      </p:nvGrpSpPr>
      <p:grpSpPr>
        <a:xfrm>
          <a:off x="0" y="0"/>
          <a:ext cx="0" cy="0"/>
          <a:chOff x="0" y="0"/>
          <a:chExt cx="0" cy="0"/>
        </a:xfrm>
      </p:grpSpPr>
      <p:sp>
        <p:nvSpPr>
          <p:cNvPr id="114" name="Google Shape;114;g37ff155a730_0_9:notes"/>
          <p:cNvSpPr/>
          <p:nvPr>
            <p:ph idx="2" type="sldImg"/>
          </p:nvPr>
        </p:nvSpPr>
        <p:spPr>
          <a:xfrm>
            <a:off x="1184275" y="698500"/>
            <a:ext cx="4654500" cy="34908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15" name="Google Shape;115;g37ff155a730_0_9:notes"/>
          <p:cNvSpPr txBox="1"/>
          <p:nvPr>
            <p:ph idx="1" type="body"/>
          </p:nvPr>
        </p:nvSpPr>
        <p:spPr>
          <a:xfrm>
            <a:off x="702310" y="4421824"/>
            <a:ext cx="5618400" cy="4189200"/>
          </a:xfrm>
          <a:prstGeom prst="rect">
            <a:avLst/>
          </a:prstGeom>
          <a:noFill/>
          <a:ln>
            <a:noFill/>
          </a:ln>
        </p:spPr>
        <p:txBody>
          <a:bodyPr anchorCtr="0" anchor="t" bIns="46650" lIns="93300" spcFirstLastPara="1" rIns="93300" wrap="square" tIns="46650">
            <a:noAutofit/>
          </a:bodyPr>
          <a:lstStyle/>
          <a:p>
            <a:pPr indent="0" lvl="0" marL="0" rtl="0" algn="l">
              <a:lnSpc>
                <a:spcPct val="100000"/>
              </a:lnSpc>
              <a:spcBef>
                <a:spcPts val="0"/>
              </a:spcBef>
              <a:spcAft>
                <a:spcPts val="0"/>
              </a:spcAft>
              <a:buSzPts val="1400"/>
              <a:buNone/>
            </a:pPr>
            <a:r>
              <a:t/>
            </a:r>
            <a:endParaRPr/>
          </a:p>
        </p:txBody>
      </p:sp>
      <p:sp>
        <p:nvSpPr>
          <p:cNvPr id="116" name="Google Shape;116;g37ff155a730_0_9:notes"/>
          <p:cNvSpPr txBox="1"/>
          <p:nvPr>
            <p:ph idx="12" type="sldNum"/>
          </p:nvPr>
        </p:nvSpPr>
        <p:spPr>
          <a:xfrm>
            <a:off x="3978132" y="8842030"/>
            <a:ext cx="3043200" cy="465600"/>
          </a:xfrm>
          <a:prstGeom prst="rect">
            <a:avLst/>
          </a:prstGeom>
          <a:noFill/>
          <a:ln>
            <a:noFill/>
          </a:ln>
        </p:spPr>
        <p:txBody>
          <a:bodyPr anchorCtr="0" anchor="b" bIns="46650" lIns="93300" spcFirstLastPara="1" rIns="93300" wrap="square" tIns="4665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3" name="Shape 123"/>
        <p:cNvGrpSpPr/>
        <p:nvPr/>
      </p:nvGrpSpPr>
      <p:grpSpPr>
        <a:xfrm>
          <a:off x="0" y="0"/>
          <a:ext cx="0" cy="0"/>
          <a:chOff x="0" y="0"/>
          <a:chExt cx="0" cy="0"/>
        </a:xfrm>
      </p:grpSpPr>
      <p:sp>
        <p:nvSpPr>
          <p:cNvPr id="124" name="Google Shape;124;g37ff155a730_0_103:notes"/>
          <p:cNvSpPr/>
          <p:nvPr>
            <p:ph idx="2" type="sldImg"/>
          </p:nvPr>
        </p:nvSpPr>
        <p:spPr>
          <a:xfrm>
            <a:off x="1184275" y="698500"/>
            <a:ext cx="4654500" cy="34908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25" name="Google Shape;125;g37ff155a730_0_103:notes"/>
          <p:cNvSpPr txBox="1"/>
          <p:nvPr>
            <p:ph idx="1" type="body"/>
          </p:nvPr>
        </p:nvSpPr>
        <p:spPr>
          <a:xfrm>
            <a:off x="702310" y="4421824"/>
            <a:ext cx="5618400" cy="4189200"/>
          </a:xfrm>
          <a:prstGeom prst="rect">
            <a:avLst/>
          </a:prstGeom>
          <a:noFill/>
          <a:ln>
            <a:noFill/>
          </a:ln>
        </p:spPr>
        <p:txBody>
          <a:bodyPr anchorCtr="0" anchor="t" bIns="46650" lIns="93300" spcFirstLastPara="1" rIns="93300" wrap="square" tIns="46650">
            <a:noAutofit/>
          </a:bodyPr>
          <a:lstStyle/>
          <a:p>
            <a:pPr indent="0" lvl="0" marL="0" rtl="0" algn="l">
              <a:lnSpc>
                <a:spcPct val="100000"/>
              </a:lnSpc>
              <a:spcBef>
                <a:spcPts val="0"/>
              </a:spcBef>
              <a:spcAft>
                <a:spcPts val="0"/>
              </a:spcAft>
              <a:buSzPts val="1400"/>
              <a:buNone/>
            </a:pPr>
            <a:r>
              <a:t/>
            </a:r>
            <a:endParaRPr/>
          </a:p>
        </p:txBody>
      </p:sp>
      <p:sp>
        <p:nvSpPr>
          <p:cNvPr id="126" name="Google Shape;126;g37ff155a730_0_103:notes"/>
          <p:cNvSpPr txBox="1"/>
          <p:nvPr>
            <p:ph idx="12" type="sldNum"/>
          </p:nvPr>
        </p:nvSpPr>
        <p:spPr>
          <a:xfrm>
            <a:off x="3978132" y="8842030"/>
            <a:ext cx="3043200" cy="465600"/>
          </a:xfrm>
          <a:prstGeom prst="rect">
            <a:avLst/>
          </a:prstGeom>
          <a:noFill/>
          <a:ln>
            <a:noFill/>
          </a:ln>
        </p:spPr>
        <p:txBody>
          <a:bodyPr anchorCtr="0" anchor="b" bIns="46650" lIns="93300" spcFirstLastPara="1" rIns="93300" wrap="square" tIns="4665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g37ff155a730_0_20:notes"/>
          <p:cNvSpPr/>
          <p:nvPr>
            <p:ph idx="2" type="sldImg"/>
          </p:nvPr>
        </p:nvSpPr>
        <p:spPr>
          <a:xfrm>
            <a:off x="1184275" y="698500"/>
            <a:ext cx="4654500" cy="34908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32" name="Google Shape;132;g37ff155a730_0_20:notes"/>
          <p:cNvSpPr txBox="1"/>
          <p:nvPr>
            <p:ph idx="1" type="body"/>
          </p:nvPr>
        </p:nvSpPr>
        <p:spPr>
          <a:xfrm>
            <a:off x="702310" y="4421824"/>
            <a:ext cx="5618400" cy="4189200"/>
          </a:xfrm>
          <a:prstGeom prst="rect">
            <a:avLst/>
          </a:prstGeom>
          <a:noFill/>
          <a:ln>
            <a:noFill/>
          </a:ln>
        </p:spPr>
        <p:txBody>
          <a:bodyPr anchorCtr="0" anchor="t" bIns="46650" lIns="93300" spcFirstLastPara="1" rIns="93300" wrap="square" tIns="46650">
            <a:noAutofit/>
          </a:bodyPr>
          <a:lstStyle/>
          <a:p>
            <a:pPr indent="0" lvl="0" marL="0" rtl="0" algn="l">
              <a:lnSpc>
                <a:spcPct val="100000"/>
              </a:lnSpc>
              <a:spcBef>
                <a:spcPts val="0"/>
              </a:spcBef>
              <a:spcAft>
                <a:spcPts val="0"/>
              </a:spcAft>
              <a:buSzPts val="1400"/>
              <a:buNone/>
            </a:pPr>
            <a:r>
              <a:t/>
            </a:r>
            <a:endParaRPr/>
          </a:p>
        </p:txBody>
      </p:sp>
      <p:sp>
        <p:nvSpPr>
          <p:cNvPr id="133" name="Google Shape;133;g37ff155a730_0_20:notes"/>
          <p:cNvSpPr txBox="1"/>
          <p:nvPr>
            <p:ph idx="12" type="sldNum"/>
          </p:nvPr>
        </p:nvSpPr>
        <p:spPr>
          <a:xfrm>
            <a:off x="3978132" y="8842030"/>
            <a:ext cx="3043200" cy="465600"/>
          </a:xfrm>
          <a:prstGeom prst="rect">
            <a:avLst/>
          </a:prstGeom>
          <a:noFill/>
          <a:ln>
            <a:noFill/>
          </a:ln>
        </p:spPr>
        <p:txBody>
          <a:bodyPr anchorCtr="0" anchor="b" bIns="46650" lIns="93300" spcFirstLastPara="1" rIns="93300" wrap="square" tIns="4665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0" name="Shape 140"/>
        <p:cNvGrpSpPr/>
        <p:nvPr/>
      </p:nvGrpSpPr>
      <p:grpSpPr>
        <a:xfrm>
          <a:off x="0" y="0"/>
          <a:ext cx="0" cy="0"/>
          <a:chOff x="0" y="0"/>
          <a:chExt cx="0" cy="0"/>
        </a:xfrm>
      </p:grpSpPr>
      <p:sp>
        <p:nvSpPr>
          <p:cNvPr id="141" name="Google Shape;141;g37ff155a730_0_29:notes"/>
          <p:cNvSpPr/>
          <p:nvPr>
            <p:ph idx="2" type="sldImg"/>
          </p:nvPr>
        </p:nvSpPr>
        <p:spPr>
          <a:xfrm>
            <a:off x="1184275" y="698500"/>
            <a:ext cx="4654500" cy="34908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42" name="Google Shape;142;g37ff155a730_0_29:notes"/>
          <p:cNvSpPr txBox="1"/>
          <p:nvPr>
            <p:ph idx="1" type="body"/>
          </p:nvPr>
        </p:nvSpPr>
        <p:spPr>
          <a:xfrm>
            <a:off x="702310" y="4421824"/>
            <a:ext cx="5618400" cy="4189200"/>
          </a:xfrm>
          <a:prstGeom prst="rect">
            <a:avLst/>
          </a:prstGeom>
          <a:noFill/>
          <a:ln>
            <a:noFill/>
          </a:ln>
        </p:spPr>
        <p:txBody>
          <a:bodyPr anchorCtr="0" anchor="t" bIns="46650" lIns="93300" spcFirstLastPara="1" rIns="93300" wrap="square" tIns="46650">
            <a:noAutofit/>
          </a:bodyPr>
          <a:lstStyle/>
          <a:p>
            <a:pPr indent="0" lvl="0" marL="0" rtl="0" algn="l">
              <a:lnSpc>
                <a:spcPct val="100000"/>
              </a:lnSpc>
              <a:spcBef>
                <a:spcPts val="0"/>
              </a:spcBef>
              <a:spcAft>
                <a:spcPts val="0"/>
              </a:spcAft>
              <a:buSzPts val="1400"/>
              <a:buNone/>
            </a:pPr>
            <a:r>
              <a:t/>
            </a:r>
            <a:endParaRPr/>
          </a:p>
        </p:txBody>
      </p:sp>
      <p:sp>
        <p:nvSpPr>
          <p:cNvPr id="143" name="Google Shape;143;g37ff155a730_0_29:notes"/>
          <p:cNvSpPr txBox="1"/>
          <p:nvPr>
            <p:ph idx="12" type="sldNum"/>
          </p:nvPr>
        </p:nvSpPr>
        <p:spPr>
          <a:xfrm>
            <a:off x="3978132" y="8842030"/>
            <a:ext cx="3043200" cy="465600"/>
          </a:xfrm>
          <a:prstGeom prst="rect">
            <a:avLst/>
          </a:prstGeom>
          <a:noFill/>
          <a:ln>
            <a:noFill/>
          </a:ln>
        </p:spPr>
        <p:txBody>
          <a:bodyPr anchorCtr="0" anchor="b" bIns="46650" lIns="93300" spcFirstLastPara="1" rIns="93300" wrap="square" tIns="4665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0" name="Shape 150"/>
        <p:cNvGrpSpPr/>
        <p:nvPr/>
      </p:nvGrpSpPr>
      <p:grpSpPr>
        <a:xfrm>
          <a:off x="0" y="0"/>
          <a:ext cx="0" cy="0"/>
          <a:chOff x="0" y="0"/>
          <a:chExt cx="0" cy="0"/>
        </a:xfrm>
      </p:grpSpPr>
      <p:sp>
        <p:nvSpPr>
          <p:cNvPr id="151" name="Google Shape;151;g37ff155a730_0_38:notes"/>
          <p:cNvSpPr/>
          <p:nvPr>
            <p:ph idx="2" type="sldImg"/>
          </p:nvPr>
        </p:nvSpPr>
        <p:spPr>
          <a:xfrm>
            <a:off x="1184275" y="698500"/>
            <a:ext cx="4654500" cy="34908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52" name="Google Shape;152;g37ff155a730_0_38:notes"/>
          <p:cNvSpPr txBox="1"/>
          <p:nvPr>
            <p:ph idx="1" type="body"/>
          </p:nvPr>
        </p:nvSpPr>
        <p:spPr>
          <a:xfrm>
            <a:off x="702310" y="4421824"/>
            <a:ext cx="5618400" cy="4189200"/>
          </a:xfrm>
          <a:prstGeom prst="rect">
            <a:avLst/>
          </a:prstGeom>
          <a:noFill/>
          <a:ln>
            <a:noFill/>
          </a:ln>
        </p:spPr>
        <p:txBody>
          <a:bodyPr anchorCtr="0" anchor="t" bIns="46650" lIns="93300" spcFirstLastPara="1" rIns="93300" wrap="square" tIns="46650">
            <a:noAutofit/>
          </a:bodyPr>
          <a:lstStyle/>
          <a:p>
            <a:pPr indent="0" lvl="0" marL="0" rtl="0" algn="l">
              <a:lnSpc>
                <a:spcPct val="100000"/>
              </a:lnSpc>
              <a:spcBef>
                <a:spcPts val="0"/>
              </a:spcBef>
              <a:spcAft>
                <a:spcPts val="0"/>
              </a:spcAft>
              <a:buSzPts val="1400"/>
              <a:buNone/>
            </a:pPr>
            <a:r>
              <a:t/>
            </a:r>
            <a:endParaRPr/>
          </a:p>
        </p:txBody>
      </p:sp>
      <p:sp>
        <p:nvSpPr>
          <p:cNvPr id="153" name="Google Shape;153;g37ff155a730_0_38:notes"/>
          <p:cNvSpPr txBox="1"/>
          <p:nvPr>
            <p:ph idx="12" type="sldNum"/>
          </p:nvPr>
        </p:nvSpPr>
        <p:spPr>
          <a:xfrm>
            <a:off x="3978132" y="8842030"/>
            <a:ext cx="3043200" cy="465600"/>
          </a:xfrm>
          <a:prstGeom prst="rect">
            <a:avLst/>
          </a:prstGeom>
          <a:noFill/>
          <a:ln>
            <a:noFill/>
          </a:ln>
        </p:spPr>
        <p:txBody>
          <a:bodyPr anchorCtr="0" anchor="b" bIns="46650" lIns="93300" spcFirstLastPara="1" rIns="93300" wrap="square" tIns="4665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5" name="Shape 15"/>
        <p:cNvGrpSpPr/>
        <p:nvPr/>
      </p:nvGrpSpPr>
      <p:grpSpPr>
        <a:xfrm>
          <a:off x="0" y="0"/>
          <a:ext cx="0" cy="0"/>
          <a:chOff x="0" y="0"/>
          <a:chExt cx="0" cy="0"/>
        </a:xfrm>
      </p:grpSpPr>
      <p:sp>
        <p:nvSpPr>
          <p:cNvPr id="16" name="Google Shape;16;p34"/>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7" name="Google Shape;17;p34"/>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rmAutofit/>
          </a:bodyPr>
          <a:lstStyle>
            <a:lvl1pPr lvl="0" algn="ctr">
              <a:lnSpc>
                <a:spcPct val="100000"/>
              </a:lnSpc>
              <a:spcBef>
                <a:spcPts val="640"/>
              </a:spcBef>
              <a:spcAft>
                <a:spcPts val="0"/>
              </a:spcAft>
              <a:buClr>
                <a:srgbClr val="888888"/>
              </a:buClr>
              <a:buSzPts val="3200"/>
              <a:buNone/>
              <a:defRPr>
                <a:solidFill>
                  <a:srgbClr val="888888"/>
                </a:solidFill>
              </a:defRPr>
            </a:lvl1pPr>
            <a:lvl2pPr lvl="1" algn="ctr">
              <a:lnSpc>
                <a:spcPct val="100000"/>
              </a:lnSpc>
              <a:spcBef>
                <a:spcPts val="560"/>
              </a:spcBef>
              <a:spcAft>
                <a:spcPts val="0"/>
              </a:spcAft>
              <a:buClr>
                <a:srgbClr val="888888"/>
              </a:buClr>
              <a:buSzPts val="2800"/>
              <a:buNone/>
              <a:defRPr>
                <a:solidFill>
                  <a:srgbClr val="888888"/>
                </a:solidFill>
              </a:defRPr>
            </a:lvl2pPr>
            <a:lvl3pPr lvl="2" algn="ctr">
              <a:lnSpc>
                <a:spcPct val="100000"/>
              </a:lnSpc>
              <a:spcBef>
                <a:spcPts val="480"/>
              </a:spcBef>
              <a:spcAft>
                <a:spcPts val="0"/>
              </a:spcAft>
              <a:buClr>
                <a:srgbClr val="888888"/>
              </a:buClr>
              <a:buSzPts val="2400"/>
              <a:buNone/>
              <a:defRPr>
                <a:solidFill>
                  <a:srgbClr val="888888"/>
                </a:solidFill>
              </a:defRPr>
            </a:lvl3pPr>
            <a:lvl4pPr lvl="3" algn="ctr">
              <a:lnSpc>
                <a:spcPct val="100000"/>
              </a:lnSpc>
              <a:spcBef>
                <a:spcPts val="400"/>
              </a:spcBef>
              <a:spcAft>
                <a:spcPts val="0"/>
              </a:spcAft>
              <a:buClr>
                <a:srgbClr val="888888"/>
              </a:buClr>
              <a:buSzPts val="2000"/>
              <a:buNone/>
              <a:defRPr>
                <a:solidFill>
                  <a:srgbClr val="888888"/>
                </a:solidFill>
              </a:defRPr>
            </a:lvl4pPr>
            <a:lvl5pPr lvl="4" algn="ctr">
              <a:lnSpc>
                <a:spcPct val="100000"/>
              </a:lnSpc>
              <a:spcBef>
                <a:spcPts val="400"/>
              </a:spcBef>
              <a:spcAft>
                <a:spcPts val="0"/>
              </a:spcAft>
              <a:buClr>
                <a:srgbClr val="888888"/>
              </a:buClr>
              <a:buSzPts val="2000"/>
              <a:buNone/>
              <a:defRPr>
                <a:solidFill>
                  <a:srgbClr val="888888"/>
                </a:solidFill>
              </a:defRPr>
            </a:lvl5pPr>
            <a:lvl6pPr lvl="5" algn="ctr">
              <a:lnSpc>
                <a:spcPct val="100000"/>
              </a:lnSpc>
              <a:spcBef>
                <a:spcPts val="400"/>
              </a:spcBef>
              <a:spcAft>
                <a:spcPts val="0"/>
              </a:spcAft>
              <a:buClr>
                <a:srgbClr val="888888"/>
              </a:buClr>
              <a:buSzPts val="2000"/>
              <a:buNone/>
              <a:defRPr>
                <a:solidFill>
                  <a:srgbClr val="888888"/>
                </a:solidFill>
              </a:defRPr>
            </a:lvl6pPr>
            <a:lvl7pPr lvl="6" algn="ctr">
              <a:lnSpc>
                <a:spcPct val="100000"/>
              </a:lnSpc>
              <a:spcBef>
                <a:spcPts val="400"/>
              </a:spcBef>
              <a:spcAft>
                <a:spcPts val="0"/>
              </a:spcAft>
              <a:buClr>
                <a:srgbClr val="888888"/>
              </a:buClr>
              <a:buSzPts val="2000"/>
              <a:buNone/>
              <a:defRPr>
                <a:solidFill>
                  <a:srgbClr val="888888"/>
                </a:solidFill>
              </a:defRPr>
            </a:lvl7pPr>
            <a:lvl8pPr lvl="7" algn="ctr">
              <a:lnSpc>
                <a:spcPct val="100000"/>
              </a:lnSpc>
              <a:spcBef>
                <a:spcPts val="400"/>
              </a:spcBef>
              <a:spcAft>
                <a:spcPts val="0"/>
              </a:spcAft>
              <a:buClr>
                <a:srgbClr val="888888"/>
              </a:buClr>
              <a:buSzPts val="2000"/>
              <a:buNone/>
              <a:defRPr>
                <a:solidFill>
                  <a:srgbClr val="888888"/>
                </a:solidFill>
              </a:defRPr>
            </a:lvl8pPr>
            <a:lvl9pPr lvl="8" algn="ctr">
              <a:lnSpc>
                <a:spcPct val="100000"/>
              </a:lnSpc>
              <a:spcBef>
                <a:spcPts val="400"/>
              </a:spcBef>
              <a:spcAft>
                <a:spcPts val="0"/>
              </a:spcAft>
              <a:buClr>
                <a:srgbClr val="888888"/>
              </a:buClr>
              <a:buSzPts val="2000"/>
              <a:buNone/>
              <a:defRPr>
                <a:solidFill>
                  <a:srgbClr val="888888"/>
                </a:solidFill>
              </a:defRPr>
            </a:lvl9pPr>
          </a:lstStyle>
          <a:p/>
        </p:txBody>
      </p:sp>
      <p:sp>
        <p:nvSpPr>
          <p:cNvPr id="18" name="Google Shape;18;p3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3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 name="Google Shape;20;p3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2" name="Shape 72"/>
        <p:cNvGrpSpPr/>
        <p:nvPr/>
      </p:nvGrpSpPr>
      <p:grpSpPr>
        <a:xfrm>
          <a:off x="0" y="0"/>
          <a:ext cx="0" cy="0"/>
          <a:chOff x="0" y="0"/>
          <a:chExt cx="0" cy="0"/>
        </a:xfrm>
      </p:grpSpPr>
      <p:sp>
        <p:nvSpPr>
          <p:cNvPr id="73" name="Google Shape;73;p4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4" name="Google Shape;74;p43"/>
          <p:cNvSpPr txBox="1"/>
          <p:nvPr>
            <p:ph idx="1" type="body"/>
          </p:nvPr>
        </p:nvSpPr>
        <p:spPr>
          <a:xfrm rot="5400000">
            <a:off x="2309019" y="-251618"/>
            <a:ext cx="4525963" cy="8229600"/>
          </a:xfrm>
          <a:prstGeom prst="rect">
            <a:avLst/>
          </a:prstGeom>
          <a:noFill/>
          <a:ln>
            <a:noFill/>
          </a:ln>
        </p:spPr>
        <p:txBody>
          <a:bodyPr anchorCtr="0" anchor="t" bIns="45700" lIns="91425" spcFirstLastPara="1" rIns="91425" wrap="square" tIns="45700">
            <a:norm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75" name="Google Shape;75;p4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6" name="Google Shape;76;p4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7" name="Google Shape;77;p4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8" name="Shape 78"/>
        <p:cNvGrpSpPr/>
        <p:nvPr/>
      </p:nvGrpSpPr>
      <p:grpSpPr>
        <a:xfrm>
          <a:off x="0" y="0"/>
          <a:ext cx="0" cy="0"/>
          <a:chOff x="0" y="0"/>
          <a:chExt cx="0" cy="0"/>
        </a:xfrm>
      </p:grpSpPr>
      <p:sp>
        <p:nvSpPr>
          <p:cNvPr id="79" name="Google Shape;79;p44"/>
          <p:cNvSpPr txBox="1"/>
          <p:nvPr>
            <p:ph type="title"/>
          </p:nvPr>
        </p:nvSpPr>
        <p:spPr>
          <a:xfrm rot="5400000">
            <a:off x="4732338" y="2171701"/>
            <a:ext cx="5851525" cy="2057400"/>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0" name="Google Shape;80;p44"/>
          <p:cNvSpPr txBox="1"/>
          <p:nvPr>
            <p:ph idx="1" type="body"/>
          </p:nvPr>
        </p:nvSpPr>
        <p:spPr>
          <a:xfrm rot="5400000">
            <a:off x="541338" y="190500"/>
            <a:ext cx="5851525" cy="6019800"/>
          </a:xfrm>
          <a:prstGeom prst="rect">
            <a:avLst/>
          </a:prstGeom>
          <a:noFill/>
          <a:ln>
            <a:noFill/>
          </a:ln>
        </p:spPr>
        <p:txBody>
          <a:bodyPr anchorCtr="0" anchor="t" bIns="45700" lIns="91425" spcFirstLastPara="1" rIns="91425" wrap="square" tIns="45700">
            <a:norm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81" name="Google Shape;81;p4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2" name="Google Shape;82;p4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3" name="Google Shape;83;p4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1" name="Shape 21"/>
        <p:cNvGrpSpPr/>
        <p:nvPr/>
      </p:nvGrpSpPr>
      <p:grpSpPr>
        <a:xfrm>
          <a:off x="0" y="0"/>
          <a:ext cx="0" cy="0"/>
          <a:chOff x="0" y="0"/>
          <a:chExt cx="0" cy="0"/>
        </a:xfrm>
      </p:grpSpPr>
      <p:sp>
        <p:nvSpPr>
          <p:cNvPr id="22" name="Google Shape;22;p3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3" name="Google Shape;23;p35"/>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24" name="Google Shape;24;p3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 name="Google Shape;25;p3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6" name="Google Shape;26;p3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7" name="Shape 27"/>
        <p:cNvGrpSpPr/>
        <p:nvPr/>
      </p:nvGrpSpPr>
      <p:grpSpPr>
        <a:xfrm>
          <a:off x="0" y="0"/>
          <a:ext cx="0" cy="0"/>
          <a:chOff x="0" y="0"/>
          <a:chExt cx="0" cy="0"/>
        </a:xfrm>
      </p:grpSpPr>
      <p:sp>
        <p:nvSpPr>
          <p:cNvPr id="28" name="Google Shape;28;p36"/>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rmAutofit/>
          </a:bodyPr>
          <a:lstStyle>
            <a:lvl1pPr lvl="0" algn="l">
              <a:lnSpc>
                <a:spcPct val="100000"/>
              </a:lnSpc>
              <a:spcBef>
                <a:spcPts val="0"/>
              </a:spcBef>
              <a:spcAft>
                <a:spcPts val="0"/>
              </a:spcAft>
              <a:buClr>
                <a:schemeClr val="dk1"/>
              </a:buClr>
              <a:buSzPts val="4000"/>
              <a:buFont typeface="Calibri"/>
              <a:buNone/>
              <a:defRPr b="1" sz="4000"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9" name="Google Shape;29;p36"/>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rmAutofit/>
          </a:bodyPr>
          <a:lstStyle>
            <a:lvl1pPr indent="-228600" lvl="0" marL="457200" algn="l">
              <a:lnSpc>
                <a:spcPct val="100000"/>
              </a:lnSpc>
              <a:spcBef>
                <a:spcPts val="400"/>
              </a:spcBef>
              <a:spcAft>
                <a:spcPts val="0"/>
              </a:spcAft>
              <a:buClr>
                <a:srgbClr val="888888"/>
              </a:buClr>
              <a:buSzPts val="2000"/>
              <a:buNone/>
              <a:defRPr sz="2000">
                <a:solidFill>
                  <a:srgbClr val="888888"/>
                </a:solidFill>
              </a:defRPr>
            </a:lvl1pPr>
            <a:lvl2pPr indent="-228600" lvl="1" marL="914400" algn="l">
              <a:lnSpc>
                <a:spcPct val="100000"/>
              </a:lnSpc>
              <a:spcBef>
                <a:spcPts val="360"/>
              </a:spcBef>
              <a:spcAft>
                <a:spcPts val="0"/>
              </a:spcAft>
              <a:buClr>
                <a:srgbClr val="888888"/>
              </a:buClr>
              <a:buSzPts val="1800"/>
              <a:buNone/>
              <a:defRPr sz="1800">
                <a:solidFill>
                  <a:srgbClr val="888888"/>
                </a:solidFill>
              </a:defRPr>
            </a:lvl2pPr>
            <a:lvl3pPr indent="-228600" lvl="2" marL="1371600" algn="l">
              <a:lnSpc>
                <a:spcPct val="100000"/>
              </a:lnSpc>
              <a:spcBef>
                <a:spcPts val="320"/>
              </a:spcBef>
              <a:spcAft>
                <a:spcPts val="0"/>
              </a:spcAft>
              <a:buClr>
                <a:srgbClr val="888888"/>
              </a:buClr>
              <a:buSzPts val="1600"/>
              <a:buNone/>
              <a:defRPr sz="1600">
                <a:solidFill>
                  <a:srgbClr val="888888"/>
                </a:solidFill>
              </a:defRPr>
            </a:lvl3pPr>
            <a:lvl4pPr indent="-228600" lvl="3" marL="1828800" algn="l">
              <a:lnSpc>
                <a:spcPct val="100000"/>
              </a:lnSpc>
              <a:spcBef>
                <a:spcPts val="280"/>
              </a:spcBef>
              <a:spcAft>
                <a:spcPts val="0"/>
              </a:spcAft>
              <a:buClr>
                <a:srgbClr val="888888"/>
              </a:buClr>
              <a:buSzPts val="1400"/>
              <a:buNone/>
              <a:defRPr sz="1400">
                <a:solidFill>
                  <a:srgbClr val="888888"/>
                </a:solidFill>
              </a:defRPr>
            </a:lvl4pPr>
            <a:lvl5pPr indent="-228600" lvl="4" marL="2286000" algn="l">
              <a:lnSpc>
                <a:spcPct val="100000"/>
              </a:lnSpc>
              <a:spcBef>
                <a:spcPts val="280"/>
              </a:spcBef>
              <a:spcAft>
                <a:spcPts val="0"/>
              </a:spcAft>
              <a:buClr>
                <a:srgbClr val="888888"/>
              </a:buClr>
              <a:buSzPts val="1400"/>
              <a:buNone/>
              <a:defRPr sz="1400">
                <a:solidFill>
                  <a:srgbClr val="888888"/>
                </a:solidFill>
              </a:defRPr>
            </a:lvl5pPr>
            <a:lvl6pPr indent="-228600" lvl="5" marL="2743200" algn="l">
              <a:lnSpc>
                <a:spcPct val="100000"/>
              </a:lnSpc>
              <a:spcBef>
                <a:spcPts val="280"/>
              </a:spcBef>
              <a:spcAft>
                <a:spcPts val="0"/>
              </a:spcAft>
              <a:buClr>
                <a:srgbClr val="888888"/>
              </a:buClr>
              <a:buSzPts val="1400"/>
              <a:buNone/>
              <a:defRPr sz="1400">
                <a:solidFill>
                  <a:srgbClr val="888888"/>
                </a:solidFill>
              </a:defRPr>
            </a:lvl6pPr>
            <a:lvl7pPr indent="-228600" lvl="6" marL="3200400" algn="l">
              <a:lnSpc>
                <a:spcPct val="100000"/>
              </a:lnSpc>
              <a:spcBef>
                <a:spcPts val="280"/>
              </a:spcBef>
              <a:spcAft>
                <a:spcPts val="0"/>
              </a:spcAft>
              <a:buClr>
                <a:srgbClr val="888888"/>
              </a:buClr>
              <a:buSzPts val="1400"/>
              <a:buNone/>
              <a:defRPr sz="1400">
                <a:solidFill>
                  <a:srgbClr val="888888"/>
                </a:solidFill>
              </a:defRPr>
            </a:lvl7pPr>
            <a:lvl8pPr indent="-228600" lvl="7" marL="3657600" algn="l">
              <a:lnSpc>
                <a:spcPct val="100000"/>
              </a:lnSpc>
              <a:spcBef>
                <a:spcPts val="280"/>
              </a:spcBef>
              <a:spcAft>
                <a:spcPts val="0"/>
              </a:spcAft>
              <a:buClr>
                <a:srgbClr val="888888"/>
              </a:buClr>
              <a:buSzPts val="1400"/>
              <a:buNone/>
              <a:defRPr sz="1400">
                <a:solidFill>
                  <a:srgbClr val="888888"/>
                </a:solidFill>
              </a:defRPr>
            </a:lvl8pPr>
            <a:lvl9pPr indent="-228600" lvl="8" marL="4114800" algn="l">
              <a:lnSpc>
                <a:spcPct val="100000"/>
              </a:lnSpc>
              <a:spcBef>
                <a:spcPts val="280"/>
              </a:spcBef>
              <a:spcAft>
                <a:spcPts val="0"/>
              </a:spcAft>
              <a:buClr>
                <a:srgbClr val="888888"/>
              </a:buClr>
              <a:buSzPts val="1400"/>
              <a:buNone/>
              <a:defRPr sz="1400">
                <a:solidFill>
                  <a:srgbClr val="888888"/>
                </a:solidFill>
              </a:defRPr>
            </a:lvl9pPr>
          </a:lstStyle>
          <a:p/>
        </p:txBody>
      </p:sp>
      <p:sp>
        <p:nvSpPr>
          <p:cNvPr id="30" name="Google Shape;30;p3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1" name="Google Shape;31;p3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2" name="Google Shape;32;p3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3" name="Shape 33"/>
        <p:cNvGrpSpPr/>
        <p:nvPr/>
      </p:nvGrpSpPr>
      <p:grpSpPr>
        <a:xfrm>
          <a:off x="0" y="0"/>
          <a:ext cx="0" cy="0"/>
          <a:chOff x="0" y="0"/>
          <a:chExt cx="0" cy="0"/>
        </a:xfrm>
      </p:grpSpPr>
      <p:sp>
        <p:nvSpPr>
          <p:cNvPr id="34" name="Google Shape;34;p3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37"/>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lnSpc>
                <a:spcPct val="100000"/>
              </a:lnSpc>
              <a:spcBef>
                <a:spcPts val="560"/>
              </a:spcBef>
              <a:spcAft>
                <a:spcPts val="0"/>
              </a:spcAft>
              <a:buClr>
                <a:schemeClr val="dk1"/>
              </a:buClr>
              <a:buSzPts val="2800"/>
              <a:buChar char="•"/>
              <a:defRPr sz="2800"/>
            </a:lvl1pPr>
            <a:lvl2pPr indent="-381000" lvl="1" marL="914400" algn="l">
              <a:lnSpc>
                <a:spcPct val="100000"/>
              </a:lnSpc>
              <a:spcBef>
                <a:spcPts val="480"/>
              </a:spcBef>
              <a:spcAft>
                <a:spcPts val="0"/>
              </a:spcAft>
              <a:buClr>
                <a:schemeClr val="dk1"/>
              </a:buClr>
              <a:buSzPts val="2400"/>
              <a:buChar char="–"/>
              <a:defRPr sz="2400"/>
            </a:lvl2pPr>
            <a:lvl3pPr indent="-355600" lvl="2" marL="1371600" algn="l">
              <a:lnSpc>
                <a:spcPct val="100000"/>
              </a:lnSpc>
              <a:spcBef>
                <a:spcPts val="400"/>
              </a:spcBef>
              <a:spcAft>
                <a:spcPts val="0"/>
              </a:spcAft>
              <a:buClr>
                <a:schemeClr val="dk1"/>
              </a:buClr>
              <a:buSzPts val="2000"/>
              <a:buChar char="•"/>
              <a:defRPr sz="2000"/>
            </a:lvl3pPr>
            <a:lvl4pPr indent="-342900" lvl="3" marL="1828800" algn="l">
              <a:lnSpc>
                <a:spcPct val="100000"/>
              </a:lnSpc>
              <a:spcBef>
                <a:spcPts val="360"/>
              </a:spcBef>
              <a:spcAft>
                <a:spcPts val="0"/>
              </a:spcAft>
              <a:buClr>
                <a:schemeClr val="dk1"/>
              </a:buClr>
              <a:buSzPts val="1800"/>
              <a:buChar char="–"/>
              <a:defRPr sz="1800"/>
            </a:lvl4pPr>
            <a:lvl5pPr indent="-342900" lvl="4" marL="2286000" algn="l">
              <a:lnSpc>
                <a:spcPct val="100000"/>
              </a:lnSpc>
              <a:spcBef>
                <a:spcPts val="360"/>
              </a:spcBef>
              <a:spcAft>
                <a:spcPts val="0"/>
              </a:spcAft>
              <a:buClr>
                <a:schemeClr val="dk1"/>
              </a:buClr>
              <a:buSzPts val="1800"/>
              <a:buChar char="»"/>
              <a:defRPr sz="1800"/>
            </a:lvl5pPr>
            <a:lvl6pPr indent="-342900" lvl="5" marL="2743200" algn="l">
              <a:lnSpc>
                <a:spcPct val="100000"/>
              </a:lnSpc>
              <a:spcBef>
                <a:spcPts val="360"/>
              </a:spcBef>
              <a:spcAft>
                <a:spcPts val="0"/>
              </a:spcAft>
              <a:buClr>
                <a:schemeClr val="dk1"/>
              </a:buClr>
              <a:buSzPts val="1800"/>
              <a:buChar char="•"/>
              <a:defRPr sz="1800"/>
            </a:lvl6pPr>
            <a:lvl7pPr indent="-342900" lvl="6" marL="3200400" algn="l">
              <a:lnSpc>
                <a:spcPct val="100000"/>
              </a:lnSpc>
              <a:spcBef>
                <a:spcPts val="360"/>
              </a:spcBef>
              <a:spcAft>
                <a:spcPts val="0"/>
              </a:spcAft>
              <a:buClr>
                <a:schemeClr val="dk1"/>
              </a:buClr>
              <a:buSzPts val="1800"/>
              <a:buChar char="•"/>
              <a:defRPr sz="1800"/>
            </a:lvl7pPr>
            <a:lvl8pPr indent="-342900" lvl="7" marL="3657600" algn="l">
              <a:lnSpc>
                <a:spcPct val="100000"/>
              </a:lnSpc>
              <a:spcBef>
                <a:spcPts val="360"/>
              </a:spcBef>
              <a:spcAft>
                <a:spcPts val="0"/>
              </a:spcAft>
              <a:buClr>
                <a:schemeClr val="dk1"/>
              </a:buClr>
              <a:buSzPts val="1800"/>
              <a:buChar char="•"/>
              <a:defRPr sz="1800"/>
            </a:lvl8pPr>
            <a:lvl9pPr indent="-342900" lvl="8" marL="4114800" algn="l">
              <a:lnSpc>
                <a:spcPct val="100000"/>
              </a:lnSpc>
              <a:spcBef>
                <a:spcPts val="360"/>
              </a:spcBef>
              <a:spcAft>
                <a:spcPts val="0"/>
              </a:spcAft>
              <a:buClr>
                <a:schemeClr val="dk1"/>
              </a:buClr>
              <a:buSzPts val="1800"/>
              <a:buChar char="•"/>
              <a:defRPr sz="1800"/>
            </a:lvl9pPr>
          </a:lstStyle>
          <a:p/>
        </p:txBody>
      </p:sp>
      <p:sp>
        <p:nvSpPr>
          <p:cNvPr id="36" name="Google Shape;36;p37"/>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lnSpc>
                <a:spcPct val="100000"/>
              </a:lnSpc>
              <a:spcBef>
                <a:spcPts val="560"/>
              </a:spcBef>
              <a:spcAft>
                <a:spcPts val="0"/>
              </a:spcAft>
              <a:buClr>
                <a:schemeClr val="dk1"/>
              </a:buClr>
              <a:buSzPts val="2800"/>
              <a:buChar char="•"/>
              <a:defRPr sz="2800"/>
            </a:lvl1pPr>
            <a:lvl2pPr indent="-381000" lvl="1" marL="914400" algn="l">
              <a:lnSpc>
                <a:spcPct val="100000"/>
              </a:lnSpc>
              <a:spcBef>
                <a:spcPts val="480"/>
              </a:spcBef>
              <a:spcAft>
                <a:spcPts val="0"/>
              </a:spcAft>
              <a:buClr>
                <a:schemeClr val="dk1"/>
              </a:buClr>
              <a:buSzPts val="2400"/>
              <a:buChar char="–"/>
              <a:defRPr sz="2400"/>
            </a:lvl2pPr>
            <a:lvl3pPr indent="-355600" lvl="2" marL="1371600" algn="l">
              <a:lnSpc>
                <a:spcPct val="100000"/>
              </a:lnSpc>
              <a:spcBef>
                <a:spcPts val="400"/>
              </a:spcBef>
              <a:spcAft>
                <a:spcPts val="0"/>
              </a:spcAft>
              <a:buClr>
                <a:schemeClr val="dk1"/>
              </a:buClr>
              <a:buSzPts val="2000"/>
              <a:buChar char="•"/>
              <a:defRPr sz="2000"/>
            </a:lvl3pPr>
            <a:lvl4pPr indent="-342900" lvl="3" marL="1828800" algn="l">
              <a:lnSpc>
                <a:spcPct val="100000"/>
              </a:lnSpc>
              <a:spcBef>
                <a:spcPts val="360"/>
              </a:spcBef>
              <a:spcAft>
                <a:spcPts val="0"/>
              </a:spcAft>
              <a:buClr>
                <a:schemeClr val="dk1"/>
              </a:buClr>
              <a:buSzPts val="1800"/>
              <a:buChar char="–"/>
              <a:defRPr sz="1800"/>
            </a:lvl4pPr>
            <a:lvl5pPr indent="-342900" lvl="4" marL="2286000" algn="l">
              <a:lnSpc>
                <a:spcPct val="100000"/>
              </a:lnSpc>
              <a:spcBef>
                <a:spcPts val="360"/>
              </a:spcBef>
              <a:spcAft>
                <a:spcPts val="0"/>
              </a:spcAft>
              <a:buClr>
                <a:schemeClr val="dk1"/>
              </a:buClr>
              <a:buSzPts val="1800"/>
              <a:buChar char="»"/>
              <a:defRPr sz="1800"/>
            </a:lvl5pPr>
            <a:lvl6pPr indent="-342900" lvl="5" marL="2743200" algn="l">
              <a:lnSpc>
                <a:spcPct val="100000"/>
              </a:lnSpc>
              <a:spcBef>
                <a:spcPts val="360"/>
              </a:spcBef>
              <a:spcAft>
                <a:spcPts val="0"/>
              </a:spcAft>
              <a:buClr>
                <a:schemeClr val="dk1"/>
              </a:buClr>
              <a:buSzPts val="1800"/>
              <a:buChar char="•"/>
              <a:defRPr sz="1800"/>
            </a:lvl6pPr>
            <a:lvl7pPr indent="-342900" lvl="6" marL="3200400" algn="l">
              <a:lnSpc>
                <a:spcPct val="100000"/>
              </a:lnSpc>
              <a:spcBef>
                <a:spcPts val="360"/>
              </a:spcBef>
              <a:spcAft>
                <a:spcPts val="0"/>
              </a:spcAft>
              <a:buClr>
                <a:schemeClr val="dk1"/>
              </a:buClr>
              <a:buSzPts val="1800"/>
              <a:buChar char="•"/>
              <a:defRPr sz="1800"/>
            </a:lvl7pPr>
            <a:lvl8pPr indent="-342900" lvl="7" marL="3657600" algn="l">
              <a:lnSpc>
                <a:spcPct val="100000"/>
              </a:lnSpc>
              <a:spcBef>
                <a:spcPts val="360"/>
              </a:spcBef>
              <a:spcAft>
                <a:spcPts val="0"/>
              </a:spcAft>
              <a:buClr>
                <a:schemeClr val="dk1"/>
              </a:buClr>
              <a:buSzPts val="1800"/>
              <a:buChar char="•"/>
              <a:defRPr sz="1800"/>
            </a:lvl8pPr>
            <a:lvl9pPr indent="-342900" lvl="8" marL="4114800" algn="l">
              <a:lnSpc>
                <a:spcPct val="100000"/>
              </a:lnSpc>
              <a:spcBef>
                <a:spcPts val="360"/>
              </a:spcBef>
              <a:spcAft>
                <a:spcPts val="0"/>
              </a:spcAft>
              <a:buClr>
                <a:schemeClr val="dk1"/>
              </a:buClr>
              <a:buSzPts val="1800"/>
              <a:buChar char="•"/>
              <a:defRPr sz="1800"/>
            </a:lvl9pPr>
          </a:lstStyle>
          <a:p/>
        </p:txBody>
      </p:sp>
      <p:sp>
        <p:nvSpPr>
          <p:cNvPr id="37" name="Google Shape;37;p3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3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9" name="Google Shape;39;p3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0" name="Shape 40"/>
        <p:cNvGrpSpPr/>
        <p:nvPr/>
      </p:nvGrpSpPr>
      <p:grpSpPr>
        <a:xfrm>
          <a:off x="0" y="0"/>
          <a:ext cx="0" cy="0"/>
          <a:chOff x="0" y="0"/>
          <a:chExt cx="0" cy="0"/>
        </a:xfrm>
      </p:grpSpPr>
      <p:sp>
        <p:nvSpPr>
          <p:cNvPr id="41" name="Google Shape;41;p3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44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2" name="Google Shape;42;p38"/>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rmAutofit/>
          </a:bodyPr>
          <a:lstStyle>
            <a:lvl1pPr indent="-228600" lvl="0" marL="457200" algn="l">
              <a:lnSpc>
                <a:spcPct val="100000"/>
              </a:lnSpc>
              <a:spcBef>
                <a:spcPts val="480"/>
              </a:spcBef>
              <a:spcAft>
                <a:spcPts val="0"/>
              </a:spcAft>
              <a:buClr>
                <a:schemeClr val="dk1"/>
              </a:buClr>
              <a:buSzPts val="2400"/>
              <a:buNone/>
              <a:defRPr b="1" sz="2400"/>
            </a:lvl1pPr>
            <a:lvl2pPr indent="-228600" lvl="1" marL="914400" algn="l">
              <a:lnSpc>
                <a:spcPct val="100000"/>
              </a:lnSpc>
              <a:spcBef>
                <a:spcPts val="400"/>
              </a:spcBef>
              <a:spcAft>
                <a:spcPts val="0"/>
              </a:spcAft>
              <a:buClr>
                <a:schemeClr val="dk1"/>
              </a:buClr>
              <a:buSzPts val="2000"/>
              <a:buNone/>
              <a:defRPr b="1" sz="2000"/>
            </a:lvl2pPr>
            <a:lvl3pPr indent="-228600" lvl="2" marL="1371600" algn="l">
              <a:lnSpc>
                <a:spcPct val="100000"/>
              </a:lnSpc>
              <a:spcBef>
                <a:spcPts val="360"/>
              </a:spcBef>
              <a:spcAft>
                <a:spcPts val="0"/>
              </a:spcAft>
              <a:buClr>
                <a:schemeClr val="dk1"/>
              </a:buClr>
              <a:buSzPts val="1800"/>
              <a:buNone/>
              <a:defRPr b="1" sz="1800"/>
            </a:lvl3pPr>
            <a:lvl4pPr indent="-228600" lvl="3" marL="1828800" algn="l">
              <a:lnSpc>
                <a:spcPct val="100000"/>
              </a:lnSpc>
              <a:spcBef>
                <a:spcPts val="320"/>
              </a:spcBef>
              <a:spcAft>
                <a:spcPts val="0"/>
              </a:spcAft>
              <a:buClr>
                <a:schemeClr val="dk1"/>
              </a:buClr>
              <a:buSzPts val="1600"/>
              <a:buNone/>
              <a:defRPr b="1" sz="1600"/>
            </a:lvl4pPr>
            <a:lvl5pPr indent="-228600" lvl="4" marL="2286000" algn="l">
              <a:lnSpc>
                <a:spcPct val="100000"/>
              </a:lnSpc>
              <a:spcBef>
                <a:spcPts val="320"/>
              </a:spcBef>
              <a:spcAft>
                <a:spcPts val="0"/>
              </a:spcAft>
              <a:buClr>
                <a:schemeClr val="dk1"/>
              </a:buClr>
              <a:buSzPts val="1600"/>
              <a:buNone/>
              <a:defRPr b="1" sz="1600"/>
            </a:lvl5pPr>
            <a:lvl6pPr indent="-228600" lvl="5" marL="2743200" algn="l">
              <a:lnSpc>
                <a:spcPct val="100000"/>
              </a:lnSpc>
              <a:spcBef>
                <a:spcPts val="320"/>
              </a:spcBef>
              <a:spcAft>
                <a:spcPts val="0"/>
              </a:spcAft>
              <a:buClr>
                <a:schemeClr val="dk1"/>
              </a:buClr>
              <a:buSzPts val="1600"/>
              <a:buNone/>
              <a:defRPr b="1" sz="1600"/>
            </a:lvl6pPr>
            <a:lvl7pPr indent="-228600" lvl="6" marL="3200400" algn="l">
              <a:lnSpc>
                <a:spcPct val="100000"/>
              </a:lnSpc>
              <a:spcBef>
                <a:spcPts val="320"/>
              </a:spcBef>
              <a:spcAft>
                <a:spcPts val="0"/>
              </a:spcAft>
              <a:buClr>
                <a:schemeClr val="dk1"/>
              </a:buClr>
              <a:buSzPts val="1600"/>
              <a:buNone/>
              <a:defRPr b="1" sz="1600"/>
            </a:lvl7pPr>
            <a:lvl8pPr indent="-228600" lvl="7" marL="3657600" algn="l">
              <a:lnSpc>
                <a:spcPct val="100000"/>
              </a:lnSpc>
              <a:spcBef>
                <a:spcPts val="320"/>
              </a:spcBef>
              <a:spcAft>
                <a:spcPts val="0"/>
              </a:spcAft>
              <a:buClr>
                <a:schemeClr val="dk1"/>
              </a:buClr>
              <a:buSzPts val="1600"/>
              <a:buNone/>
              <a:defRPr b="1" sz="1600"/>
            </a:lvl8pPr>
            <a:lvl9pPr indent="-228600" lvl="8" marL="4114800" algn="l">
              <a:lnSpc>
                <a:spcPct val="100000"/>
              </a:lnSpc>
              <a:spcBef>
                <a:spcPts val="320"/>
              </a:spcBef>
              <a:spcAft>
                <a:spcPts val="0"/>
              </a:spcAft>
              <a:buClr>
                <a:schemeClr val="dk1"/>
              </a:buClr>
              <a:buSzPts val="1600"/>
              <a:buNone/>
              <a:defRPr b="1" sz="1600"/>
            </a:lvl9pPr>
          </a:lstStyle>
          <a:p/>
        </p:txBody>
      </p:sp>
      <p:sp>
        <p:nvSpPr>
          <p:cNvPr id="43" name="Google Shape;43;p38"/>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rmAutofit/>
          </a:bodyPr>
          <a:lstStyle>
            <a:lvl1pPr indent="-381000" lvl="0" marL="457200" algn="l">
              <a:lnSpc>
                <a:spcPct val="100000"/>
              </a:lnSpc>
              <a:spcBef>
                <a:spcPts val="480"/>
              </a:spcBef>
              <a:spcAft>
                <a:spcPts val="0"/>
              </a:spcAft>
              <a:buClr>
                <a:schemeClr val="dk1"/>
              </a:buClr>
              <a:buSzPts val="2400"/>
              <a:buChar char="•"/>
              <a:defRPr sz="2400"/>
            </a:lvl1pPr>
            <a:lvl2pPr indent="-355600" lvl="1" marL="914400" algn="l">
              <a:lnSpc>
                <a:spcPct val="100000"/>
              </a:lnSpc>
              <a:spcBef>
                <a:spcPts val="400"/>
              </a:spcBef>
              <a:spcAft>
                <a:spcPts val="0"/>
              </a:spcAft>
              <a:buClr>
                <a:schemeClr val="dk1"/>
              </a:buClr>
              <a:buSzPts val="2000"/>
              <a:buChar char="–"/>
              <a:defRPr sz="2000"/>
            </a:lvl2pPr>
            <a:lvl3pPr indent="-342900" lvl="2" marL="1371600" algn="l">
              <a:lnSpc>
                <a:spcPct val="100000"/>
              </a:lnSpc>
              <a:spcBef>
                <a:spcPts val="360"/>
              </a:spcBef>
              <a:spcAft>
                <a:spcPts val="0"/>
              </a:spcAft>
              <a:buClr>
                <a:schemeClr val="dk1"/>
              </a:buClr>
              <a:buSzPts val="1800"/>
              <a:buChar char="•"/>
              <a:defRPr sz="1800"/>
            </a:lvl3pPr>
            <a:lvl4pPr indent="-330200" lvl="3" marL="1828800" algn="l">
              <a:lnSpc>
                <a:spcPct val="100000"/>
              </a:lnSpc>
              <a:spcBef>
                <a:spcPts val="320"/>
              </a:spcBef>
              <a:spcAft>
                <a:spcPts val="0"/>
              </a:spcAft>
              <a:buClr>
                <a:schemeClr val="dk1"/>
              </a:buClr>
              <a:buSzPts val="1600"/>
              <a:buChar char="–"/>
              <a:defRPr sz="1600"/>
            </a:lvl4pPr>
            <a:lvl5pPr indent="-330200" lvl="4" marL="2286000" algn="l">
              <a:lnSpc>
                <a:spcPct val="100000"/>
              </a:lnSpc>
              <a:spcBef>
                <a:spcPts val="320"/>
              </a:spcBef>
              <a:spcAft>
                <a:spcPts val="0"/>
              </a:spcAft>
              <a:buClr>
                <a:schemeClr val="dk1"/>
              </a:buClr>
              <a:buSzPts val="1600"/>
              <a:buChar char="»"/>
              <a:defRPr sz="1600"/>
            </a:lvl5pPr>
            <a:lvl6pPr indent="-330200" lvl="5" marL="2743200" algn="l">
              <a:lnSpc>
                <a:spcPct val="100000"/>
              </a:lnSpc>
              <a:spcBef>
                <a:spcPts val="320"/>
              </a:spcBef>
              <a:spcAft>
                <a:spcPts val="0"/>
              </a:spcAft>
              <a:buClr>
                <a:schemeClr val="dk1"/>
              </a:buClr>
              <a:buSzPts val="1600"/>
              <a:buChar char="•"/>
              <a:defRPr sz="1600"/>
            </a:lvl6pPr>
            <a:lvl7pPr indent="-330200" lvl="6" marL="3200400" algn="l">
              <a:lnSpc>
                <a:spcPct val="100000"/>
              </a:lnSpc>
              <a:spcBef>
                <a:spcPts val="320"/>
              </a:spcBef>
              <a:spcAft>
                <a:spcPts val="0"/>
              </a:spcAft>
              <a:buClr>
                <a:schemeClr val="dk1"/>
              </a:buClr>
              <a:buSzPts val="1600"/>
              <a:buChar char="•"/>
              <a:defRPr sz="1600"/>
            </a:lvl7pPr>
            <a:lvl8pPr indent="-330200" lvl="7" marL="3657600" algn="l">
              <a:lnSpc>
                <a:spcPct val="100000"/>
              </a:lnSpc>
              <a:spcBef>
                <a:spcPts val="320"/>
              </a:spcBef>
              <a:spcAft>
                <a:spcPts val="0"/>
              </a:spcAft>
              <a:buClr>
                <a:schemeClr val="dk1"/>
              </a:buClr>
              <a:buSzPts val="1600"/>
              <a:buChar char="•"/>
              <a:defRPr sz="1600"/>
            </a:lvl8pPr>
            <a:lvl9pPr indent="-330200" lvl="8" marL="4114800" algn="l">
              <a:lnSpc>
                <a:spcPct val="100000"/>
              </a:lnSpc>
              <a:spcBef>
                <a:spcPts val="320"/>
              </a:spcBef>
              <a:spcAft>
                <a:spcPts val="0"/>
              </a:spcAft>
              <a:buClr>
                <a:schemeClr val="dk1"/>
              </a:buClr>
              <a:buSzPts val="1600"/>
              <a:buChar char="•"/>
              <a:defRPr sz="1600"/>
            </a:lvl9pPr>
          </a:lstStyle>
          <a:p/>
        </p:txBody>
      </p:sp>
      <p:sp>
        <p:nvSpPr>
          <p:cNvPr id="44" name="Google Shape;44;p38"/>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rmAutofit/>
          </a:bodyPr>
          <a:lstStyle>
            <a:lvl1pPr indent="-228600" lvl="0" marL="457200" algn="l">
              <a:lnSpc>
                <a:spcPct val="100000"/>
              </a:lnSpc>
              <a:spcBef>
                <a:spcPts val="480"/>
              </a:spcBef>
              <a:spcAft>
                <a:spcPts val="0"/>
              </a:spcAft>
              <a:buClr>
                <a:schemeClr val="dk1"/>
              </a:buClr>
              <a:buSzPts val="2400"/>
              <a:buNone/>
              <a:defRPr b="1" sz="2400"/>
            </a:lvl1pPr>
            <a:lvl2pPr indent="-228600" lvl="1" marL="914400" algn="l">
              <a:lnSpc>
                <a:spcPct val="100000"/>
              </a:lnSpc>
              <a:spcBef>
                <a:spcPts val="400"/>
              </a:spcBef>
              <a:spcAft>
                <a:spcPts val="0"/>
              </a:spcAft>
              <a:buClr>
                <a:schemeClr val="dk1"/>
              </a:buClr>
              <a:buSzPts val="2000"/>
              <a:buNone/>
              <a:defRPr b="1" sz="2000"/>
            </a:lvl2pPr>
            <a:lvl3pPr indent="-228600" lvl="2" marL="1371600" algn="l">
              <a:lnSpc>
                <a:spcPct val="100000"/>
              </a:lnSpc>
              <a:spcBef>
                <a:spcPts val="360"/>
              </a:spcBef>
              <a:spcAft>
                <a:spcPts val="0"/>
              </a:spcAft>
              <a:buClr>
                <a:schemeClr val="dk1"/>
              </a:buClr>
              <a:buSzPts val="1800"/>
              <a:buNone/>
              <a:defRPr b="1" sz="1800"/>
            </a:lvl3pPr>
            <a:lvl4pPr indent="-228600" lvl="3" marL="1828800" algn="l">
              <a:lnSpc>
                <a:spcPct val="100000"/>
              </a:lnSpc>
              <a:spcBef>
                <a:spcPts val="320"/>
              </a:spcBef>
              <a:spcAft>
                <a:spcPts val="0"/>
              </a:spcAft>
              <a:buClr>
                <a:schemeClr val="dk1"/>
              </a:buClr>
              <a:buSzPts val="1600"/>
              <a:buNone/>
              <a:defRPr b="1" sz="1600"/>
            </a:lvl4pPr>
            <a:lvl5pPr indent="-228600" lvl="4" marL="2286000" algn="l">
              <a:lnSpc>
                <a:spcPct val="100000"/>
              </a:lnSpc>
              <a:spcBef>
                <a:spcPts val="320"/>
              </a:spcBef>
              <a:spcAft>
                <a:spcPts val="0"/>
              </a:spcAft>
              <a:buClr>
                <a:schemeClr val="dk1"/>
              </a:buClr>
              <a:buSzPts val="1600"/>
              <a:buNone/>
              <a:defRPr b="1" sz="1600"/>
            </a:lvl5pPr>
            <a:lvl6pPr indent="-228600" lvl="5" marL="2743200" algn="l">
              <a:lnSpc>
                <a:spcPct val="100000"/>
              </a:lnSpc>
              <a:spcBef>
                <a:spcPts val="320"/>
              </a:spcBef>
              <a:spcAft>
                <a:spcPts val="0"/>
              </a:spcAft>
              <a:buClr>
                <a:schemeClr val="dk1"/>
              </a:buClr>
              <a:buSzPts val="1600"/>
              <a:buNone/>
              <a:defRPr b="1" sz="1600"/>
            </a:lvl6pPr>
            <a:lvl7pPr indent="-228600" lvl="6" marL="3200400" algn="l">
              <a:lnSpc>
                <a:spcPct val="100000"/>
              </a:lnSpc>
              <a:spcBef>
                <a:spcPts val="320"/>
              </a:spcBef>
              <a:spcAft>
                <a:spcPts val="0"/>
              </a:spcAft>
              <a:buClr>
                <a:schemeClr val="dk1"/>
              </a:buClr>
              <a:buSzPts val="1600"/>
              <a:buNone/>
              <a:defRPr b="1" sz="1600"/>
            </a:lvl7pPr>
            <a:lvl8pPr indent="-228600" lvl="7" marL="3657600" algn="l">
              <a:lnSpc>
                <a:spcPct val="100000"/>
              </a:lnSpc>
              <a:spcBef>
                <a:spcPts val="320"/>
              </a:spcBef>
              <a:spcAft>
                <a:spcPts val="0"/>
              </a:spcAft>
              <a:buClr>
                <a:schemeClr val="dk1"/>
              </a:buClr>
              <a:buSzPts val="1600"/>
              <a:buNone/>
              <a:defRPr b="1" sz="1600"/>
            </a:lvl8pPr>
            <a:lvl9pPr indent="-228600" lvl="8" marL="4114800" algn="l">
              <a:lnSpc>
                <a:spcPct val="100000"/>
              </a:lnSpc>
              <a:spcBef>
                <a:spcPts val="320"/>
              </a:spcBef>
              <a:spcAft>
                <a:spcPts val="0"/>
              </a:spcAft>
              <a:buClr>
                <a:schemeClr val="dk1"/>
              </a:buClr>
              <a:buSzPts val="1600"/>
              <a:buNone/>
              <a:defRPr b="1" sz="1600"/>
            </a:lvl9pPr>
          </a:lstStyle>
          <a:p/>
        </p:txBody>
      </p:sp>
      <p:sp>
        <p:nvSpPr>
          <p:cNvPr id="45" name="Google Shape;45;p38"/>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rmAutofit/>
          </a:bodyPr>
          <a:lstStyle>
            <a:lvl1pPr indent="-381000" lvl="0" marL="457200" algn="l">
              <a:lnSpc>
                <a:spcPct val="100000"/>
              </a:lnSpc>
              <a:spcBef>
                <a:spcPts val="480"/>
              </a:spcBef>
              <a:spcAft>
                <a:spcPts val="0"/>
              </a:spcAft>
              <a:buClr>
                <a:schemeClr val="dk1"/>
              </a:buClr>
              <a:buSzPts val="2400"/>
              <a:buChar char="•"/>
              <a:defRPr sz="2400"/>
            </a:lvl1pPr>
            <a:lvl2pPr indent="-355600" lvl="1" marL="914400" algn="l">
              <a:lnSpc>
                <a:spcPct val="100000"/>
              </a:lnSpc>
              <a:spcBef>
                <a:spcPts val="400"/>
              </a:spcBef>
              <a:spcAft>
                <a:spcPts val="0"/>
              </a:spcAft>
              <a:buClr>
                <a:schemeClr val="dk1"/>
              </a:buClr>
              <a:buSzPts val="2000"/>
              <a:buChar char="–"/>
              <a:defRPr sz="2000"/>
            </a:lvl2pPr>
            <a:lvl3pPr indent="-342900" lvl="2" marL="1371600" algn="l">
              <a:lnSpc>
                <a:spcPct val="100000"/>
              </a:lnSpc>
              <a:spcBef>
                <a:spcPts val="360"/>
              </a:spcBef>
              <a:spcAft>
                <a:spcPts val="0"/>
              </a:spcAft>
              <a:buClr>
                <a:schemeClr val="dk1"/>
              </a:buClr>
              <a:buSzPts val="1800"/>
              <a:buChar char="•"/>
              <a:defRPr sz="1800"/>
            </a:lvl3pPr>
            <a:lvl4pPr indent="-330200" lvl="3" marL="1828800" algn="l">
              <a:lnSpc>
                <a:spcPct val="100000"/>
              </a:lnSpc>
              <a:spcBef>
                <a:spcPts val="320"/>
              </a:spcBef>
              <a:spcAft>
                <a:spcPts val="0"/>
              </a:spcAft>
              <a:buClr>
                <a:schemeClr val="dk1"/>
              </a:buClr>
              <a:buSzPts val="1600"/>
              <a:buChar char="–"/>
              <a:defRPr sz="1600"/>
            </a:lvl4pPr>
            <a:lvl5pPr indent="-330200" lvl="4" marL="2286000" algn="l">
              <a:lnSpc>
                <a:spcPct val="100000"/>
              </a:lnSpc>
              <a:spcBef>
                <a:spcPts val="320"/>
              </a:spcBef>
              <a:spcAft>
                <a:spcPts val="0"/>
              </a:spcAft>
              <a:buClr>
                <a:schemeClr val="dk1"/>
              </a:buClr>
              <a:buSzPts val="1600"/>
              <a:buChar char="»"/>
              <a:defRPr sz="1600"/>
            </a:lvl5pPr>
            <a:lvl6pPr indent="-330200" lvl="5" marL="2743200" algn="l">
              <a:lnSpc>
                <a:spcPct val="100000"/>
              </a:lnSpc>
              <a:spcBef>
                <a:spcPts val="320"/>
              </a:spcBef>
              <a:spcAft>
                <a:spcPts val="0"/>
              </a:spcAft>
              <a:buClr>
                <a:schemeClr val="dk1"/>
              </a:buClr>
              <a:buSzPts val="1600"/>
              <a:buChar char="•"/>
              <a:defRPr sz="1600"/>
            </a:lvl6pPr>
            <a:lvl7pPr indent="-330200" lvl="6" marL="3200400" algn="l">
              <a:lnSpc>
                <a:spcPct val="100000"/>
              </a:lnSpc>
              <a:spcBef>
                <a:spcPts val="320"/>
              </a:spcBef>
              <a:spcAft>
                <a:spcPts val="0"/>
              </a:spcAft>
              <a:buClr>
                <a:schemeClr val="dk1"/>
              </a:buClr>
              <a:buSzPts val="1600"/>
              <a:buChar char="•"/>
              <a:defRPr sz="1600"/>
            </a:lvl7pPr>
            <a:lvl8pPr indent="-330200" lvl="7" marL="3657600" algn="l">
              <a:lnSpc>
                <a:spcPct val="100000"/>
              </a:lnSpc>
              <a:spcBef>
                <a:spcPts val="320"/>
              </a:spcBef>
              <a:spcAft>
                <a:spcPts val="0"/>
              </a:spcAft>
              <a:buClr>
                <a:schemeClr val="dk1"/>
              </a:buClr>
              <a:buSzPts val="1600"/>
              <a:buChar char="•"/>
              <a:defRPr sz="1600"/>
            </a:lvl8pPr>
            <a:lvl9pPr indent="-330200" lvl="8" marL="4114800" algn="l">
              <a:lnSpc>
                <a:spcPct val="100000"/>
              </a:lnSpc>
              <a:spcBef>
                <a:spcPts val="320"/>
              </a:spcBef>
              <a:spcAft>
                <a:spcPts val="0"/>
              </a:spcAft>
              <a:buClr>
                <a:schemeClr val="dk1"/>
              </a:buClr>
              <a:buSzPts val="1600"/>
              <a:buChar char="•"/>
              <a:defRPr sz="1600"/>
            </a:lvl9pPr>
          </a:lstStyle>
          <a:p/>
        </p:txBody>
      </p:sp>
      <p:sp>
        <p:nvSpPr>
          <p:cNvPr id="46" name="Google Shape;46;p3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3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 name="Google Shape;48;p3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9" name="Shape 49"/>
        <p:cNvGrpSpPr/>
        <p:nvPr/>
      </p:nvGrpSpPr>
      <p:grpSpPr>
        <a:xfrm>
          <a:off x="0" y="0"/>
          <a:ext cx="0" cy="0"/>
          <a:chOff x="0" y="0"/>
          <a:chExt cx="0" cy="0"/>
        </a:xfrm>
      </p:grpSpPr>
      <p:sp>
        <p:nvSpPr>
          <p:cNvPr id="50" name="Google Shape;50;p3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1" name="Google Shape;51;p3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3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3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4" name="Shape 54"/>
        <p:cNvGrpSpPr/>
        <p:nvPr/>
      </p:nvGrpSpPr>
      <p:grpSpPr>
        <a:xfrm>
          <a:off x="0" y="0"/>
          <a:ext cx="0" cy="0"/>
          <a:chOff x="0" y="0"/>
          <a:chExt cx="0" cy="0"/>
        </a:xfrm>
      </p:grpSpPr>
      <p:sp>
        <p:nvSpPr>
          <p:cNvPr id="55" name="Google Shape;55;p4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4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7" name="Google Shape;57;p4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8" name="Shape 58"/>
        <p:cNvGrpSpPr/>
        <p:nvPr/>
      </p:nvGrpSpPr>
      <p:grpSpPr>
        <a:xfrm>
          <a:off x="0" y="0"/>
          <a:ext cx="0" cy="0"/>
          <a:chOff x="0" y="0"/>
          <a:chExt cx="0" cy="0"/>
        </a:xfrm>
      </p:grpSpPr>
      <p:sp>
        <p:nvSpPr>
          <p:cNvPr id="59" name="Google Shape;59;p41"/>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chemeClr val="dk1"/>
              </a:buClr>
              <a:buSzPts val="2000"/>
              <a:buFont typeface="Calibri"/>
              <a:buNone/>
              <a:defRPr b="1" sz="2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 name="Google Shape;60;p41"/>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rmAutofit/>
          </a:bodyPr>
          <a:lstStyle>
            <a:lvl1pPr indent="-431800" lvl="0" marL="457200" algn="l">
              <a:lnSpc>
                <a:spcPct val="100000"/>
              </a:lnSpc>
              <a:spcBef>
                <a:spcPts val="640"/>
              </a:spcBef>
              <a:spcAft>
                <a:spcPts val="0"/>
              </a:spcAft>
              <a:buClr>
                <a:schemeClr val="dk1"/>
              </a:buClr>
              <a:buSzPts val="3200"/>
              <a:buChar char="•"/>
              <a:defRPr sz="3200"/>
            </a:lvl1pPr>
            <a:lvl2pPr indent="-406400" lvl="1" marL="914400" algn="l">
              <a:lnSpc>
                <a:spcPct val="100000"/>
              </a:lnSpc>
              <a:spcBef>
                <a:spcPts val="560"/>
              </a:spcBef>
              <a:spcAft>
                <a:spcPts val="0"/>
              </a:spcAft>
              <a:buClr>
                <a:schemeClr val="dk1"/>
              </a:buClr>
              <a:buSzPts val="2800"/>
              <a:buChar char="–"/>
              <a:defRPr sz="2800"/>
            </a:lvl2pPr>
            <a:lvl3pPr indent="-381000" lvl="2" marL="1371600" algn="l">
              <a:lnSpc>
                <a:spcPct val="100000"/>
              </a:lnSpc>
              <a:spcBef>
                <a:spcPts val="480"/>
              </a:spcBef>
              <a:spcAft>
                <a:spcPts val="0"/>
              </a:spcAft>
              <a:buClr>
                <a:schemeClr val="dk1"/>
              </a:buClr>
              <a:buSzPts val="2400"/>
              <a:buChar char="•"/>
              <a:defRPr sz="2400"/>
            </a:lvl3pPr>
            <a:lvl4pPr indent="-355600" lvl="3" marL="1828800" algn="l">
              <a:lnSpc>
                <a:spcPct val="100000"/>
              </a:lnSpc>
              <a:spcBef>
                <a:spcPts val="400"/>
              </a:spcBef>
              <a:spcAft>
                <a:spcPts val="0"/>
              </a:spcAft>
              <a:buClr>
                <a:schemeClr val="dk1"/>
              </a:buClr>
              <a:buSzPts val="2000"/>
              <a:buChar char="–"/>
              <a:defRPr sz="2000"/>
            </a:lvl4pPr>
            <a:lvl5pPr indent="-355600" lvl="4" marL="2286000" algn="l">
              <a:lnSpc>
                <a:spcPct val="100000"/>
              </a:lnSpc>
              <a:spcBef>
                <a:spcPts val="400"/>
              </a:spcBef>
              <a:spcAft>
                <a:spcPts val="0"/>
              </a:spcAft>
              <a:buClr>
                <a:schemeClr val="dk1"/>
              </a:buClr>
              <a:buSzPts val="2000"/>
              <a:buChar char="»"/>
              <a:defRPr sz="2000"/>
            </a:lvl5pPr>
            <a:lvl6pPr indent="-355600" lvl="5" marL="2743200" algn="l">
              <a:lnSpc>
                <a:spcPct val="100000"/>
              </a:lnSpc>
              <a:spcBef>
                <a:spcPts val="400"/>
              </a:spcBef>
              <a:spcAft>
                <a:spcPts val="0"/>
              </a:spcAft>
              <a:buClr>
                <a:schemeClr val="dk1"/>
              </a:buClr>
              <a:buSzPts val="2000"/>
              <a:buChar char="•"/>
              <a:defRPr sz="2000"/>
            </a:lvl6pPr>
            <a:lvl7pPr indent="-355600" lvl="6" marL="3200400" algn="l">
              <a:lnSpc>
                <a:spcPct val="100000"/>
              </a:lnSpc>
              <a:spcBef>
                <a:spcPts val="400"/>
              </a:spcBef>
              <a:spcAft>
                <a:spcPts val="0"/>
              </a:spcAft>
              <a:buClr>
                <a:schemeClr val="dk1"/>
              </a:buClr>
              <a:buSzPts val="2000"/>
              <a:buChar char="•"/>
              <a:defRPr sz="2000"/>
            </a:lvl7pPr>
            <a:lvl8pPr indent="-355600" lvl="7" marL="3657600" algn="l">
              <a:lnSpc>
                <a:spcPct val="100000"/>
              </a:lnSpc>
              <a:spcBef>
                <a:spcPts val="400"/>
              </a:spcBef>
              <a:spcAft>
                <a:spcPts val="0"/>
              </a:spcAft>
              <a:buClr>
                <a:schemeClr val="dk1"/>
              </a:buClr>
              <a:buSzPts val="2000"/>
              <a:buChar char="•"/>
              <a:defRPr sz="2000"/>
            </a:lvl8pPr>
            <a:lvl9pPr indent="-355600" lvl="8" marL="4114800" algn="l">
              <a:lnSpc>
                <a:spcPct val="100000"/>
              </a:lnSpc>
              <a:spcBef>
                <a:spcPts val="400"/>
              </a:spcBef>
              <a:spcAft>
                <a:spcPts val="0"/>
              </a:spcAft>
              <a:buClr>
                <a:schemeClr val="dk1"/>
              </a:buClr>
              <a:buSzPts val="2000"/>
              <a:buChar char="•"/>
              <a:defRPr sz="2000"/>
            </a:lvl9pPr>
          </a:lstStyle>
          <a:p/>
        </p:txBody>
      </p:sp>
      <p:sp>
        <p:nvSpPr>
          <p:cNvPr id="61" name="Google Shape;61;p41"/>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280"/>
              </a:spcBef>
              <a:spcAft>
                <a:spcPts val="0"/>
              </a:spcAft>
              <a:buClr>
                <a:schemeClr val="dk1"/>
              </a:buClr>
              <a:buSzPts val="1400"/>
              <a:buNone/>
              <a:defRPr sz="1400"/>
            </a:lvl1pPr>
            <a:lvl2pPr indent="-228600" lvl="1" marL="914400" algn="l">
              <a:lnSpc>
                <a:spcPct val="100000"/>
              </a:lnSpc>
              <a:spcBef>
                <a:spcPts val="240"/>
              </a:spcBef>
              <a:spcAft>
                <a:spcPts val="0"/>
              </a:spcAft>
              <a:buClr>
                <a:schemeClr val="dk1"/>
              </a:buClr>
              <a:buSzPts val="1200"/>
              <a:buNone/>
              <a:defRPr sz="1200"/>
            </a:lvl2pPr>
            <a:lvl3pPr indent="-228600" lvl="2" marL="1371600" algn="l">
              <a:lnSpc>
                <a:spcPct val="100000"/>
              </a:lnSpc>
              <a:spcBef>
                <a:spcPts val="200"/>
              </a:spcBef>
              <a:spcAft>
                <a:spcPts val="0"/>
              </a:spcAft>
              <a:buClr>
                <a:schemeClr val="dk1"/>
              </a:buClr>
              <a:buSzPts val="1000"/>
              <a:buNone/>
              <a:defRPr sz="1000"/>
            </a:lvl3pPr>
            <a:lvl4pPr indent="-228600" lvl="3" marL="1828800" algn="l">
              <a:lnSpc>
                <a:spcPct val="100000"/>
              </a:lnSpc>
              <a:spcBef>
                <a:spcPts val="180"/>
              </a:spcBef>
              <a:spcAft>
                <a:spcPts val="0"/>
              </a:spcAft>
              <a:buClr>
                <a:schemeClr val="dk1"/>
              </a:buClr>
              <a:buSzPts val="900"/>
              <a:buNone/>
              <a:defRPr sz="900"/>
            </a:lvl4pPr>
            <a:lvl5pPr indent="-228600" lvl="4" marL="2286000" algn="l">
              <a:lnSpc>
                <a:spcPct val="100000"/>
              </a:lnSpc>
              <a:spcBef>
                <a:spcPts val="180"/>
              </a:spcBef>
              <a:spcAft>
                <a:spcPts val="0"/>
              </a:spcAft>
              <a:buClr>
                <a:schemeClr val="dk1"/>
              </a:buClr>
              <a:buSzPts val="900"/>
              <a:buNone/>
              <a:defRPr sz="900"/>
            </a:lvl5pPr>
            <a:lvl6pPr indent="-228600" lvl="5" marL="2743200" algn="l">
              <a:lnSpc>
                <a:spcPct val="100000"/>
              </a:lnSpc>
              <a:spcBef>
                <a:spcPts val="180"/>
              </a:spcBef>
              <a:spcAft>
                <a:spcPts val="0"/>
              </a:spcAft>
              <a:buClr>
                <a:schemeClr val="dk1"/>
              </a:buClr>
              <a:buSzPts val="900"/>
              <a:buNone/>
              <a:defRPr sz="900"/>
            </a:lvl6pPr>
            <a:lvl7pPr indent="-228600" lvl="6" marL="3200400" algn="l">
              <a:lnSpc>
                <a:spcPct val="100000"/>
              </a:lnSpc>
              <a:spcBef>
                <a:spcPts val="180"/>
              </a:spcBef>
              <a:spcAft>
                <a:spcPts val="0"/>
              </a:spcAft>
              <a:buClr>
                <a:schemeClr val="dk1"/>
              </a:buClr>
              <a:buSzPts val="900"/>
              <a:buNone/>
              <a:defRPr sz="900"/>
            </a:lvl7pPr>
            <a:lvl8pPr indent="-228600" lvl="7" marL="3657600" algn="l">
              <a:lnSpc>
                <a:spcPct val="100000"/>
              </a:lnSpc>
              <a:spcBef>
                <a:spcPts val="180"/>
              </a:spcBef>
              <a:spcAft>
                <a:spcPts val="0"/>
              </a:spcAft>
              <a:buClr>
                <a:schemeClr val="dk1"/>
              </a:buClr>
              <a:buSzPts val="900"/>
              <a:buNone/>
              <a:defRPr sz="900"/>
            </a:lvl8pPr>
            <a:lvl9pPr indent="-228600" lvl="8" marL="4114800" algn="l">
              <a:lnSpc>
                <a:spcPct val="100000"/>
              </a:lnSpc>
              <a:spcBef>
                <a:spcPts val="180"/>
              </a:spcBef>
              <a:spcAft>
                <a:spcPts val="0"/>
              </a:spcAft>
              <a:buClr>
                <a:schemeClr val="dk1"/>
              </a:buClr>
              <a:buSzPts val="900"/>
              <a:buNone/>
              <a:defRPr sz="900"/>
            </a:lvl9pPr>
          </a:lstStyle>
          <a:p/>
        </p:txBody>
      </p:sp>
      <p:sp>
        <p:nvSpPr>
          <p:cNvPr id="62" name="Google Shape;62;p4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3" name="Google Shape;63;p4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4" name="Google Shape;64;p4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5" name="Shape 65"/>
        <p:cNvGrpSpPr/>
        <p:nvPr/>
      </p:nvGrpSpPr>
      <p:grpSpPr>
        <a:xfrm>
          <a:off x="0" y="0"/>
          <a:ext cx="0" cy="0"/>
          <a:chOff x="0" y="0"/>
          <a:chExt cx="0" cy="0"/>
        </a:xfrm>
      </p:grpSpPr>
      <p:sp>
        <p:nvSpPr>
          <p:cNvPr id="66" name="Google Shape;66;p42"/>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chemeClr val="dk1"/>
              </a:buClr>
              <a:buSzPts val="2000"/>
              <a:buFont typeface="Calibri"/>
              <a:buNone/>
              <a:defRPr b="1" sz="2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7" name="Google Shape;67;p42"/>
          <p:cNvSpPr/>
          <p:nvPr>
            <p:ph idx="2" type="pic"/>
          </p:nvPr>
        </p:nvSpPr>
        <p:spPr>
          <a:xfrm>
            <a:off x="1792288" y="612775"/>
            <a:ext cx="5486400" cy="4114800"/>
          </a:xfrm>
          <a:prstGeom prst="rect">
            <a:avLst/>
          </a:prstGeom>
          <a:noFill/>
          <a:ln>
            <a:noFill/>
          </a:ln>
        </p:spPr>
      </p:sp>
      <p:sp>
        <p:nvSpPr>
          <p:cNvPr id="68" name="Google Shape;68;p42"/>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280"/>
              </a:spcBef>
              <a:spcAft>
                <a:spcPts val="0"/>
              </a:spcAft>
              <a:buClr>
                <a:schemeClr val="dk1"/>
              </a:buClr>
              <a:buSzPts val="1400"/>
              <a:buNone/>
              <a:defRPr sz="1400"/>
            </a:lvl1pPr>
            <a:lvl2pPr indent="-228600" lvl="1" marL="914400" algn="l">
              <a:lnSpc>
                <a:spcPct val="100000"/>
              </a:lnSpc>
              <a:spcBef>
                <a:spcPts val="240"/>
              </a:spcBef>
              <a:spcAft>
                <a:spcPts val="0"/>
              </a:spcAft>
              <a:buClr>
                <a:schemeClr val="dk1"/>
              </a:buClr>
              <a:buSzPts val="1200"/>
              <a:buNone/>
              <a:defRPr sz="1200"/>
            </a:lvl2pPr>
            <a:lvl3pPr indent="-228600" lvl="2" marL="1371600" algn="l">
              <a:lnSpc>
                <a:spcPct val="100000"/>
              </a:lnSpc>
              <a:spcBef>
                <a:spcPts val="200"/>
              </a:spcBef>
              <a:spcAft>
                <a:spcPts val="0"/>
              </a:spcAft>
              <a:buClr>
                <a:schemeClr val="dk1"/>
              </a:buClr>
              <a:buSzPts val="1000"/>
              <a:buNone/>
              <a:defRPr sz="1000"/>
            </a:lvl3pPr>
            <a:lvl4pPr indent="-228600" lvl="3" marL="1828800" algn="l">
              <a:lnSpc>
                <a:spcPct val="100000"/>
              </a:lnSpc>
              <a:spcBef>
                <a:spcPts val="180"/>
              </a:spcBef>
              <a:spcAft>
                <a:spcPts val="0"/>
              </a:spcAft>
              <a:buClr>
                <a:schemeClr val="dk1"/>
              </a:buClr>
              <a:buSzPts val="900"/>
              <a:buNone/>
              <a:defRPr sz="900"/>
            </a:lvl4pPr>
            <a:lvl5pPr indent="-228600" lvl="4" marL="2286000" algn="l">
              <a:lnSpc>
                <a:spcPct val="100000"/>
              </a:lnSpc>
              <a:spcBef>
                <a:spcPts val="180"/>
              </a:spcBef>
              <a:spcAft>
                <a:spcPts val="0"/>
              </a:spcAft>
              <a:buClr>
                <a:schemeClr val="dk1"/>
              </a:buClr>
              <a:buSzPts val="900"/>
              <a:buNone/>
              <a:defRPr sz="900"/>
            </a:lvl5pPr>
            <a:lvl6pPr indent="-228600" lvl="5" marL="2743200" algn="l">
              <a:lnSpc>
                <a:spcPct val="100000"/>
              </a:lnSpc>
              <a:spcBef>
                <a:spcPts val="180"/>
              </a:spcBef>
              <a:spcAft>
                <a:spcPts val="0"/>
              </a:spcAft>
              <a:buClr>
                <a:schemeClr val="dk1"/>
              </a:buClr>
              <a:buSzPts val="900"/>
              <a:buNone/>
              <a:defRPr sz="900"/>
            </a:lvl6pPr>
            <a:lvl7pPr indent="-228600" lvl="6" marL="3200400" algn="l">
              <a:lnSpc>
                <a:spcPct val="100000"/>
              </a:lnSpc>
              <a:spcBef>
                <a:spcPts val="180"/>
              </a:spcBef>
              <a:spcAft>
                <a:spcPts val="0"/>
              </a:spcAft>
              <a:buClr>
                <a:schemeClr val="dk1"/>
              </a:buClr>
              <a:buSzPts val="900"/>
              <a:buNone/>
              <a:defRPr sz="900"/>
            </a:lvl7pPr>
            <a:lvl8pPr indent="-228600" lvl="7" marL="3657600" algn="l">
              <a:lnSpc>
                <a:spcPct val="100000"/>
              </a:lnSpc>
              <a:spcBef>
                <a:spcPts val="180"/>
              </a:spcBef>
              <a:spcAft>
                <a:spcPts val="0"/>
              </a:spcAft>
              <a:buClr>
                <a:schemeClr val="dk1"/>
              </a:buClr>
              <a:buSzPts val="900"/>
              <a:buNone/>
              <a:defRPr sz="900"/>
            </a:lvl8pPr>
            <a:lvl9pPr indent="-228600" lvl="8" marL="4114800" algn="l">
              <a:lnSpc>
                <a:spcPct val="100000"/>
              </a:lnSpc>
              <a:spcBef>
                <a:spcPts val="180"/>
              </a:spcBef>
              <a:spcAft>
                <a:spcPts val="0"/>
              </a:spcAft>
              <a:buClr>
                <a:schemeClr val="dk1"/>
              </a:buClr>
              <a:buSzPts val="900"/>
              <a:buNone/>
              <a:defRPr sz="900"/>
            </a:lvl9pPr>
          </a:lstStyle>
          <a:p/>
        </p:txBody>
      </p:sp>
      <p:sp>
        <p:nvSpPr>
          <p:cNvPr id="69" name="Google Shape;69;p4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 name="Google Shape;70;p4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1" name="Google Shape;71;p4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2"/>
        </a:solidFill>
      </p:bgPr>
    </p:bg>
    <p:spTree>
      <p:nvGrpSpPr>
        <p:cNvPr id="9" name="Shape 9"/>
        <p:cNvGrpSpPr/>
        <p:nvPr/>
      </p:nvGrpSpPr>
      <p:grpSpPr>
        <a:xfrm>
          <a:off x="0" y="0"/>
          <a:ext cx="0" cy="0"/>
          <a:chOff x="0" y="0"/>
          <a:chExt cx="0" cy="0"/>
        </a:xfrm>
      </p:grpSpPr>
      <p:sp>
        <p:nvSpPr>
          <p:cNvPr id="10" name="Google Shape;10;p3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marR="0" rtl="0" algn="ctr">
              <a:lnSpc>
                <a:spcPct val="10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1" name="Google Shape;11;p33"/>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431800" lvl="0" marL="4572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lnSpc>
                <a:spcPct val="100000"/>
              </a:lnSpc>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lnSpc>
                <a:spcPct val="100000"/>
              </a:lnSpc>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12" name="Google Shape;12;p3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3" name="Google Shape;13;p3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4" name="Google Shape;14;p3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 Id="rId3" Type="http://schemas.openxmlformats.org/officeDocument/2006/relationships/hyperlink" Target="http://www.mass.gov/how-to/how-to-apply-for-emergency-housing-payment-assistance"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 Id="rId3" Type="http://schemas.openxmlformats.org/officeDocument/2006/relationships/hyperlink" Target="http://masslegalhelp.org"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 Id="rId3" Type="http://schemas.openxmlformats.org/officeDocument/2006/relationships/hyperlink" Target="https://drive.google.com/drive/folders/1xQ5lKvzIoHEVM_AenfKV6FgvZYuajOHZ"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 Id="rId3" Type="http://schemas.openxmlformats.org/officeDocument/2006/relationships/hyperlink" Target="https://drive.google.com/drive/folders/1xQ5lKvzIoHEVM_AenfKV6FgvZYuajOHZ" TargetMode="Externa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 Id="rId3" Type="http://schemas.openxmlformats.org/officeDocument/2006/relationships/hyperlink" Target="http://masslrf.org/en/home" TargetMode="Externa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 Id="rId3" Type="http://schemas.openxmlformats.org/officeDocument/2006/relationships/hyperlink" Target="https://www.gbls.org/MADE" TargetMode="External"/><Relationship Id="rId4" Type="http://schemas.openxmlformats.org/officeDocument/2006/relationships/hyperlink" Target="http://masslegalhelp.org/housing-apartments-shelter/eviction/booklets-representing-yourself-eviction" TargetMode="Externa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4.xml"/><Relationship Id="rId3" Type="http://schemas.openxmlformats.org/officeDocument/2006/relationships/hyperlink" Target="http://masslegalhelp.org/housing-apartments-shelter/eviction/booklets-representing-yourself-eviction" TargetMode="Externa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7.xml"/><Relationship Id="rId3" Type="http://schemas.openxmlformats.org/officeDocument/2006/relationships/hyperlink" Target="https://drive.google.com/drive/folders/1xQ5lKvzIoHEVM_AenfKV6FgvZYuajOHZ" TargetMode="Externa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4.xml"/><Relationship Id="rId3" Type="http://schemas.openxmlformats.org/officeDocument/2006/relationships/hyperlink" Target="http://masslegalhelp.org" TargetMode="Externa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5.xml"/><Relationship Id="rId3" Type="http://schemas.openxmlformats.org/officeDocument/2006/relationships/hyperlink" Target="http://sealmyeviction.org" TargetMode="Externa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7.xml"/><Relationship Id="rId3" Type="http://schemas.openxmlformats.org/officeDocument/2006/relationships/hyperlink" Target="http://masslegalhelp.org/housing-apartments-shelter/eviction/booklets-representing-yourself-eviction" TargetMode="External"/><Relationship Id="rId4" Type="http://schemas.openxmlformats.org/officeDocument/2006/relationships/hyperlink" Target="http://gbls.org/MADE" TargetMode="External"/><Relationship Id="rId5" Type="http://schemas.openxmlformats.org/officeDocument/2006/relationships/hyperlink" Target="http://masslegalhelp.org" TargetMode="Externa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8.xml"/><Relationship Id="rId3"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hyperlink" Target="http://masslegalhelp.org/housing-apartments-shelter/repairs-bad-conditions/how-use-housing-code-checklist"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 name="Shape 87"/>
        <p:cNvGrpSpPr/>
        <p:nvPr/>
      </p:nvGrpSpPr>
      <p:grpSpPr>
        <a:xfrm>
          <a:off x="0" y="0"/>
          <a:ext cx="0" cy="0"/>
          <a:chOff x="0" y="0"/>
          <a:chExt cx="0" cy="0"/>
        </a:xfrm>
      </p:grpSpPr>
      <p:sp>
        <p:nvSpPr>
          <p:cNvPr id="88" name="Google Shape;88;p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sp>
        <p:nvSpPr>
          <p:cNvPr id="89" name="Google Shape;89;p1"/>
          <p:cNvSpPr txBox="1"/>
          <p:nvPr>
            <p:ph type="ctrTitle"/>
          </p:nvPr>
        </p:nvSpPr>
        <p:spPr>
          <a:xfrm>
            <a:off x="-257100" y="2395425"/>
            <a:ext cx="9658200" cy="1470000"/>
          </a:xfrm>
          <a:prstGeom prst="rect">
            <a:avLst/>
          </a:prstGeom>
          <a:noFill/>
          <a:ln>
            <a:noFill/>
          </a:ln>
        </p:spPr>
        <p:txBody>
          <a:bodyPr anchorCtr="0" anchor="ctr" bIns="45700" lIns="91425" spcFirstLastPara="1" rIns="91425" wrap="square" tIns="45700">
            <a:normAutofit fontScale="90000"/>
          </a:bodyPr>
          <a:lstStyle/>
          <a:p>
            <a:pPr indent="0" lvl="0" marL="0" rtl="0" algn="ctr">
              <a:lnSpc>
                <a:spcPct val="115000"/>
              </a:lnSpc>
              <a:spcBef>
                <a:spcPts val="0"/>
              </a:spcBef>
              <a:spcAft>
                <a:spcPts val="0"/>
              </a:spcAft>
              <a:buClr>
                <a:schemeClr val="dk1"/>
              </a:buClr>
              <a:buSzPct val="110000"/>
              <a:buFont typeface="Calibri"/>
              <a:buNone/>
            </a:pPr>
            <a:r>
              <a:rPr b="1" lang="en-US" sz="4000">
                <a:latin typeface="Georgia"/>
                <a:ea typeface="Georgia"/>
                <a:cs typeface="Georgia"/>
                <a:sym typeface="Georgia"/>
              </a:rPr>
              <a:t>Know Your Rights Training</a:t>
            </a:r>
            <a:endParaRPr b="1" sz="4000">
              <a:latin typeface="Georgia"/>
              <a:ea typeface="Georgia"/>
              <a:cs typeface="Georgia"/>
              <a:sym typeface="Georgia"/>
            </a:endParaRPr>
          </a:p>
          <a:p>
            <a:pPr indent="0" lvl="0" marL="0" rtl="0" algn="ctr">
              <a:lnSpc>
                <a:spcPct val="115000"/>
              </a:lnSpc>
              <a:spcBef>
                <a:spcPts val="0"/>
              </a:spcBef>
              <a:spcAft>
                <a:spcPts val="0"/>
              </a:spcAft>
              <a:buClr>
                <a:schemeClr val="dk1"/>
              </a:buClr>
              <a:buSzPct val="166037"/>
              <a:buFont typeface="Calibri"/>
              <a:buNone/>
            </a:pPr>
            <a:r>
              <a:rPr b="1" lang="en-US" sz="2650">
                <a:latin typeface="Georgia"/>
                <a:ea typeface="Georgia"/>
                <a:cs typeface="Georgia"/>
                <a:sym typeface="Georgia"/>
              </a:rPr>
              <a:t>October 4, 2025</a:t>
            </a:r>
            <a:endParaRPr b="1" sz="2650">
              <a:latin typeface="Georgia"/>
              <a:ea typeface="Georgia"/>
              <a:cs typeface="Georgia"/>
              <a:sym typeface="Georgia"/>
            </a:endParaRPr>
          </a:p>
          <a:p>
            <a:pPr indent="0" lvl="0" marL="0" rtl="0" algn="ctr">
              <a:lnSpc>
                <a:spcPct val="115000"/>
              </a:lnSpc>
              <a:spcBef>
                <a:spcPts val="0"/>
              </a:spcBef>
              <a:spcAft>
                <a:spcPts val="0"/>
              </a:spcAft>
              <a:buClr>
                <a:schemeClr val="dk1"/>
              </a:buClr>
              <a:buSzPct val="166037"/>
              <a:buFont typeface="Calibri"/>
              <a:buNone/>
            </a:pPr>
            <a:r>
              <a:rPr b="1" lang="en-US" sz="2650">
                <a:latin typeface="Georgia"/>
                <a:ea typeface="Georgia"/>
                <a:cs typeface="Georgia"/>
                <a:sym typeface="Georgia"/>
              </a:rPr>
              <a:t>Mass Union Fall 2025 Convention</a:t>
            </a:r>
            <a:endParaRPr b="1" sz="3111">
              <a:latin typeface="Georgia"/>
              <a:ea typeface="Georgia"/>
              <a:cs typeface="Georgia"/>
              <a:sym typeface="Georgia"/>
            </a:endParaRPr>
          </a:p>
          <a:p>
            <a:pPr indent="0" lvl="0" marL="0" rtl="0" algn="ctr">
              <a:lnSpc>
                <a:spcPct val="115000"/>
              </a:lnSpc>
              <a:spcBef>
                <a:spcPts val="0"/>
              </a:spcBef>
              <a:spcAft>
                <a:spcPts val="0"/>
              </a:spcAft>
              <a:buClr>
                <a:schemeClr val="dk1"/>
              </a:buClr>
              <a:buSzPct val="166037"/>
              <a:buFont typeface="Calibri"/>
              <a:buNone/>
            </a:pPr>
            <a:r>
              <a:t/>
            </a:r>
            <a:endParaRPr b="1" sz="2650">
              <a:solidFill>
                <a:srgbClr val="666666"/>
              </a:solidFill>
              <a:latin typeface="Georgia"/>
              <a:ea typeface="Georgia"/>
              <a:cs typeface="Georgia"/>
              <a:sym typeface="Georgia"/>
            </a:endParaRPr>
          </a:p>
          <a:p>
            <a:pPr indent="0" lvl="0" marL="0" rtl="0" algn="ctr">
              <a:lnSpc>
                <a:spcPct val="100000"/>
              </a:lnSpc>
              <a:spcBef>
                <a:spcPts val="0"/>
              </a:spcBef>
              <a:spcAft>
                <a:spcPts val="0"/>
              </a:spcAft>
              <a:buSzPct val="62500"/>
              <a:buNone/>
            </a:pPr>
            <a:r>
              <a:rPr b="1" lang="en-US" sz="3200">
                <a:solidFill>
                  <a:srgbClr val="666666"/>
                </a:solidFill>
              </a:rPr>
              <a:t>Presenter</a:t>
            </a:r>
            <a:endParaRPr b="1" sz="3200">
              <a:solidFill>
                <a:srgbClr val="666666"/>
              </a:solidFill>
            </a:endParaRPr>
          </a:p>
          <a:p>
            <a:pPr indent="0" lvl="0" marL="0" rtl="0" algn="ctr">
              <a:lnSpc>
                <a:spcPct val="100000"/>
              </a:lnSpc>
              <a:spcBef>
                <a:spcPts val="496"/>
              </a:spcBef>
              <a:spcAft>
                <a:spcPts val="0"/>
              </a:spcAft>
              <a:buSzPct val="80840"/>
              <a:buNone/>
            </a:pPr>
            <a:r>
              <a:rPr lang="en-US" sz="2474">
                <a:solidFill>
                  <a:srgbClr val="666666"/>
                </a:solidFill>
              </a:rPr>
              <a:t>Dan Daley - MetroWest Legal Services</a:t>
            </a:r>
            <a:endParaRPr sz="2474">
              <a:solidFill>
                <a:srgbClr val="666666"/>
              </a:solidFill>
            </a:endParaRPr>
          </a:p>
          <a:p>
            <a:pPr indent="0" lvl="0" marL="0" rtl="0" algn="ctr">
              <a:lnSpc>
                <a:spcPct val="100000"/>
              </a:lnSpc>
              <a:spcBef>
                <a:spcPts val="496"/>
              </a:spcBef>
              <a:spcAft>
                <a:spcPts val="0"/>
              </a:spcAft>
              <a:buSzPct val="80840"/>
              <a:buNone/>
            </a:pPr>
            <a:r>
              <a:rPr lang="en-US" sz="2474">
                <a:solidFill>
                  <a:srgbClr val="666666"/>
                </a:solidFill>
              </a:rPr>
              <a:t>Annette Duke - Mass Law Reform Institute</a:t>
            </a:r>
            <a:endParaRPr sz="2474">
              <a:solidFill>
                <a:srgbClr val="666666"/>
              </a:solidFill>
            </a:endParaRPr>
          </a:p>
          <a:p>
            <a:pPr indent="0" lvl="0" marL="0" rtl="0" algn="ctr">
              <a:lnSpc>
                <a:spcPct val="115000"/>
              </a:lnSpc>
              <a:spcBef>
                <a:spcPts val="0"/>
              </a:spcBef>
              <a:spcAft>
                <a:spcPts val="0"/>
              </a:spcAft>
              <a:buClr>
                <a:schemeClr val="dk1"/>
              </a:buClr>
              <a:buSzPct val="166037"/>
              <a:buFont typeface="Calibri"/>
              <a:buNone/>
            </a:pPr>
            <a:r>
              <a:t/>
            </a:r>
            <a:endParaRPr b="1" sz="2650">
              <a:solidFill>
                <a:srgbClr val="666666"/>
              </a:solidFill>
              <a:latin typeface="Georgia"/>
              <a:ea typeface="Georgia"/>
              <a:cs typeface="Georgia"/>
              <a:sym typeface="Georgia"/>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4" name="Shape 164"/>
        <p:cNvGrpSpPr/>
        <p:nvPr/>
      </p:nvGrpSpPr>
      <p:grpSpPr>
        <a:xfrm>
          <a:off x="0" y="0"/>
          <a:ext cx="0" cy="0"/>
          <a:chOff x="0" y="0"/>
          <a:chExt cx="0" cy="0"/>
        </a:xfrm>
      </p:grpSpPr>
      <p:sp>
        <p:nvSpPr>
          <p:cNvPr id="165" name="Google Shape;165;g37ff155a730_0_109"/>
          <p:cNvSpPr txBox="1"/>
          <p:nvPr>
            <p:ph type="ctrTitle"/>
          </p:nvPr>
        </p:nvSpPr>
        <p:spPr>
          <a:xfrm>
            <a:off x="685800" y="2534700"/>
            <a:ext cx="7772400" cy="1470000"/>
          </a:xfrm>
          <a:prstGeom prst="rect">
            <a:avLst/>
          </a:prstGeom>
          <a:noFill/>
          <a:ln>
            <a:noFill/>
          </a:ln>
        </p:spPr>
        <p:txBody>
          <a:bodyPr anchorCtr="0" anchor="ctr" bIns="45700" lIns="91425" spcFirstLastPara="1" rIns="91425" wrap="square" tIns="45700">
            <a:normAutofit fontScale="90000"/>
          </a:bodyPr>
          <a:lstStyle/>
          <a:p>
            <a:pPr indent="0" lvl="0" marL="0" rtl="0" algn="ctr">
              <a:lnSpc>
                <a:spcPct val="100000"/>
              </a:lnSpc>
              <a:spcBef>
                <a:spcPts val="0"/>
              </a:spcBef>
              <a:spcAft>
                <a:spcPts val="0"/>
              </a:spcAft>
              <a:buSzPct val="38461"/>
              <a:buNone/>
            </a:pPr>
            <a:r>
              <a:rPr b="1" lang="en-US" sz="5200">
                <a:latin typeface="Georgia"/>
                <a:ea typeface="Georgia"/>
                <a:cs typeface="Georgia"/>
                <a:sym typeface="Georgia"/>
              </a:rPr>
              <a:t>Rents and Evictions</a:t>
            </a:r>
            <a:endParaRPr b="1" sz="5200">
              <a:latin typeface="Georgia"/>
              <a:ea typeface="Georgia"/>
              <a:cs typeface="Georgia"/>
              <a:sym typeface="Georgia"/>
            </a:endParaRPr>
          </a:p>
          <a:p>
            <a:pPr indent="0" lvl="0" marL="0" rtl="0" algn="ctr">
              <a:lnSpc>
                <a:spcPct val="100000"/>
              </a:lnSpc>
              <a:spcBef>
                <a:spcPts val="0"/>
              </a:spcBef>
              <a:spcAft>
                <a:spcPts val="0"/>
              </a:spcAft>
              <a:buSzPct val="38461"/>
              <a:buNone/>
            </a:pPr>
            <a:r>
              <a:t/>
            </a:r>
            <a:endParaRPr b="1" sz="5200">
              <a:latin typeface="Georgia"/>
              <a:ea typeface="Georgia"/>
              <a:cs typeface="Georgia"/>
              <a:sym typeface="Georgia"/>
            </a:endParaRPr>
          </a:p>
        </p:txBody>
      </p:sp>
      <p:sp>
        <p:nvSpPr>
          <p:cNvPr id="166" name="Google Shape;166;g37ff155a730_0_109"/>
          <p:cNvSpPr txBox="1"/>
          <p:nvPr>
            <p:ph idx="12" type="sldNum"/>
          </p:nvPr>
        </p:nvSpPr>
        <p:spPr>
          <a:xfrm>
            <a:off x="6553200" y="6356350"/>
            <a:ext cx="2133600" cy="3651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1" name="Shape 171"/>
        <p:cNvGrpSpPr/>
        <p:nvPr/>
      </p:nvGrpSpPr>
      <p:grpSpPr>
        <a:xfrm>
          <a:off x="0" y="0"/>
          <a:ext cx="0" cy="0"/>
          <a:chOff x="0" y="0"/>
          <a:chExt cx="0" cy="0"/>
        </a:xfrm>
      </p:grpSpPr>
      <p:sp>
        <p:nvSpPr>
          <p:cNvPr id="172" name="Google Shape;172;g37ff155a730_0_47"/>
          <p:cNvSpPr txBox="1"/>
          <p:nvPr>
            <p:ph type="ctrTitle"/>
          </p:nvPr>
        </p:nvSpPr>
        <p:spPr>
          <a:xfrm>
            <a:off x="115525" y="0"/>
            <a:ext cx="2673300" cy="539400"/>
          </a:xfrm>
          <a:prstGeom prst="rect">
            <a:avLst/>
          </a:prstGeom>
          <a:noFill/>
          <a:ln cap="flat" cmpd="sng" w="1905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990"/>
              <a:buNone/>
            </a:pPr>
            <a:r>
              <a:rPr b="1" lang="en-US" sz="1840">
                <a:latin typeface="Georgia"/>
                <a:ea typeface="Georgia"/>
                <a:cs typeface="Georgia"/>
                <a:sym typeface="Georgia"/>
              </a:rPr>
              <a:t>Rents and Evictions</a:t>
            </a:r>
            <a:endParaRPr b="1" sz="1840">
              <a:latin typeface="Georgia"/>
              <a:ea typeface="Georgia"/>
              <a:cs typeface="Georgia"/>
              <a:sym typeface="Georgia"/>
            </a:endParaRPr>
          </a:p>
        </p:txBody>
      </p:sp>
      <p:sp>
        <p:nvSpPr>
          <p:cNvPr id="173" name="Google Shape;173;g37ff155a730_0_47"/>
          <p:cNvSpPr txBox="1"/>
          <p:nvPr>
            <p:ph idx="12" type="sldNum"/>
          </p:nvPr>
        </p:nvSpPr>
        <p:spPr>
          <a:xfrm>
            <a:off x="6553200" y="6356350"/>
            <a:ext cx="2133600" cy="3651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sp>
        <p:nvSpPr>
          <p:cNvPr id="174" name="Google Shape;174;g37ff155a730_0_47"/>
          <p:cNvSpPr txBox="1"/>
          <p:nvPr/>
        </p:nvSpPr>
        <p:spPr>
          <a:xfrm>
            <a:off x="800100" y="940225"/>
            <a:ext cx="7814400" cy="6465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3000"/>
              <a:buFont typeface="Arial"/>
              <a:buNone/>
            </a:pPr>
            <a:r>
              <a:rPr b="1" i="0" lang="en-US" sz="3000" u="none" cap="none" strike="noStrike">
                <a:solidFill>
                  <a:schemeClr val="dk1"/>
                </a:solidFill>
                <a:latin typeface="Georgia"/>
                <a:ea typeface="Georgia"/>
                <a:cs typeface="Georgia"/>
                <a:sym typeface="Georgia"/>
              </a:rPr>
              <a:t>Can I prevent a non-payment eviction?</a:t>
            </a:r>
            <a:endParaRPr b="1" i="0" sz="3000" u="none" cap="none" strike="noStrike">
              <a:solidFill>
                <a:schemeClr val="dk1"/>
              </a:solidFill>
              <a:latin typeface="Georgia"/>
              <a:ea typeface="Georgia"/>
              <a:cs typeface="Georgia"/>
              <a:sym typeface="Georgia"/>
            </a:endParaRPr>
          </a:p>
        </p:txBody>
      </p:sp>
      <p:sp>
        <p:nvSpPr>
          <p:cNvPr id="175" name="Google Shape;175;g37ff155a730_0_47"/>
          <p:cNvSpPr txBox="1"/>
          <p:nvPr/>
        </p:nvSpPr>
        <p:spPr>
          <a:xfrm>
            <a:off x="121500" y="1814300"/>
            <a:ext cx="8901000" cy="507900"/>
          </a:xfrm>
          <a:prstGeom prst="rect">
            <a:avLst/>
          </a:prstGeom>
          <a:noFill/>
          <a:ln>
            <a:noFill/>
          </a:ln>
        </p:spPr>
        <p:txBody>
          <a:bodyPr anchorCtr="0" anchor="t" bIns="91425" lIns="91425" spcFirstLastPara="1" rIns="91425" wrap="square" tIns="91425">
            <a:spAutoFit/>
          </a:bodyPr>
          <a:lstStyle/>
          <a:p>
            <a:pPr indent="0" lvl="0" marL="0" marR="0" rtl="0" algn="l">
              <a:lnSpc>
                <a:spcPct val="115000"/>
              </a:lnSpc>
              <a:spcBef>
                <a:spcPts val="0"/>
              </a:spcBef>
              <a:spcAft>
                <a:spcPts val="0"/>
              </a:spcAft>
              <a:buClr>
                <a:srgbClr val="000000"/>
              </a:buClr>
              <a:buSzPts val="2100"/>
              <a:buFont typeface="Arial"/>
              <a:buNone/>
            </a:pPr>
            <a:r>
              <a:t/>
            </a:r>
            <a:endParaRPr b="0" i="0" sz="2100" u="none" cap="none" strike="noStrike">
              <a:solidFill>
                <a:schemeClr val="dk1"/>
              </a:solidFill>
              <a:latin typeface="Georgia"/>
              <a:ea typeface="Georgia"/>
              <a:cs typeface="Georgia"/>
              <a:sym typeface="Georgia"/>
            </a:endParaRPr>
          </a:p>
        </p:txBody>
      </p:sp>
      <p:sp>
        <p:nvSpPr>
          <p:cNvPr id="176" name="Google Shape;176;g37ff155a730_0_47"/>
          <p:cNvSpPr txBox="1"/>
          <p:nvPr/>
        </p:nvSpPr>
        <p:spPr>
          <a:xfrm>
            <a:off x="491550" y="1974138"/>
            <a:ext cx="8431500" cy="4366500"/>
          </a:xfrm>
          <a:prstGeom prst="rect">
            <a:avLst/>
          </a:prstGeom>
          <a:noFill/>
          <a:ln>
            <a:noFill/>
          </a:ln>
        </p:spPr>
        <p:txBody>
          <a:bodyPr anchorCtr="0" anchor="t" bIns="91425" lIns="91425" spcFirstLastPara="1" rIns="91425" wrap="square" tIns="91425">
            <a:spAutoFit/>
          </a:bodyPr>
          <a:lstStyle/>
          <a:p>
            <a:pPr indent="-361950" lvl="0" marL="457200" marR="0" rtl="0" algn="l">
              <a:lnSpc>
                <a:spcPct val="115000"/>
              </a:lnSpc>
              <a:spcBef>
                <a:spcPts val="0"/>
              </a:spcBef>
              <a:spcAft>
                <a:spcPts val="0"/>
              </a:spcAft>
              <a:buClr>
                <a:schemeClr val="dk1"/>
              </a:buClr>
              <a:buSzPts val="2100"/>
              <a:buFont typeface="Georgia"/>
              <a:buChar char="●"/>
            </a:pPr>
            <a:r>
              <a:rPr b="0" i="0" lang="en-US" sz="2100" u="none" cap="none" strike="noStrike">
                <a:solidFill>
                  <a:schemeClr val="dk1"/>
                </a:solidFill>
                <a:latin typeface="Georgia"/>
                <a:ea typeface="Georgia"/>
                <a:cs typeface="Georgia"/>
                <a:sym typeface="Georgia"/>
              </a:rPr>
              <a:t>Yes.</a:t>
            </a:r>
            <a:endParaRPr b="0" i="0" sz="2100" u="none" cap="none" strike="noStrike">
              <a:solidFill>
                <a:schemeClr val="dk1"/>
              </a:solidFill>
              <a:latin typeface="Georgia"/>
              <a:ea typeface="Georgia"/>
              <a:cs typeface="Georgia"/>
              <a:sym typeface="Georgia"/>
            </a:endParaRPr>
          </a:p>
          <a:p>
            <a:pPr indent="-361950" lvl="1" marL="914400" marR="0" rtl="0" algn="l">
              <a:lnSpc>
                <a:spcPct val="115000"/>
              </a:lnSpc>
              <a:spcBef>
                <a:spcPts val="1000"/>
              </a:spcBef>
              <a:spcAft>
                <a:spcPts val="0"/>
              </a:spcAft>
              <a:buClr>
                <a:schemeClr val="dk1"/>
              </a:buClr>
              <a:buSzPts val="2100"/>
              <a:buFont typeface="Georgia"/>
              <a:buChar char="○"/>
            </a:pPr>
            <a:r>
              <a:rPr b="0" i="0" lang="en-US" sz="2100" u="none" cap="none" strike="noStrike">
                <a:solidFill>
                  <a:schemeClr val="dk1"/>
                </a:solidFill>
                <a:latin typeface="Georgia"/>
                <a:ea typeface="Georgia"/>
                <a:cs typeface="Georgia"/>
                <a:sym typeface="Georgia"/>
              </a:rPr>
              <a:t>If you “cure” balance in the time allowed by law.</a:t>
            </a:r>
            <a:endParaRPr b="0" i="0" sz="2100" u="none" cap="none" strike="noStrike">
              <a:solidFill>
                <a:schemeClr val="dk1"/>
              </a:solidFill>
              <a:latin typeface="Georgia"/>
              <a:ea typeface="Georgia"/>
              <a:cs typeface="Georgia"/>
              <a:sym typeface="Georgia"/>
            </a:endParaRPr>
          </a:p>
          <a:p>
            <a:pPr indent="-361950" lvl="1" marL="914400" marR="0" rtl="0" algn="l">
              <a:lnSpc>
                <a:spcPct val="115000"/>
              </a:lnSpc>
              <a:spcBef>
                <a:spcPts val="1000"/>
              </a:spcBef>
              <a:spcAft>
                <a:spcPts val="0"/>
              </a:spcAft>
              <a:buClr>
                <a:schemeClr val="dk1"/>
              </a:buClr>
              <a:buSzPts val="2100"/>
              <a:buFont typeface="Georgia"/>
              <a:buChar char="○"/>
            </a:pPr>
            <a:r>
              <a:rPr b="0" i="0" lang="en-US" sz="2100" u="none" cap="none" strike="noStrike">
                <a:solidFill>
                  <a:schemeClr val="dk1"/>
                </a:solidFill>
                <a:latin typeface="Georgia"/>
                <a:ea typeface="Georgia"/>
                <a:cs typeface="Georgia"/>
                <a:sym typeface="Georgia"/>
              </a:rPr>
              <a:t>If you can get rental assistance to help you pay what is owed</a:t>
            </a:r>
            <a:br>
              <a:rPr b="0" i="0" lang="en-US" sz="2100" u="none" cap="none" strike="noStrike">
                <a:solidFill>
                  <a:schemeClr val="dk1"/>
                </a:solidFill>
                <a:latin typeface="Georgia"/>
                <a:ea typeface="Georgia"/>
                <a:cs typeface="Georgia"/>
                <a:sym typeface="Georgia"/>
              </a:rPr>
            </a:br>
            <a:endParaRPr b="0" i="0" sz="2100" u="none" cap="none" strike="noStrike">
              <a:solidFill>
                <a:schemeClr val="dk1"/>
              </a:solidFill>
              <a:latin typeface="Georgia"/>
              <a:ea typeface="Georgia"/>
              <a:cs typeface="Georgia"/>
              <a:sym typeface="Georgia"/>
            </a:endParaRPr>
          </a:p>
          <a:p>
            <a:pPr indent="-361950" lvl="0" marL="457200" rtl="0" algn="l">
              <a:lnSpc>
                <a:spcPct val="115000"/>
              </a:lnSpc>
              <a:spcBef>
                <a:spcPts val="0"/>
              </a:spcBef>
              <a:spcAft>
                <a:spcPts val="0"/>
              </a:spcAft>
              <a:buClr>
                <a:schemeClr val="dk1"/>
              </a:buClr>
              <a:buSzPts val="2100"/>
              <a:buFont typeface="Georgia"/>
              <a:buChar char="●"/>
            </a:pPr>
            <a:r>
              <a:rPr lang="en-US" sz="2100">
                <a:solidFill>
                  <a:schemeClr val="dk1"/>
                </a:solidFill>
                <a:latin typeface="Georgia"/>
                <a:ea typeface="Georgia"/>
                <a:cs typeface="Georgia"/>
                <a:sym typeface="Georgia"/>
              </a:rPr>
              <a:t>One form of rental assistance is RAFT </a:t>
            </a:r>
            <a:endParaRPr sz="2100">
              <a:solidFill>
                <a:schemeClr val="dk1"/>
              </a:solidFill>
              <a:latin typeface="Georgia"/>
              <a:ea typeface="Georgia"/>
              <a:cs typeface="Georgia"/>
              <a:sym typeface="Georgia"/>
            </a:endParaRPr>
          </a:p>
          <a:p>
            <a:pPr indent="-361950" lvl="1" marL="914400" rtl="0" algn="l">
              <a:lnSpc>
                <a:spcPct val="115000"/>
              </a:lnSpc>
              <a:spcBef>
                <a:spcPts val="1000"/>
              </a:spcBef>
              <a:spcAft>
                <a:spcPts val="0"/>
              </a:spcAft>
              <a:buClr>
                <a:schemeClr val="dk1"/>
              </a:buClr>
              <a:buSzPts val="2100"/>
              <a:buFont typeface="Georgia"/>
              <a:buChar char="○"/>
            </a:pPr>
            <a:r>
              <a:rPr lang="en-US" sz="2100">
                <a:solidFill>
                  <a:schemeClr val="dk1"/>
                </a:solidFill>
                <a:latin typeface="Georgia"/>
                <a:ea typeface="Georgia"/>
                <a:cs typeface="Georgia"/>
                <a:sym typeface="Georgia"/>
              </a:rPr>
              <a:t>Limitations: Tenants in subsidized housing cannot receive more than 6 months of rent arrears in a 12 month period </a:t>
            </a:r>
            <a:endParaRPr sz="2100">
              <a:solidFill>
                <a:schemeClr val="dk1"/>
              </a:solidFill>
              <a:latin typeface="Georgia"/>
              <a:ea typeface="Georgia"/>
              <a:cs typeface="Georgia"/>
              <a:sym typeface="Georgia"/>
            </a:endParaRPr>
          </a:p>
          <a:p>
            <a:pPr indent="-361950" lvl="1" marL="914400" rtl="0" algn="l">
              <a:lnSpc>
                <a:spcPct val="115000"/>
              </a:lnSpc>
              <a:spcBef>
                <a:spcPts val="1000"/>
              </a:spcBef>
              <a:spcAft>
                <a:spcPts val="1000"/>
              </a:spcAft>
              <a:buClr>
                <a:schemeClr val="dk1"/>
              </a:buClr>
              <a:buSzPts val="2100"/>
              <a:buFont typeface="Georgia"/>
              <a:buChar char="○"/>
            </a:pPr>
            <a:r>
              <a:rPr lang="en-US" sz="2100">
                <a:solidFill>
                  <a:schemeClr val="dk1"/>
                </a:solidFill>
                <a:latin typeface="Georgia"/>
                <a:ea typeface="Georgia"/>
                <a:cs typeface="Georgia"/>
                <a:sym typeface="Georgia"/>
              </a:rPr>
              <a:t>RAFT can only cover months where there is a housing crisis and verifiable “good cause” for example financial hardship or temporary unexpected increase in expenses </a:t>
            </a:r>
            <a:endParaRPr sz="2100">
              <a:solidFill>
                <a:schemeClr val="dk1"/>
              </a:solidFill>
              <a:highlight>
                <a:srgbClr val="FFFF00"/>
              </a:highlight>
              <a:latin typeface="Georgia"/>
              <a:ea typeface="Georgia"/>
              <a:cs typeface="Georgia"/>
              <a:sym typeface="Georgia"/>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1" name="Shape 181"/>
        <p:cNvGrpSpPr/>
        <p:nvPr/>
      </p:nvGrpSpPr>
      <p:grpSpPr>
        <a:xfrm>
          <a:off x="0" y="0"/>
          <a:ext cx="0" cy="0"/>
          <a:chOff x="0" y="0"/>
          <a:chExt cx="0" cy="0"/>
        </a:xfrm>
      </p:grpSpPr>
      <p:sp>
        <p:nvSpPr>
          <p:cNvPr id="182" name="Google Shape;182;g37ff155a730_0_56"/>
          <p:cNvSpPr txBox="1"/>
          <p:nvPr>
            <p:ph type="ctrTitle"/>
          </p:nvPr>
        </p:nvSpPr>
        <p:spPr>
          <a:xfrm>
            <a:off x="115525" y="0"/>
            <a:ext cx="3987300" cy="5394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990"/>
              <a:buNone/>
            </a:pPr>
            <a:r>
              <a:rPr b="1" lang="en-US" sz="1840">
                <a:latin typeface="Georgia"/>
                <a:ea typeface="Georgia"/>
                <a:cs typeface="Georgia"/>
                <a:sym typeface="Georgia"/>
              </a:rPr>
              <a:t>Rents and Evictions</a:t>
            </a:r>
            <a:endParaRPr b="1" sz="1840">
              <a:latin typeface="Georgia"/>
              <a:ea typeface="Georgia"/>
              <a:cs typeface="Georgia"/>
              <a:sym typeface="Georgia"/>
            </a:endParaRPr>
          </a:p>
        </p:txBody>
      </p:sp>
      <p:sp>
        <p:nvSpPr>
          <p:cNvPr id="183" name="Google Shape;183;g37ff155a730_0_56"/>
          <p:cNvSpPr txBox="1"/>
          <p:nvPr>
            <p:ph idx="12" type="sldNum"/>
          </p:nvPr>
        </p:nvSpPr>
        <p:spPr>
          <a:xfrm>
            <a:off x="6553200" y="6356350"/>
            <a:ext cx="2133600" cy="3651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sp>
        <p:nvSpPr>
          <p:cNvPr id="184" name="Google Shape;184;g37ff155a730_0_56"/>
          <p:cNvSpPr txBox="1"/>
          <p:nvPr/>
        </p:nvSpPr>
        <p:spPr>
          <a:xfrm>
            <a:off x="800100" y="940225"/>
            <a:ext cx="7814400" cy="6465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3000"/>
              <a:buFont typeface="Arial"/>
              <a:buNone/>
            </a:pPr>
            <a:r>
              <a:rPr b="1" i="0" lang="en-US" sz="3000" u="none" cap="none" strike="noStrike">
                <a:solidFill>
                  <a:schemeClr val="dk1"/>
                </a:solidFill>
                <a:latin typeface="Georgia"/>
                <a:ea typeface="Georgia"/>
                <a:cs typeface="Georgia"/>
                <a:sym typeface="Georgia"/>
              </a:rPr>
              <a:t>Can I get Rental Assistance?</a:t>
            </a:r>
            <a:endParaRPr b="1" i="0" sz="3000" u="none" cap="none" strike="noStrike">
              <a:solidFill>
                <a:schemeClr val="dk1"/>
              </a:solidFill>
              <a:latin typeface="Georgia"/>
              <a:ea typeface="Georgia"/>
              <a:cs typeface="Georgia"/>
              <a:sym typeface="Georgia"/>
            </a:endParaRPr>
          </a:p>
        </p:txBody>
      </p:sp>
      <p:sp>
        <p:nvSpPr>
          <p:cNvPr id="185" name="Google Shape;185;g37ff155a730_0_56"/>
          <p:cNvSpPr txBox="1"/>
          <p:nvPr/>
        </p:nvSpPr>
        <p:spPr>
          <a:xfrm>
            <a:off x="121500" y="1987550"/>
            <a:ext cx="8901000" cy="507900"/>
          </a:xfrm>
          <a:prstGeom prst="rect">
            <a:avLst/>
          </a:prstGeom>
          <a:noFill/>
          <a:ln>
            <a:noFill/>
          </a:ln>
        </p:spPr>
        <p:txBody>
          <a:bodyPr anchorCtr="0" anchor="t" bIns="91425" lIns="91425" spcFirstLastPara="1" rIns="91425" wrap="square" tIns="91425">
            <a:spAutoFit/>
          </a:bodyPr>
          <a:lstStyle/>
          <a:p>
            <a:pPr indent="0" lvl="0" marL="0" marR="0" rtl="0" algn="l">
              <a:lnSpc>
                <a:spcPct val="115000"/>
              </a:lnSpc>
              <a:spcBef>
                <a:spcPts val="0"/>
              </a:spcBef>
              <a:spcAft>
                <a:spcPts val="0"/>
              </a:spcAft>
              <a:buClr>
                <a:srgbClr val="000000"/>
              </a:buClr>
              <a:buSzPts val="2100"/>
              <a:buFont typeface="Arial"/>
              <a:buNone/>
            </a:pPr>
            <a:r>
              <a:t/>
            </a:r>
            <a:endParaRPr b="0" i="0" sz="2100" u="none" cap="none" strike="noStrike">
              <a:solidFill>
                <a:schemeClr val="dk1"/>
              </a:solidFill>
              <a:latin typeface="Georgia"/>
              <a:ea typeface="Georgia"/>
              <a:cs typeface="Georgia"/>
              <a:sym typeface="Georgia"/>
            </a:endParaRPr>
          </a:p>
        </p:txBody>
      </p:sp>
      <p:sp>
        <p:nvSpPr>
          <p:cNvPr id="186" name="Google Shape;186;g37ff155a730_0_56"/>
          <p:cNvSpPr txBox="1"/>
          <p:nvPr/>
        </p:nvSpPr>
        <p:spPr>
          <a:xfrm>
            <a:off x="674100" y="1974150"/>
            <a:ext cx="7814400" cy="3994800"/>
          </a:xfrm>
          <a:prstGeom prst="rect">
            <a:avLst/>
          </a:prstGeom>
          <a:noFill/>
          <a:ln>
            <a:noFill/>
          </a:ln>
        </p:spPr>
        <p:txBody>
          <a:bodyPr anchorCtr="0" anchor="t" bIns="91425" lIns="91425" spcFirstLastPara="1" rIns="91425" wrap="square" tIns="91425">
            <a:spAutoFit/>
          </a:bodyPr>
          <a:lstStyle/>
          <a:p>
            <a:pPr indent="-361950" lvl="0" marL="457200" marR="0" rtl="0" algn="l">
              <a:lnSpc>
                <a:spcPct val="115000"/>
              </a:lnSpc>
              <a:spcBef>
                <a:spcPts val="0"/>
              </a:spcBef>
              <a:spcAft>
                <a:spcPts val="0"/>
              </a:spcAft>
              <a:buClr>
                <a:schemeClr val="dk1"/>
              </a:buClr>
              <a:buSzPts val="2100"/>
              <a:buFont typeface="Georgia"/>
              <a:buChar char="●"/>
            </a:pPr>
            <a:r>
              <a:rPr b="0" i="0" lang="en-US" sz="2100" u="none" cap="none" strike="noStrike">
                <a:solidFill>
                  <a:schemeClr val="dk1"/>
                </a:solidFill>
                <a:latin typeface="Georgia"/>
                <a:ea typeface="Georgia"/>
                <a:cs typeface="Georgia"/>
                <a:sym typeface="Georgia"/>
              </a:rPr>
              <a:t>Tenants should apply for rental assistance as soon as they receive a Notice to Quit for non-payment of rent - don’t wait!</a:t>
            </a:r>
            <a:endParaRPr b="0" i="0" sz="2100" u="none" cap="none" strike="noStrike">
              <a:solidFill>
                <a:schemeClr val="dk1"/>
              </a:solidFill>
              <a:latin typeface="Georgia"/>
              <a:ea typeface="Georgia"/>
              <a:cs typeface="Georgia"/>
              <a:sym typeface="Georgia"/>
            </a:endParaRPr>
          </a:p>
          <a:p>
            <a:pPr indent="-361950" lvl="0" marL="457200" marR="0" rtl="0" algn="l">
              <a:lnSpc>
                <a:spcPct val="115000"/>
              </a:lnSpc>
              <a:spcBef>
                <a:spcPts val="1000"/>
              </a:spcBef>
              <a:spcAft>
                <a:spcPts val="0"/>
              </a:spcAft>
              <a:buClr>
                <a:schemeClr val="dk1"/>
              </a:buClr>
              <a:buSzPts val="2100"/>
              <a:buFont typeface="Georgia"/>
              <a:buChar char="●"/>
            </a:pPr>
            <a:r>
              <a:rPr b="0" i="0" lang="en-US" sz="2100" u="none" cap="none" strike="noStrike">
                <a:solidFill>
                  <a:schemeClr val="dk1"/>
                </a:solidFill>
                <a:latin typeface="Georgia"/>
                <a:ea typeface="Georgia"/>
                <a:cs typeface="Georgia"/>
                <a:sym typeface="Georgia"/>
              </a:rPr>
              <a:t>In non-payment eviction case, while tenants have a pending rental assistance application: </a:t>
            </a:r>
            <a:endParaRPr b="0" i="0" sz="2100" u="none" cap="none" strike="noStrike">
              <a:solidFill>
                <a:schemeClr val="dk1"/>
              </a:solidFill>
              <a:latin typeface="Georgia"/>
              <a:ea typeface="Georgia"/>
              <a:cs typeface="Georgia"/>
              <a:sym typeface="Georgia"/>
            </a:endParaRPr>
          </a:p>
          <a:p>
            <a:pPr indent="-361950" lvl="1" marL="914400" marR="0" rtl="0" algn="l">
              <a:lnSpc>
                <a:spcPct val="115000"/>
              </a:lnSpc>
              <a:spcBef>
                <a:spcPts val="1000"/>
              </a:spcBef>
              <a:spcAft>
                <a:spcPts val="0"/>
              </a:spcAft>
              <a:buClr>
                <a:schemeClr val="dk1"/>
              </a:buClr>
              <a:buSzPts val="2100"/>
              <a:buFont typeface="Georgia"/>
              <a:buChar char="○"/>
            </a:pPr>
            <a:r>
              <a:rPr b="0" i="0" lang="en-US" sz="2100" u="none" cap="none" strike="noStrike">
                <a:solidFill>
                  <a:schemeClr val="dk1"/>
                </a:solidFill>
                <a:latin typeface="Georgia"/>
                <a:ea typeface="Georgia"/>
                <a:cs typeface="Georgia"/>
                <a:sym typeface="Georgia"/>
              </a:rPr>
              <a:t>The court should “continue” (reschedule) any hearing.</a:t>
            </a:r>
            <a:endParaRPr b="0" i="0" sz="2100" u="none" cap="none" strike="noStrike">
              <a:solidFill>
                <a:schemeClr val="dk1"/>
              </a:solidFill>
              <a:latin typeface="Georgia"/>
              <a:ea typeface="Georgia"/>
              <a:cs typeface="Georgia"/>
              <a:sym typeface="Georgia"/>
            </a:endParaRPr>
          </a:p>
          <a:p>
            <a:pPr indent="-361950" lvl="1" marL="914400" marR="0" rtl="0" algn="l">
              <a:lnSpc>
                <a:spcPct val="115000"/>
              </a:lnSpc>
              <a:spcBef>
                <a:spcPts val="1000"/>
              </a:spcBef>
              <a:spcAft>
                <a:spcPts val="0"/>
              </a:spcAft>
              <a:buClr>
                <a:schemeClr val="dk1"/>
              </a:buClr>
              <a:buSzPts val="2100"/>
              <a:buFont typeface="Georgia"/>
              <a:buChar char="○"/>
            </a:pPr>
            <a:r>
              <a:rPr b="0" i="0" lang="en-US" sz="2100" u="none" cap="none" strike="noStrike">
                <a:solidFill>
                  <a:schemeClr val="dk1"/>
                </a:solidFill>
                <a:latin typeface="Georgia"/>
                <a:ea typeface="Georgia"/>
                <a:cs typeface="Georgia"/>
                <a:sym typeface="Georgia"/>
              </a:rPr>
              <a:t>The tenants should not be evicted. </a:t>
            </a:r>
            <a:endParaRPr b="0" i="0" sz="2100" u="none" cap="none" strike="noStrike">
              <a:solidFill>
                <a:schemeClr val="dk1"/>
              </a:solidFill>
              <a:latin typeface="Georgia"/>
              <a:ea typeface="Georgia"/>
              <a:cs typeface="Georgia"/>
              <a:sym typeface="Georgia"/>
            </a:endParaRPr>
          </a:p>
          <a:p>
            <a:pPr indent="-361950" lvl="0" marL="457200" marR="0" rtl="0" algn="l">
              <a:lnSpc>
                <a:spcPct val="115000"/>
              </a:lnSpc>
              <a:spcBef>
                <a:spcPts val="1000"/>
              </a:spcBef>
              <a:spcAft>
                <a:spcPts val="1000"/>
              </a:spcAft>
              <a:buClr>
                <a:schemeClr val="dk1"/>
              </a:buClr>
              <a:buSzPts val="2100"/>
              <a:buFont typeface="Georgia"/>
              <a:buChar char="●"/>
            </a:pPr>
            <a:r>
              <a:rPr b="0" i="0" lang="en-US" sz="2100" u="none" cap="none" strike="noStrike">
                <a:solidFill>
                  <a:schemeClr val="dk1"/>
                </a:solidFill>
                <a:latin typeface="Georgia"/>
                <a:ea typeface="Georgia"/>
                <a:cs typeface="Georgia"/>
                <a:sym typeface="Georgia"/>
              </a:rPr>
              <a:t>For more information about RAFT rental Assistance go to: </a:t>
            </a:r>
            <a:r>
              <a:rPr b="0" i="0" lang="en-US" sz="2100" u="sng" cap="none" strike="noStrike">
                <a:solidFill>
                  <a:schemeClr val="hlink"/>
                </a:solidFill>
                <a:latin typeface="Georgia"/>
                <a:ea typeface="Georgia"/>
                <a:cs typeface="Georgia"/>
                <a:sym typeface="Georgia"/>
                <a:hlinkClick r:id="rId3"/>
              </a:rPr>
              <a:t>www.mass.gov/how-to/how-to-apply-for-emergency-housing-payment-assistance</a:t>
            </a:r>
            <a:endParaRPr b="0" i="0" sz="2100" u="none" cap="none" strike="noStrike">
              <a:solidFill>
                <a:schemeClr val="dk1"/>
              </a:solidFill>
              <a:latin typeface="Georgia"/>
              <a:ea typeface="Georgia"/>
              <a:cs typeface="Georgia"/>
              <a:sym typeface="Georgia"/>
            </a:endParaRPr>
          </a:p>
        </p:txBody>
      </p:sp>
      <p:sp>
        <p:nvSpPr>
          <p:cNvPr id="187" name="Google Shape;187;g37ff155a730_0_56"/>
          <p:cNvSpPr txBox="1"/>
          <p:nvPr>
            <p:ph type="ctrTitle"/>
          </p:nvPr>
        </p:nvSpPr>
        <p:spPr>
          <a:xfrm>
            <a:off x="115525" y="0"/>
            <a:ext cx="2673300" cy="539400"/>
          </a:xfrm>
          <a:prstGeom prst="rect">
            <a:avLst/>
          </a:prstGeom>
          <a:noFill/>
          <a:ln cap="flat" cmpd="sng" w="1905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990"/>
              <a:buNone/>
            </a:pPr>
            <a:r>
              <a:rPr b="1" lang="en-US" sz="1840">
                <a:latin typeface="Georgia"/>
                <a:ea typeface="Georgia"/>
                <a:cs typeface="Georgia"/>
                <a:sym typeface="Georgia"/>
              </a:rPr>
              <a:t>Rents and Evictions</a:t>
            </a:r>
            <a:endParaRPr b="1" sz="1840">
              <a:latin typeface="Georgia"/>
              <a:ea typeface="Georgia"/>
              <a:cs typeface="Georgia"/>
              <a:sym typeface="Georgia"/>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2" name="Shape 192"/>
        <p:cNvGrpSpPr/>
        <p:nvPr/>
      </p:nvGrpSpPr>
      <p:grpSpPr>
        <a:xfrm>
          <a:off x="0" y="0"/>
          <a:ext cx="0" cy="0"/>
          <a:chOff x="0" y="0"/>
          <a:chExt cx="0" cy="0"/>
        </a:xfrm>
      </p:grpSpPr>
      <p:sp>
        <p:nvSpPr>
          <p:cNvPr id="193" name="Google Shape;193;g37ff155a730_0_72"/>
          <p:cNvSpPr txBox="1"/>
          <p:nvPr>
            <p:ph type="ctrTitle"/>
          </p:nvPr>
        </p:nvSpPr>
        <p:spPr>
          <a:xfrm>
            <a:off x="115525" y="0"/>
            <a:ext cx="3987300" cy="5394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990"/>
              <a:buNone/>
            </a:pPr>
            <a:r>
              <a:rPr b="1" lang="en-US" sz="1840">
                <a:latin typeface="Georgia"/>
                <a:ea typeface="Georgia"/>
                <a:cs typeface="Georgia"/>
                <a:sym typeface="Georgia"/>
              </a:rPr>
              <a:t>Rents and Evictions</a:t>
            </a:r>
            <a:endParaRPr b="1" sz="1840">
              <a:latin typeface="Georgia"/>
              <a:ea typeface="Georgia"/>
              <a:cs typeface="Georgia"/>
              <a:sym typeface="Georgia"/>
            </a:endParaRPr>
          </a:p>
        </p:txBody>
      </p:sp>
      <p:sp>
        <p:nvSpPr>
          <p:cNvPr id="194" name="Google Shape;194;g37ff155a730_0_72"/>
          <p:cNvSpPr txBox="1"/>
          <p:nvPr>
            <p:ph idx="12" type="sldNum"/>
          </p:nvPr>
        </p:nvSpPr>
        <p:spPr>
          <a:xfrm>
            <a:off x="6553200" y="6356350"/>
            <a:ext cx="2133600" cy="3651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sp>
        <p:nvSpPr>
          <p:cNvPr id="195" name="Google Shape;195;g37ff155a730_0_72"/>
          <p:cNvSpPr txBox="1"/>
          <p:nvPr/>
        </p:nvSpPr>
        <p:spPr>
          <a:xfrm>
            <a:off x="800100" y="940225"/>
            <a:ext cx="7814400" cy="6465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3000"/>
              <a:buFont typeface="Arial"/>
              <a:buNone/>
            </a:pPr>
            <a:r>
              <a:rPr b="1" i="0" lang="en-US" sz="3000" u="none" cap="none" strike="noStrike">
                <a:solidFill>
                  <a:schemeClr val="dk1"/>
                </a:solidFill>
                <a:latin typeface="Georgia"/>
                <a:ea typeface="Georgia"/>
                <a:cs typeface="Georgia"/>
                <a:sym typeface="Georgia"/>
              </a:rPr>
              <a:t>Do I have a right to cure?</a:t>
            </a:r>
            <a:endParaRPr b="1" i="0" sz="3000" u="none" cap="none" strike="noStrike">
              <a:solidFill>
                <a:schemeClr val="dk1"/>
              </a:solidFill>
              <a:latin typeface="Georgia"/>
              <a:ea typeface="Georgia"/>
              <a:cs typeface="Georgia"/>
              <a:sym typeface="Georgia"/>
            </a:endParaRPr>
          </a:p>
        </p:txBody>
      </p:sp>
      <p:sp>
        <p:nvSpPr>
          <p:cNvPr id="196" name="Google Shape;196;g37ff155a730_0_72"/>
          <p:cNvSpPr txBox="1"/>
          <p:nvPr/>
        </p:nvSpPr>
        <p:spPr>
          <a:xfrm>
            <a:off x="121500" y="1987550"/>
            <a:ext cx="8901000" cy="507900"/>
          </a:xfrm>
          <a:prstGeom prst="rect">
            <a:avLst/>
          </a:prstGeom>
          <a:noFill/>
          <a:ln>
            <a:noFill/>
          </a:ln>
        </p:spPr>
        <p:txBody>
          <a:bodyPr anchorCtr="0" anchor="t" bIns="91425" lIns="91425" spcFirstLastPara="1" rIns="91425" wrap="square" tIns="91425">
            <a:spAutoFit/>
          </a:bodyPr>
          <a:lstStyle/>
          <a:p>
            <a:pPr indent="0" lvl="0" marL="0" marR="0" rtl="0" algn="l">
              <a:lnSpc>
                <a:spcPct val="115000"/>
              </a:lnSpc>
              <a:spcBef>
                <a:spcPts val="0"/>
              </a:spcBef>
              <a:spcAft>
                <a:spcPts val="0"/>
              </a:spcAft>
              <a:buClr>
                <a:srgbClr val="000000"/>
              </a:buClr>
              <a:buSzPts val="2100"/>
              <a:buFont typeface="Arial"/>
              <a:buNone/>
            </a:pPr>
            <a:r>
              <a:t/>
            </a:r>
            <a:endParaRPr b="0" i="0" sz="2100" u="none" cap="none" strike="noStrike">
              <a:solidFill>
                <a:schemeClr val="dk1"/>
              </a:solidFill>
              <a:latin typeface="Georgia"/>
              <a:ea typeface="Georgia"/>
              <a:cs typeface="Georgia"/>
              <a:sym typeface="Georgia"/>
            </a:endParaRPr>
          </a:p>
        </p:txBody>
      </p:sp>
      <p:sp>
        <p:nvSpPr>
          <p:cNvPr id="197" name="Google Shape;197;g37ff155a730_0_72"/>
          <p:cNvSpPr txBox="1"/>
          <p:nvPr/>
        </p:nvSpPr>
        <p:spPr>
          <a:xfrm>
            <a:off x="860850" y="2185650"/>
            <a:ext cx="7547400" cy="3571800"/>
          </a:xfrm>
          <a:prstGeom prst="rect">
            <a:avLst/>
          </a:prstGeom>
          <a:noFill/>
          <a:ln>
            <a:noFill/>
          </a:ln>
        </p:spPr>
        <p:txBody>
          <a:bodyPr anchorCtr="0" anchor="t" bIns="91425" lIns="91425" spcFirstLastPara="1" rIns="91425" wrap="square" tIns="91425">
            <a:spAutoFit/>
          </a:bodyPr>
          <a:lstStyle/>
          <a:p>
            <a:pPr indent="-361950" lvl="0" marL="457200" marR="0" rtl="0" algn="l">
              <a:lnSpc>
                <a:spcPct val="115000"/>
              </a:lnSpc>
              <a:spcBef>
                <a:spcPts val="0"/>
              </a:spcBef>
              <a:spcAft>
                <a:spcPts val="0"/>
              </a:spcAft>
              <a:buClr>
                <a:schemeClr val="dk1"/>
              </a:buClr>
              <a:buSzPts val="2100"/>
              <a:buFont typeface="Georgia"/>
              <a:buChar char="●"/>
            </a:pPr>
            <a:r>
              <a:rPr b="0" i="0" lang="en-US" sz="2100" u="none" cap="none" strike="noStrike">
                <a:solidFill>
                  <a:schemeClr val="dk1"/>
                </a:solidFill>
                <a:latin typeface="Georgia"/>
                <a:ea typeface="Georgia"/>
                <a:cs typeface="Georgia"/>
                <a:sym typeface="Georgia"/>
              </a:rPr>
              <a:t>If the tenant cured non-payment </a:t>
            </a:r>
            <a:r>
              <a:rPr b="0" i="0" lang="en-US" sz="2100" u="sng" cap="none" strike="noStrike">
                <a:solidFill>
                  <a:schemeClr val="dk1"/>
                </a:solidFill>
                <a:latin typeface="Georgia"/>
                <a:ea typeface="Georgia"/>
                <a:cs typeface="Georgia"/>
                <a:sym typeface="Georgia"/>
              </a:rPr>
              <a:t>BEFORE the filing</a:t>
            </a:r>
            <a:r>
              <a:rPr b="0" i="0" lang="en-US" sz="2100" u="none" cap="none" strike="noStrike">
                <a:solidFill>
                  <a:schemeClr val="dk1"/>
                </a:solidFill>
                <a:latin typeface="Georgia"/>
                <a:ea typeface="Georgia"/>
                <a:cs typeface="Georgia"/>
                <a:sym typeface="Georgia"/>
              </a:rPr>
              <a:t> </a:t>
            </a:r>
            <a:br>
              <a:rPr b="0" i="0" lang="en-US" sz="2100" u="none" cap="none" strike="noStrike">
                <a:solidFill>
                  <a:schemeClr val="dk1"/>
                </a:solidFill>
                <a:latin typeface="Georgia"/>
                <a:ea typeface="Georgia"/>
                <a:cs typeface="Georgia"/>
                <a:sym typeface="Georgia"/>
              </a:rPr>
            </a:br>
            <a:r>
              <a:rPr b="0" i="0" lang="en-US" sz="2100" u="none" cap="none" strike="noStrike">
                <a:solidFill>
                  <a:schemeClr val="dk1"/>
                </a:solidFill>
                <a:latin typeface="Georgia"/>
                <a:ea typeface="Georgia"/>
                <a:cs typeface="Georgia"/>
                <a:sym typeface="Georgia"/>
              </a:rPr>
              <a:t>of the eviction case in court, the landlord should not enter the case in court</a:t>
            </a:r>
            <a:endParaRPr b="0" i="0" sz="2100" u="none" cap="none" strike="noStrike">
              <a:solidFill>
                <a:schemeClr val="dk1"/>
              </a:solidFill>
              <a:latin typeface="Georgia"/>
              <a:ea typeface="Georgia"/>
              <a:cs typeface="Georgia"/>
              <a:sym typeface="Georgia"/>
            </a:endParaRPr>
          </a:p>
          <a:p>
            <a:pPr indent="-361950" lvl="0" marL="457200" marR="0" rtl="0" algn="l">
              <a:lnSpc>
                <a:spcPct val="115000"/>
              </a:lnSpc>
              <a:spcBef>
                <a:spcPts val="1800"/>
              </a:spcBef>
              <a:spcAft>
                <a:spcPts val="0"/>
              </a:spcAft>
              <a:buClr>
                <a:schemeClr val="dk1"/>
              </a:buClr>
              <a:buSzPts val="2100"/>
              <a:buFont typeface="Georgia"/>
              <a:buChar char="●"/>
            </a:pPr>
            <a:r>
              <a:rPr b="0" i="0" lang="en-US" sz="2100" u="none" cap="none" strike="noStrike">
                <a:solidFill>
                  <a:schemeClr val="dk1"/>
                </a:solidFill>
                <a:latin typeface="Georgia"/>
                <a:ea typeface="Georgia"/>
                <a:cs typeface="Georgia"/>
                <a:sym typeface="Georgia"/>
              </a:rPr>
              <a:t>If the tenant cured the non-payment </a:t>
            </a:r>
            <a:r>
              <a:rPr b="0" i="0" lang="en-US" sz="2100" u="sng" cap="none" strike="noStrike">
                <a:solidFill>
                  <a:schemeClr val="dk1"/>
                </a:solidFill>
                <a:latin typeface="Georgia"/>
                <a:ea typeface="Georgia"/>
                <a:cs typeface="Georgia"/>
                <a:sym typeface="Georgia"/>
              </a:rPr>
              <a:t>AFTER case entered </a:t>
            </a:r>
            <a:r>
              <a:rPr b="0" i="0" lang="en-US" sz="2100" u="none" cap="none" strike="noStrike">
                <a:solidFill>
                  <a:schemeClr val="dk1"/>
                </a:solidFill>
                <a:latin typeface="Georgia"/>
                <a:ea typeface="Georgia"/>
                <a:cs typeface="Georgia"/>
                <a:sym typeface="Georgia"/>
              </a:rPr>
              <a:t>in court, the case should be dismissed</a:t>
            </a:r>
            <a:endParaRPr b="0" i="0" sz="2100" u="none" cap="none" strike="noStrike">
              <a:solidFill>
                <a:schemeClr val="dk1"/>
              </a:solidFill>
              <a:latin typeface="Georgia"/>
              <a:ea typeface="Georgia"/>
              <a:cs typeface="Georgia"/>
              <a:sym typeface="Georgia"/>
            </a:endParaRPr>
          </a:p>
          <a:p>
            <a:pPr indent="-361950" lvl="0" marL="457200" marR="0" rtl="0" algn="l">
              <a:lnSpc>
                <a:spcPct val="115000"/>
              </a:lnSpc>
              <a:spcBef>
                <a:spcPts val="1800"/>
              </a:spcBef>
              <a:spcAft>
                <a:spcPts val="1800"/>
              </a:spcAft>
              <a:buClr>
                <a:schemeClr val="dk1"/>
              </a:buClr>
              <a:buSzPts val="2100"/>
              <a:buFont typeface="Georgia"/>
              <a:buChar char="●"/>
            </a:pPr>
            <a:r>
              <a:rPr b="0" i="0" lang="en-US" sz="2100" u="none" cap="none" strike="noStrike">
                <a:solidFill>
                  <a:schemeClr val="dk1"/>
                </a:solidFill>
                <a:latin typeface="Georgia"/>
                <a:ea typeface="Georgia"/>
                <a:cs typeface="Georgia"/>
                <a:sym typeface="Georgia"/>
              </a:rPr>
              <a:t>If case entered in court, right to cure until the Answer Date; must also pay court filing costs and service fee and any rent that becomes due during the case.</a:t>
            </a:r>
            <a:endParaRPr b="0" i="0" sz="2100" u="none" cap="none" strike="noStrike">
              <a:solidFill>
                <a:schemeClr val="dk1"/>
              </a:solidFill>
              <a:latin typeface="Georgia"/>
              <a:ea typeface="Georgia"/>
              <a:cs typeface="Georgia"/>
              <a:sym typeface="Georgia"/>
            </a:endParaRPr>
          </a:p>
        </p:txBody>
      </p:sp>
      <p:sp>
        <p:nvSpPr>
          <p:cNvPr id="198" name="Google Shape;198;g37ff155a730_0_72"/>
          <p:cNvSpPr txBox="1"/>
          <p:nvPr>
            <p:ph type="ctrTitle"/>
          </p:nvPr>
        </p:nvSpPr>
        <p:spPr>
          <a:xfrm>
            <a:off x="115525" y="0"/>
            <a:ext cx="2673300" cy="539400"/>
          </a:xfrm>
          <a:prstGeom prst="rect">
            <a:avLst/>
          </a:prstGeom>
          <a:noFill/>
          <a:ln cap="flat" cmpd="sng" w="1905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990"/>
              <a:buNone/>
            </a:pPr>
            <a:r>
              <a:rPr b="1" lang="en-US" sz="1840">
                <a:latin typeface="Georgia"/>
                <a:ea typeface="Georgia"/>
                <a:cs typeface="Georgia"/>
                <a:sym typeface="Georgia"/>
              </a:rPr>
              <a:t>Rents and Evictions</a:t>
            </a:r>
            <a:endParaRPr b="1" sz="1840">
              <a:latin typeface="Georgia"/>
              <a:ea typeface="Georgia"/>
              <a:cs typeface="Georgia"/>
              <a:sym typeface="Georgia"/>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3" name="Shape 203"/>
        <p:cNvGrpSpPr/>
        <p:nvPr/>
      </p:nvGrpSpPr>
      <p:grpSpPr>
        <a:xfrm>
          <a:off x="0" y="0"/>
          <a:ext cx="0" cy="0"/>
          <a:chOff x="0" y="0"/>
          <a:chExt cx="0" cy="0"/>
        </a:xfrm>
      </p:grpSpPr>
      <p:sp>
        <p:nvSpPr>
          <p:cNvPr id="204" name="Google Shape;204;g381d6b4917d_4_0"/>
          <p:cNvSpPr txBox="1"/>
          <p:nvPr>
            <p:ph type="ctrTitle"/>
          </p:nvPr>
        </p:nvSpPr>
        <p:spPr>
          <a:xfrm>
            <a:off x="115525" y="0"/>
            <a:ext cx="2673300" cy="539400"/>
          </a:xfrm>
          <a:prstGeom prst="rect">
            <a:avLst/>
          </a:prstGeom>
          <a:noFill/>
          <a:ln cap="flat" cmpd="sng" w="1905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990"/>
              <a:buNone/>
            </a:pPr>
            <a:r>
              <a:rPr b="1" lang="en-US" sz="1840">
                <a:latin typeface="Georgia"/>
                <a:ea typeface="Georgia"/>
                <a:cs typeface="Georgia"/>
                <a:sym typeface="Georgia"/>
              </a:rPr>
              <a:t>Rents and Evictions</a:t>
            </a:r>
            <a:endParaRPr b="1" sz="1840">
              <a:latin typeface="Georgia"/>
              <a:ea typeface="Georgia"/>
              <a:cs typeface="Georgia"/>
              <a:sym typeface="Georgia"/>
            </a:endParaRPr>
          </a:p>
        </p:txBody>
      </p:sp>
      <p:sp>
        <p:nvSpPr>
          <p:cNvPr id="205" name="Google Shape;205;g381d6b4917d_4_0"/>
          <p:cNvSpPr txBox="1"/>
          <p:nvPr>
            <p:ph idx="12" type="sldNum"/>
          </p:nvPr>
        </p:nvSpPr>
        <p:spPr>
          <a:xfrm>
            <a:off x="6553200" y="6356350"/>
            <a:ext cx="2133600" cy="3651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sp>
        <p:nvSpPr>
          <p:cNvPr id="206" name="Google Shape;206;g381d6b4917d_4_0"/>
          <p:cNvSpPr txBox="1"/>
          <p:nvPr/>
        </p:nvSpPr>
        <p:spPr>
          <a:xfrm>
            <a:off x="800100" y="822500"/>
            <a:ext cx="7814400" cy="11082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3000"/>
              <a:buFont typeface="Arial"/>
              <a:buNone/>
            </a:pPr>
            <a:r>
              <a:rPr b="1" lang="en-US" sz="3000">
                <a:solidFill>
                  <a:schemeClr val="dk1"/>
                </a:solidFill>
                <a:latin typeface="Georgia"/>
                <a:ea typeface="Georgia"/>
                <a:cs typeface="Georgia"/>
                <a:sym typeface="Georgia"/>
              </a:rPr>
              <a:t>If I cannot afford my rent </a:t>
            </a:r>
            <a:br>
              <a:rPr b="1" lang="en-US" sz="3000">
                <a:solidFill>
                  <a:schemeClr val="dk1"/>
                </a:solidFill>
                <a:latin typeface="Georgia"/>
                <a:ea typeface="Georgia"/>
                <a:cs typeface="Georgia"/>
                <a:sym typeface="Georgia"/>
              </a:rPr>
            </a:br>
            <a:r>
              <a:rPr b="1" lang="en-US" sz="3000">
                <a:solidFill>
                  <a:schemeClr val="dk1"/>
                </a:solidFill>
                <a:latin typeface="Georgia"/>
                <a:ea typeface="Georgia"/>
                <a:cs typeface="Georgia"/>
                <a:sym typeface="Georgia"/>
              </a:rPr>
              <a:t>this month, what can I do?</a:t>
            </a:r>
            <a:endParaRPr b="1" i="0" sz="3000" u="none" cap="none" strike="noStrike">
              <a:solidFill>
                <a:schemeClr val="dk1"/>
              </a:solidFill>
              <a:latin typeface="Georgia"/>
              <a:ea typeface="Georgia"/>
              <a:cs typeface="Georgia"/>
              <a:sym typeface="Georgia"/>
            </a:endParaRPr>
          </a:p>
        </p:txBody>
      </p:sp>
      <p:sp>
        <p:nvSpPr>
          <p:cNvPr id="207" name="Google Shape;207;g381d6b4917d_4_0"/>
          <p:cNvSpPr txBox="1"/>
          <p:nvPr/>
        </p:nvSpPr>
        <p:spPr>
          <a:xfrm>
            <a:off x="121500" y="1814300"/>
            <a:ext cx="8901000" cy="507900"/>
          </a:xfrm>
          <a:prstGeom prst="rect">
            <a:avLst/>
          </a:prstGeom>
          <a:noFill/>
          <a:ln>
            <a:noFill/>
          </a:ln>
        </p:spPr>
        <p:txBody>
          <a:bodyPr anchorCtr="0" anchor="t" bIns="91425" lIns="91425" spcFirstLastPara="1" rIns="91425" wrap="square" tIns="91425">
            <a:spAutoFit/>
          </a:bodyPr>
          <a:lstStyle/>
          <a:p>
            <a:pPr indent="0" lvl="0" marL="0" marR="0" rtl="0" algn="l">
              <a:lnSpc>
                <a:spcPct val="115000"/>
              </a:lnSpc>
              <a:spcBef>
                <a:spcPts val="0"/>
              </a:spcBef>
              <a:spcAft>
                <a:spcPts val="0"/>
              </a:spcAft>
              <a:buClr>
                <a:srgbClr val="000000"/>
              </a:buClr>
              <a:buSzPts val="2100"/>
              <a:buFont typeface="Arial"/>
              <a:buNone/>
            </a:pPr>
            <a:r>
              <a:t/>
            </a:r>
            <a:endParaRPr b="0" i="0" sz="2100" u="none" cap="none" strike="noStrike">
              <a:solidFill>
                <a:schemeClr val="dk1"/>
              </a:solidFill>
              <a:latin typeface="Georgia"/>
              <a:ea typeface="Georgia"/>
              <a:cs typeface="Georgia"/>
              <a:sym typeface="Georgia"/>
            </a:endParaRPr>
          </a:p>
        </p:txBody>
      </p:sp>
      <p:sp>
        <p:nvSpPr>
          <p:cNvPr id="208" name="Google Shape;208;g381d6b4917d_4_0"/>
          <p:cNvSpPr txBox="1"/>
          <p:nvPr/>
        </p:nvSpPr>
        <p:spPr>
          <a:xfrm>
            <a:off x="329250" y="1930700"/>
            <a:ext cx="8756100" cy="4933200"/>
          </a:xfrm>
          <a:prstGeom prst="rect">
            <a:avLst/>
          </a:prstGeom>
          <a:noFill/>
          <a:ln>
            <a:noFill/>
          </a:ln>
        </p:spPr>
        <p:txBody>
          <a:bodyPr anchorCtr="0" anchor="t" bIns="91425" lIns="91425" spcFirstLastPara="1" rIns="91425" wrap="square" tIns="91425">
            <a:spAutoFit/>
          </a:bodyPr>
          <a:lstStyle/>
          <a:p>
            <a:pPr indent="0" lvl="0" marL="0" marR="0" rtl="0" algn="l">
              <a:lnSpc>
                <a:spcPct val="115000"/>
              </a:lnSpc>
              <a:spcBef>
                <a:spcPts val="0"/>
              </a:spcBef>
              <a:spcAft>
                <a:spcPts val="0"/>
              </a:spcAft>
              <a:buNone/>
            </a:pPr>
            <a:r>
              <a:rPr lang="en-US" sz="2100">
                <a:solidFill>
                  <a:schemeClr val="dk1"/>
                </a:solidFill>
                <a:latin typeface="Georgia"/>
                <a:ea typeface="Georgia"/>
                <a:cs typeface="Georgia"/>
                <a:sym typeface="Georgia"/>
              </a:rPr>
              <a:t>Do not ignore the problem because it can lead to eviction.</a:t>
            </a:r>
            <a:endParaRPr sz="2100">
              <a:solidFill>
                <a:schemeClr val="dk1"/>
              </a:solidFill>
              <a:latin typeface="Georgia"/>
              <a:ea typeface="Georgia"/>
              <a:cs typeface="Georgia"/>
              <a:sym typeface="Georgia"/>
            </a:endParaRPr>
          </a:p>
          <a:p>
            <a:pPr indent="0" lvl="0" marL="0" marR="0" rtl="0" algn="l">
              <a:lnSpc>
                <a:spcPct val="115000"/>
              </a:lnSpc>
              <a:spcBef>
                <a:spcPts val="0"/>
              </a:spcBef>
              <a:spcAft>
                <a:spcPts val="0"/>
              </a:spcAft>
              <a:buNone/>
            </a:pPr>
            <a:r>
              <a:t/>
            </a:r>
            <a:endParaRPr sz="1000">
              <a:solidFill>
                <a:schemeClr val="dk1"/>
              </a:solidFill>
              <a:latin typeface="Georgia"/>
              <a:ea typeface="Georgia"/>
              <a:cs typeface="Georgia"/>
              <a:sym typeface="Georgia"/>
            </a:endParaRPr>
          </a:p>
          <a:p>
            <a:pPr indent="0" lvl="0" marL="0" marR="0" rtl="0" algn="l">
              <a:lnSpc>
                <a:spcPct val="115000"/>
              </a:lnSpc>
              <a:spcBef>
                <a:spcPts val="0"/>
              </a:spcBef>
              <a:spcAft>
                <a:spcPts val="0"/>
              </a:spcAft>
              <a:buNone/>
            </a:pPr>
            <a:r>
              <a:rPr b="1" lang="en-US" sz="2100">
                <a:solidFill>
                  <a:schemeClr val="dk1"/>
                </a:solidFill>
                <a:latin typeface="Georgia"/>
                <a:ea typeface="Georgia"/>
                <a:cs typeface="Georgia"/>
                <a:sym typeface="Georgia"/>
              </a:rPr>
              <a:t>Talk to staff at the housing authority</a:t>
            </a:r>
            <a:r>
              <a:rPr lang="en-US" sz="2100">
                <a:solidFill>
                  <a:schemeClr val="dk1"/>
                </a:solidFill>
                <a:latin typeface="Georgia"/>
                <a:ea typeface="Georgia"/>
                <a:cs typeface="Georgia"/>
                <a:sym typeface="Georgia"/>
              </a:rPr>
              <a:t>: Sometimes housing authorities will let you work out a payment plan to get back on track.</a:t>
            </a:r>
            <a:endParaRPr sz="2100">
              <a:solidFill>
                <a:schemeClr val="dk1"/>
              </a:solidFill>
              <a:latin typeface="Georgia"/>
              <a:ea typeface="Georgia"/>
              <a:cs typeface="Georgia"/>
              <a:sym typeface="Georgia"/>
            </a:endParaRPr>
          </a:p>
          <a:p>
            <a:pPr indent="0" lvl="0" marL="0" marR="0" rtl="0" algn="l">
              <a:lnSpc>
                <a:spcPct val="115000"/>
              </a:lnSpc>
              <a:spcBef>
                <a:spcPts val="0"/>
              </a:spcBef>
              <a:spcAft>
                <a:spcPts val="0"/>
              </a:spcAft>
              <a:buNone/>
            </a:pPr>
            <a:r>
              <a:t/>
            </a:r>
            <a:endParaRPr sz="1000">
              <a:solidFill>
                <a:schemeClr val="dk1"/>
              </a:solidFill>
              <a:latin typeface="Georgia"/>
              <a:ea typeface="Georgia"/>
              <a:cs typeface="Georgia"/>
              <a:sym typeface="Georgia"/>
            </a:endParaRPr>
          </a:p>
          <a:p>
            <a:pPr indent="0" lvl="0" marL="0" rtl="0" algn="l">
              <a:lnSpc>
                <a:spcPct val="115000"/>
              </a:lnSpc>
              <a:spcBef>
                <a:spcPts val="0"/>
              </a:spcBef>
              <a:spcAft>
                <a:spcPts val="0"/>
              </a:spcAft>
              <a:buNone/>
            </a:pPr>
            <a:r>
              <a:rPr b="1" lang="en-US" sz="2100">
                <a:solidFill>
                  <a:schemeClr val="dk1"/>
                </a:solidFill>
                <a:latin typeface="Georgia"/>
                <a:ea typeface="Georgia"/>
                <a:cs typeface="Georgia"/>
                <a:sym typeface="Georgia"/>
              </a:rPr>
              <a:t>See if your rent was calculated correctly: </a:t>
            </a:r>
            <a:r>
              <a:rPr lang="en-US" sz="2100">
                <a:solidFill>
                  <a:schemeClr val="dk1"/>
                </a:solidFill>
                <a:latin typeface="Georgia"/>
                <a:ea typeface="Georgia"/>
                <a:cs typeface="Georgia"/>
                <a:sym typeface="Georgia"/>
              </a:rPr>
              <a:t>For example, PHA </a:t>
            </a:r>
            <a:r>
              <a:rPr lang="en-US" sz="2100">
                <a:solidFill>
                  <a:schemeClr val="dk1"/>
                </a:solidFill>
                <a:latin typeface="Georgia"/>
                <a:ea typeface="Georgia"/>
                <a:cs typeface="Georgia"/>
                <a:sym typeface="Georgia"/>
              </a:rPr>
              <a:t>may not have lowered your rent after you reported a decrease in income.</a:t>
            </a:r>
            <a:endParaRPr sz="2100">
              <a:solidFill>
                <a:schemeClr val="dk1"/>
              </a:solidFill>
              <a:latin typeface="Georgia"/>
              <a:ea typeface="Georgia"/>
              <a:cs typeface="Georgia"/>
              <a:sym typeface="Georgia"/>
            </a:endParaRPr>
          </a:p>
          <a:p>
            <a:pPr indent="0" lvl="0" marL="0" rtl="0" algn="l">
              <a:lnSpc>
                <a:spcPct val="115000"/>
              </a:lnSpc>
              <a:spcBef>
                <a:spcPts val="0"/>
              </a:spcBef>
              <a:spcAft>
                <a:spcPts val="0"/>
              </a:spcAft>
              <a:buNone/>
            </a:pPr>
            <a:r>
              <a:t/>
            </a:r>
            <a:endParaRPr sz="1000">
              <a:solidFill>
                <a:schemeClr val="dk1"/>
              </a:solidFill>
              <a:latin typeface="Georgia"/>
              <a:ea typeface="Georgia"/>
              <a:cs typeface="Georgia"/>
              <a:sym typeface="Georgia"/>
            </a:endParaRPr>
          </a:p>
          <a:p>
            <a:pPr indent="0" lvl="0" marL="0" rtl="0" algn="l">
              <a:lnSpc>
                <a:spcPct val="115000"/>
              </a:lnSpc>
              <a:spcBef>
                <a:spcPts val="0"/>
              </a:spcBef>
              <a:spcAft>
                <a:spcPts val="0"/>
              </a:spcAft>
              <a:buNone/>
            </a:pPr>
            <a:r>
              <a:rPr b="1" lang="en-US" sz="2100">
                <a:solidFill>
                  <a:schemeClr val="dk1"/>
                </a:solidFill>
                <a:latin typeface="Georgia"/>
                <a:ea typeface="Georgia"/>
                <a:cs typeface="Georgia"/>
                <a:sym typeface="Georgia"/>
              </a:rPr>
              <a:t>Look to your community:</a:t>
            </a:r>
            <a:r>
              <a:rPr lang="en-US" sz="2100">
                <a:solidFill>
                  <a:schemeClr val="dk1"/>
                </a:solidFill>
                <a:latin typeface="Georgia"/>
                <a:ea typeface="Georgia"/>
                <a:cs typeface="Georgia"/>
                <a:sym typeface="Georgia"/>
              </a:rPr>
              <a:t> Local charitable, religious, community organizations and city/town’s human services offices may have funds. </a:t>
            </a:r>
            <a:endParaRPr sz="2100">
              <a:solidFill>
                <a:schemeClr val="dk1"/>
              </a:solidFill>
              <a:latin typeface="Georgia"/>
              <a:ea typeface="Georgia"/>
              <a:cs typeface="Georgia"/>
              <a:sym typeface="Georgia"/>
            </a:endParaRPr>
          </a:p>
          <a:p>
            <a:pPr indent="0" lvl="0" marL="0" rtl="0" algn="l">
              <a:lnSpc>
                <a:spcPct val="115000"/>
              </a:lnSpc>
              <a:spcBef>
                <a:spcPts val="0"/>
              </a:spcBef>
              <a:spcAft>
                <a:spcPts val="0"/>
              </a:spcAft>
              <a:buClr>
                <a:schemeClr val="dk1"/>
              </a:buClr>
              <a:buSzPts val="1100"/>
              <a:buFont typeface="Arial"/>
              <a:buNone/>
            </a:pPr>
            <a:br>
              <a:rPr lang="en-US" sz="1000">
                <a:solidFill>
                  <a:schemeClr val="dk1"/>
                </a:solidFill>
                <a:latin typeface="Georgia"/>
                <a:ea typeface="Georgia"/>
                <a:cs typeface="Georgia"/>
                <a:sym typeface="Georgia"/>
              </a:rPr>
            </a:br>
            <a:r>
              <a:rPr b="1" lang="en-US" sz="2100">
                <a:solidFill>
                  <a:schemeClr val="dk1"/>
                </a:solidFill>
                <a:latin typeface="Georgia"/>
                <a:ea typeface="Georgia"/>
                <a:cs typeface="Georgia"/>
                <a:sym typeface="Georgia"/>
              </a:rPr>
              <a:t>Check your eligibility for government resources.</a:t>
            </a:r>
            <a:r>
              <a:rPr lang="en-US" sz="2100">
                <a:solidFill>
                  <a:schemeClr val="dk1"/>
                </a:solidFill>
                <a:latin typeface="Georgia"/>
                <a:ea typeface="Georgia"/>
                <a:cs typeface="Georgia"/>
                <a:sym typeface="Georgia"/>
              </a:rPr>
              <a:t> For example, RAFT or If you or a member of your household is a veteran, you may qualify for assistance to help you pay the unpaid rent. </a:t>
            </a:r>
            <a:endParaRPr sz="2100">
              <a:solidFill>
                <a:schemeClr val="dk1"/>
              </a:solidFill>
              <a:latin typeface="Georgia"/>
              <a:ea typeface="Georgia"/>
              <a:cs typeface="Georgia"/>
              <a:sym typeface="Georgia"/>
            </a:endParaRPr>
          </a:p>
          <a:p>
            <a:pPr indent="0" lvl="0" marL="0" marR="0" rtl="0" algn="l">
              <a:lnSpc>
                <a:spcPct val="115000"/>
              </a:lnSpc>
              <a:spcBef>
                <a:spcPts val="0"/>
              </a:spcBef>
              <a:spcAft>
                <a:spcPts val="0"/>
              </a:spcAft>
              <a:buNone/>
            </a:pPr>
            <a:r>
              <a:t/>
            </a:r>
            <a:endParaRPr sz="2100">
              <a:solidFill>
                <a:schemeClr val="dk1"/>
              </a:solidFill>
              <a:latin typeface="Georgia"/>
              <a:ea typeface="Georgia"/>
              <a:cs typeface="Georgia"/>
              <a:sym typeface="Georgia"/>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3" name="Shape 213"/>
        <p:cNvGrpSpPr/>
        <p:nvPr/>
      </p:nvGrpSpPr>
      <p:grpSpPr>
        <a:xfrm>
          <a:off x="0" y="0"/>
          <a:ext cx="0" cy="0"/>
          <a:chOff x="0" y="0"/>
          <a:chExt cx="0" cy="0"/>
        </a:xfrm>
      </p:grpSpPr>
      <p:sp>
        <p:nvSpPr>
          <p:cNvPr id="214" name="Google Shape;214;g37ff155a730_0_115"/>
          <p:cNvSpPr txBox="1"/>
          <p:nvPr>
            <p:ph type="ctrTitle"/>
          </p:nvPr>
        </p:nvSpPr>
        <p:spPr>
          <a:xfrm>
            <a:off x="685800" y="2534700"/>
            <a:ext cx="7772400" cy="1470000"/>
          </a:xfrm>
          <a:prstGeom prst="rect">
            <a:avLst/>
          </a:prstGeom>
          <a:noFill/>
          <a:ln>
            <a:noFill/>
          </a:ln>
        </p:spPr>
        <p:txBody>
          <a:bodyPr anchorCtr="0" anchor="ctr" bIns="45700" lIns="91425" spcFirstLastPara="1" rIns="91425" wrap="square" tIns="45700">
            <a:normAutofit fontScale="90000"/>
          </a:bodyPr>
          <a:lstStyle/>
          <a:p>
            <a:pPr indent="0" lvl="0" marL="0" rtl="0" algn="ctr">
              <a:lnSpc>
                <a:spcPct val="100000"/>
              </a:lnSpc>
              <a:spcBef>
                <a:spcPts val="0"/>
              </a:spcBef>
              <a:spcAft>
                <a:spcPts val="0"/>
              </a:spcAft>
              <a:buSzPct val="38461"/>
              <a:buNone/>
            </a:pPr>
            <a:r>
              <a:rPr b="1" lang="en-US" sz="5200">
                <a:latin typeface="Georgia"/>
                <a:ea typeface="Georgia"/>
                <a:cs typeface="Georgia"/>
                <a:sym typeface="Georgia"/>
              </a:rPr>
              <a:t>Evictions in </a:t>
            </a:r>
            <a:br>
              <a:rPr b="1" lang="en-US" sz="5200">
                <a:latin typeface="Georgia"/>
                <a:ea typeface="Georgia"/>
                <a:cs typeface="Georgia"/>
                <a:sym typeface="Georgia"/>
              </a:rPr>
            </a:br>
            <a:r>
              <a:rPr b="1" lang="en-US" sz="5200">
                <a:latin typeface="Georgia"/>
                <a:ea typeface="Georgia"/>
                <a:cs typeface="Georgia"/>
                <a:sym typeface="Georgia"/>
              </a:rPr>
              <a:t>Public Housing</a:t>
            </a:r>
            <a:endParaRPr b="1" sz="5200">
              <a:latin typeface="Georgia"/>
              <a:ea typeface="Georgia"/>
              <a:cs typeface="Georgia"/>
              <a:sym typeface="Georgia"/>
            </a:endParaRPr>
          </a:p>
        </p:txBody>
      </p:sp>
      <p:sp>
        <p:nvSpPr>
          <p:cNvPr id="215" name="Google Shape;215;g37ff155a730_0_115"/>
          <p:cNvSpPr txBox="1"/>
          <p:nvPr>
            <p:ph idx="12" type="sldNum"/>
          </p:nvPr>
        </p:nvSpPr>
        <p:spPr>
          <a:xfrm>
            <a:off x="6553200" y="6356350"/>
            <a:ext cx="2133600" cy="3651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0" name="Shape 220"/>
        <p:cNvGrpSpPr/>
        <p:nvPr/>
      </p:nvGrpSpPr>
      <p:grpSpPr>
        <a:xfrm>
          <a:off x="0" y="0"/>
          <a:ext cx="0" cy="0"/>
          <a:chOff x="0" y="0"/>
          <a:chExt cx="0" cy="0"/>
        </a:xfrm>
      </p:grpSpPr>
      <p:sp>
        <p:nvSpPr>
          <p:cNvPr id="221" name="Google Shape;221;g37ff155a730_0_81"/>
          <p:cNvSpPr txBox="1"/>
          <p:nvPr>
            <p:ph idx="12" type="sldNum"/>
          </p:nvPr>
        </p:nvSpPr>
        <p:spPr>
          <a:xfrm>
            <a:off x="6553200" y="6356350"/>
            <a:ext cx="2133600" cy="3651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sp>
        <p:nvSpPr>
          <p:cNvPr id="222" name="Google Shape;222;g37ff155a730_0_81"/>
          <p:cNvSpPr txBox="1"/>
          <p:nvPr/>
        </p:nvSpPr>
        <p:spPr>
          <a:xfrm>
            <a:off x="800100" y="839150"/>
            <a:ext cx="7814400" cy="6465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3000"/>
              <a:buFont typeface="Arial"/>
              <a:buNone/>
            </a:pPr>
            <a:r>
              <a:rPr b="1" i="0" lang="en-US" sz="3000" u="none" cap="none" strike="noStrike">
                <a:solidFill>
                  <a:schemeClr val="dk1"/>
                </a:solidFill>
                <a:latin typeface="Georgia"/>
                <a:ea typeface="Georgia"/>
                <a:cs typeface="Georgia"/>
                <a:sym typeface="Georgia"/>
              </a:rPr>
              <a:t>What are my rights in general?</a:t>
            </a:r>
            <a:endParaRPr b="1" i="0" sz="3000" u="none" cap="none" strike="noStrike">
              <a:solidFill>
                <a:schemeClr val="dk1"/>
              </a:solidFill>
              <a:latin typeface="Georgia"/>
              <a:ea typeface="Georgia"/>
              <a:cs typeface="Georgia"/>
              <a:sym typeface="Georgia"/>
            </a:endParaRPr>
          </a:p>
        </p:txBody>
      </p:sp>
      <p:sp>
        <p:nvSpPr>
          <p:cNvPr id="223" name="Google Shape;223;g37ff155a730_0_81"/>
          <p:cNvSpPr txBox="1"/>
          <p:nvPr/>
        </p:nvSpPr>
        <p:spPr>
          <a:xfrm>
            <a:off x="121500" y="1987550"/>
            <a:ext cx="8901000" cy="507900"/>
          </a:xfrm>
          <a:prstGeom prst="rect">
            <a:avLst/>
          </a:prstGeom>
          <a:noFill/>
          <a:ln>
            <a:noFill/>
          </a:ln>
        </p:spPr>
        <p:txBody>
          <a:bodyPr anchorCtr="0" anchor="t" bIns="91425" lIns="91425" spcFirstLastPara="1" rIns="91425" wrap="square" tIns="91425">
            <a:spAutoFit/>
          </a:bodyPr>
          <a:lstStyle/>
          <a:p>
            <a:pPr indent="0" lvl="0" marL="0" marR="0" rtl="0" algn="l">
              <a:lnSpc>
                <a:spcPct val="115000"/>
              </a:lnSpc>
              <a:spcBef>
                <a:spcPts val="0"/>
              </a:spcBef>
              <a:spcAft>
                <a:spcPts val="0"/>
              </a:spcAft>
              <a:buClr>
                <a:srgbClr val="000000"/>
              </a:buClr>
              <a:buSzPts val="2100"/>
              <a:buFont typeface="Arial"/>
              <a:buNone/>
            </a:pPr>
            <a:r>
              <a:t/>
            </a:r>
            <a:endParaRPr b="0" i="0" sz="2100" u="none" cap="none" strike="noStrike">
              <a:solidFill>
                <a:schemeClr val="dk1"/>
              </a:solidFill>
              <a:latin typeface="Georgia"/>
              <a:ea typeface="Georgia"/>
              <a:cs typeface="Georgia"/>
              <a:sym typeface="Georgia"/>
            </a:endParaRPr>
          </a:p>
        </p:txBody>
      </p:sp>
      <p:sp>
        <p:nvSpPr>
          <p:cNvPr id="224" name="Google Shape;224;g37ff155a730_0_81"/>
          <p:cNvSpPr txBox="1"/>
          <p:nvPr/>
        </p:nvSpPr>
        <p:spPr>
          <a:xfrm>
            <a:off x="535350" y="1555200"/>
            <a:ext cx="7814400" cy="5597400"/>
          </a:xfrm>
          <a:prstGeom prst="rect">
            <a:avLst/>
          </a:prstGeom>
          <a:noFill/>
          <a:ln>
            <a:noFill/>
          </a:ln>
        </p:spPr>
        <p:txBody>
          <a:bodyPr anchorCtr="0" anchor="t" bIns="91425" lIns="91425" spcFirstLastPara="1" rIns="91425" wrap="square" tIns="91425">
            <a:spAutoFit/>
          </a:bodyPr>
          <a:lstStyle/>
          <a:p>
            <a:pPr indent="-361950" lvl="0" marL="457200" marR="0" rtl="0" algn="l">
              <a:lnSpc>
                <a:spcPct val="115000"/>
              </a:lnSpc>
              <a:spcBef>
                <a:spcPts val="0"/>
              </a:spcBef>
              <a:spcAft>
                <a:spcPts val="0"/>
              </a:spcAft>
              <a:buClr>
                <a:schemeClr val="dk1"/>
              </a:buClr>
              <a:buSzPts val="2100"/>
              <a:buFont typeface="Georgia"/>
              <a:buChar char="●"/>
            </a:pPr>
            <a:r>
              <a:rPr b="0" i="0" lang="en-US" sz="2100" u="none" cap="none" strike="noStrike">
                <a:solidFill>
                  <a:schemeClr val="dk1"/>
                </a:solidFill>
                <a:latin typeface="Georgia"/>
                <a:ea typeface="Georgia"/>
                <a:cs typeface="Georgia"/>
                <a:sym typeface="Georgia"/>
              </a:rPr>
              <a:t>You may or may not have a right to a grievance hearing. Check </a:t>
            </a:r>
            <a:r>
              <a:rPr b="1" i="0" lang="en-US" sz="2100" u="none" cap="none" strike="noStrike">
                <a:solidFill>
                  <a:schemeClr val="dk1"/>
                </a:solidFill>
                <a:latin typeface="Georgia"/>
                <a:ea typeface="Georgia"/>
                <a:cs typeface="Georgia"/>
                <a:sym typeface="Georgia"/>
              </a:rPr>
              <a:t>Using Your Public Grievance Process </a:t>
            </a:r>
            <a:r>
              <a:rPr b="0" i="0" lang="en-US" sz="2100" u="none" cap="none" strike="noStrike">
                <a:solidFill>
                  <a:schemeClr val="dk1"/>
                </a:solidFill>
                <a:latin typeface="Georgia"/>
                <a:ea typeface="Georgia"/>
                <a:cs typeface="Georgia"/>
                <a:sym typeface="Georgia"/>
              </a:rPr>
              <a:t>at </a:t>
            </a:r>
            <a:r>
              <a:rPr b="0" i="0" lang="en-US" sz="2100" u="sng" cap="none" strike="noStrike">
                <a:solidFill>
                  <a:schemeClr val="hlink"/>
                </a:solidFill>
                <a:latin typeface="Georgia"/>
                <a:ea typeface="Georgia"/>
                <a:cs typeface="Georgia"/>
                <a:sym typeface="Georgia"/>
                <a:hlinkClick r:id="rId3"/>
              </a:rPr>
              <a:t>MassLegalHelp.org</a:t>
            </a:r>
            <a:endParaRPr b="0" i="0" sz="2100" u="none" cap="none" strike="noStrike">
              <a:solidFill>
                <a:schemeClr val="dk1"/>
              </a:solidFill>
              <a:latin typeface="Georgia"/>
              <a:ea typeface="Georgia"/>
              <a:cs typeface="Georgia"/>
              <a:sym typeface="Georgia"/>
            </a:endParaRPr>
          </a:p>
          <a:p>
            <a:pPr indent="-361950" lvl="0" marL="457200" marR="0" rtl="0" algn="l">
              <a:lnSpc>
                <a:spcPct val="115000"/>
              </a:lnSpc>
              <a:spcBef>
                <a:spcPts val="1300"/>
              </a:spcBef>
              <a:spcAft>
                <a:spcPts val="0"/>
              </a:spcAft>
              <a:buClr>
                <a:schemeClr val="dk1"/>
              </a:buClr>
              <a:buSzPts val="2100"/>
              <a:buFont typeface="Georgia"/>
              <a:buChar char="●"/>
            </a:pPr>
            <a:r>
              <a:rPr b="0" i="0" lang="en-US" sz="2100" u="none" cap="none" strike="noStrike">
                <a:solidFill>
                  <a:schemeClr val="dk1"/>
                </a:solidFill>
                <a:latin typeface="Georgia"/>
                <a:ea typeface="Georgia"/>
                <a:cs typeface="Georgia"/>
                <a:sym typeface="Georgia"/>
              </a:rPr>
              <a:t>Only the court can evict a tenant</a:t>
            </a:r>
            <a:endParaRPr b="0" i="0" sz="2100" u="none" cap="none" strike="noStrike">
              <a:solidFill>
                <a:schemeClr val="dk1"/>
              </a:solidFill>
              <a:latin typeface="Georgia"/>
              <a:ea typeface="Georgia"/>
              <a:cs typeface="Georgia"/>
              <a:sym typeface="Georgia"/>
            </a:endParaRPr>
          </a:p>
          <a:p>
            <a:pPr indent="-361950" lvl="0" marL="457200" marR="0" rtl="0" algn="l">
              <a:lnSpc>
                <a:spcPct val="115000"/>
              </a:lnSpc>
              <a:spcBef>
                <a:spcPts val="1300"/>
              </a:spcBef>
              <a:spcAft>
                <a:spcPts val="0"/>
              </a:spcAft>
              <a:buClr>
                <a:schemeClr val="dk1"/>
              </a:buClr>
              <a:buSzPts val="2100"/>
              <a:buFont typeface="Georgia"/>
              <a:buChar char="●"/>
            </a:pPr>
            <a:r>
              <a:rPr b="0" i="0" lang="en-US" sz="2100" u="none" cap="none" strike="noStrike">
                <a:solidFill>
                  <a:schemeClr val="dk1"/>
                </a:solidFill>
                <a:latin typeface="Georgia"/>
                <a:ea typeface="Georgia"/>
                <a:cs typeface="Georgia"/>
                <a:sym typeface="Georgia"/>
              </a:rPr>
              <a:t>A tenant can win an eviction case, your rights will depend on the type of case and the facts involved</a:t>
            </a:r>
            <a:endParaRPr b="0" i="0" sz="2100" u="none" cap="none" strike="noStrike">
              <a:solidFill>
                <a:schemeClr val="dk1"/>
              </a:solidFill>
              <a:latin typeface="Georgia"/>
              <a:ea typeface="Georgia"/>
              <a:cs typeface="Georgia"/>
              <a:sym typeface="Georgia"/>
            </a:endParaRPr>
          </a:p>
          <a:p>
            <a:pPr indent="-361950" lvl="1" marL="685800" marR="0" rtl="0" algn="l">
              <a:lnSpc>
                <a:spcPct val="115000"/>
              </a:lnSpc>
              <a:spcBef>
                <a:spcPts val="1300"/>
              </a:spcBef>
              <a:spcAft>
                <a:spcPts val="0"/>
              </a:spcAft>
              <a:buClr>
                <a:schemeClr val="dk1"/>
              </a:buClr>
              <a:buSzPts val="2100"/>
              <a:buFont typeface="Georgia"/>
              <a:buChar char="○"/>
            </a:pPr>
            <a:r>
              <a:rPr b="0" i="0" lang="en-US" sz="2100" u="none" cap="none" strike="noStrike">
                <a:solidFill>
                  <a:schemeClr val="dk1"/>
                </a:solidFill>
                <a:latin typeface="Georgia"/>
                <a:ea typeface="Georgia"/>
                <a:cs typeface="Georgia"/>
                <a:sym typeface="Georgia"/>
              </a:rPr>
              <a:t>If the housing authority did not follow the proper process, </a:t>
            </a:r>
            <a:br>
              <a:rPr b="0" i="0" lang="en-US" sz="2100" u="none" cap="none" strike="noStrike">
                <a:solidFill>
                  <a:schemeClr val="dk1"/>
                </a:solidFill>
                <a:latin typeface="Georgia"/>
                <a:ea typeface="Georgia"/>
                <a:cs typeface="Georgia"/>
                <a:sym typeface="Georgia"/>
              </a:rPr>
            </a:br>
            <a:r>
              <a:rPr b="0" i="0" lang="en-US" sz="2100" u="none" cap="none" strike="noStrike">
                <a:solidFill>
                  <a:schemeClr val="dk1"/>
                </a:solidFill>
                <a:latin typeface="Georgia"/>
                <a:ea typeface="Georgia"/>
                <a:cs typeface="Georgia"/>
                <a:sym typeface="Georgia"/>
              </a:rPr>
              <a:t>case may be dismissed</a:t>
            </a:r>
            <a:endParaRPr b="0" i="0" sz="2100" u="none" cap="none" strike="noStrike">
              <a:solidFill>
                <a:schemeClr val="dk1"/>
              </a:solidFill>
              <a:latin typeface="Georgia"/>
              <a:ea typeface="Georgia"/>
              <a:cs typeface="Georgia"/>
              <a:sym typeface="Georgia"/>
            </a:endParaRPr>
          </a:p>
          <a:p>
            <a:pPr indent="-361950" lvl="0" marL="457200" marR="0" rtl="0" algn="l">
              <a:lnSpc>
                <a:spcPct val="115000"/>
              </a:lnSpc>
              <a:spcBef>
                <a:spcPts val="1300"/>
              </a:spcBef>
              <a:spcAft>
                <a:spcPts val="0"/>
              </a:spcAft>
              <a:buClr>
                <a:schemeClr val="dk1"/>
              </a:buClr>
              <a:buSzPts val="2100"/>
              <a:buFont typeface="Georgia"/>
              <a:buChar char="●"/>
            </a:pPr>
            <a:r>
              <a:rPr b="0" i="0" lang="en-US" sz="2100" u="none" cap="none" strike="noStrike">
                <a:solidFill>
                  <a:schemeClr val="dk1"/>
                </a:solidFill>
                <a:latin typeface="Georgia"/>
                <a:ea typeface="Georgia"/>
                <a:cs typeface="Georgia"/>
                <a:sym typeface="Georgia"/>
              </a:rPr>
              <a:t>There are things that you can do to avoid eviction</a:t>
            </a:r>
            <a:endParaRPr b="0" i="0" sz="2100" u="none" cap="none" strike="noStrike">
              <a:solidFill>
                <a:schemeClr val="dk1"/>
              </a:solidFill>
              <a:latin typeface="Georgia"/>
              <a:ea typeface="Georgia"/>
              <a:cs typeface="Georgia"/>
              <a:sym typeface="Georgia"/>
            </a:endParaRPr>
          </a:p>
          <a:p>
            <a:pPr indent="-361950" lvl="1" marL="914400" marR="0" rtl="0" algn="l">
              <a:lnSpc>
                <a:spcPct val="115000"/>
              </a:lnSpc>
              <a:spcBef>
                <a:spcPts val="1300"/>
              </a:spcBef>
              <a:spcAft>
                <a:spcPts val="0"/>
              </a:spcAft>
              <a:buClr>
                <a:schemeClr val="dk1"/>
              </a:buClr>
              <a:buSzPts val="2100"/>
              <a:buFont typeface="Georgia"/>
              <a:buChar char="○"/>
            </a:pPr>
            <a:r>
              <a:rPr b="0" i="0" lang="en-US" sz="2100" u="none" cap="none" strike="noStrike">
                <a:solidFill>
                  <a:schemeClr val="dk1"/>
                </a:solidFill>
                <a:latin typeface="Georgia"/>
                <a:ea typeface="Georgia"/>
                <a:cs typeface="Georgia"/>
                <a:sym typeface="Georgia"/>
              </a:rPr>
              <a:t>Tenant and housing authority can agree on a resolution that is acceptable for both sides</a:t>
            </a:r>
            <a:endParaRPr b="0" i="0" sz="2100" u="none" cap="none" strike="noStrike">
              <a:solidFill>
                <a:schemeClr val="dk1"/>
              </a:solidFill>
              <a:latin typeface="Georgia"/>
              <a:ea typeface="Georgia"/>
              <a:cs typeface="Georgia"/>
              <a:sym typeface="Georgia"/>
            </a:endParaRPr>
          </a:p>
          <a:p>
            <a:pPr indent="0" lvl="0" marL="0" marR="0" rtl="0" algn="l">
              <a:lnSpc>
                <a:spcPct val="115000"/>
              </a:lnSpc>
              <a:spcBef>
                <a:spcPts val="1300"/>
              </a:spcBef>
              <a:spcAft>
                <a:spcPts val="1800"/>
              </a:spcAft>
              <a:buClr>
                <a:srgbClr val="000000"/>
              </a:buClr>
              <a:buSzPts val="2100"/>
              <a:buFont typeface="Arial"/>
              <a:buNone/>
            </a:pPr>
            <a:r>
              <a:t/>
            </a:r>
            <a:endParaRPr b="0" i="0" sz="2100" u="none" cap="none" strike="noStrike">
              <a:solidFill>
                <a:schemeClr val="dk1"/>
              </a:solidFill>
              <a:latin typeface="Georgia"/>
              <a:ea typeface="Georgia"/>
              <a:cs typeface="Georgia"/>
              <a:sym typeface="Georgia"/>
            </a:endParaRPr>
          </a:p>
        </p:txBody>
      </p:sp>
      <p:sp>
        <p:nvSpPr>
          <p:cNvPr id="225" name="Google Shape;225;g37ff155a730_0_81"/>
          <p:cNvSpPr txBox="1"/>
          <p:nvPr>
            <p:ph type="ctrTitle"/>
          </p:nvPr>
        </p:nvSpPr>
        <p:spPr>
          <a:xfrm>
            <a:off x="115525" y="0"/>
            <a:ext cx="3554100" cy="539400"/>
          </a:xfrm>
          <a:prstGeom prst="rect">
            <a:avLst/>
          </a:prstGeom>
          <a:noFill/>
          <a:ln cap="flat" cmpd="sng" w="19050">
            <a:solidFill>
              <a:srgbClr val="000000"/>
            </a:solidFill>
            <a:prstDash val="solid"/>
            <a:round/>
            <a:headEnd len="sm" w="sm" type="none"/>
            <a:tailEnd len="sm" w="sm" type="none"/>
          </a:ln>
        </p:spPr>
        <p:txBody>
          <a:bodyPr anchorCtr="0" anchor="ctr" bIns="45700" lIns="91425" spcFirstLastPara="1" rIns="91425" wrap="square" tIns="45700">
            <a:noAutofit/>
          </a:bodyPr>
          <a:lstStyle/>
          <a:p>
            <a:pPr indent="0" lvl="0" marL="0" rtl="0" algn="ctr">
              <a:lnSpc>
                <a:spcPct val="100000"/>
              </a:lnSpc>
              <a:spcBef>
                <a:spcPts val="0"/>
              </a:spcBef>
              <a:spcAft>
                <a:spcPts val="0"/>
              </a:spcAft>
              <a:buSzPts val="990"/>
              <a:buNone/>
            </a:pPr>
            <a:r>
              <a:rPr b="1" lang="en-US" sz="1840">
                <a:latin typeface="Georgia"/>
                <a:ea typeface="Georgia"/>
                <a:cs typeface="Georgia"/>
                <a:sym typeface="Georgia"/>
              </a:rPr>
              <a:t>Evictions in Public Housing</a:t>
            </a:r>
            <a:endParaRPr b="1" sz="1840">
              <a:latin typeface="Georgia"/>
              <a:ea typeface="Georgia"/>
              <a:cs typeface="Georgia"/>
              <a:sym typeface="Georgia"/>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0" name="Shape 230"/>
        <p:cNvGrpSpPr/>
        <p:nvPr/>
      </p:nvGrpSpPr>
      <p:grpSpPr>
        <a:xfrm>
          <a:off x="0" y="0"/>
          <a:ext cx="0" cy="0"/>
          <a:chOff x="0" y="0"/>
          <a:chExt cx="0" cy="0"/>
        </a:xfrm>
      </p:grpSpPr>
      <p:sp>
        <p:nvSpPr>
          <p:cNvPr id="231" name="Google Shape;231;g37ff155a730_0_130"/>
          <p:cNvSpPr txBox="1"/>
          <p:nvPr>
            <p:ph idx="12" type="sldNum"/>
          </p:nvPr>
        </p:nvSpPr>
        <p:spPr>
          <a:xfrm>
            <a:off x="6553200" y="6356350"/>
            <a:ext cx="2133600" cy="3651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sp>
        <p:nvSpPr>
          <p:cNvPr id="232" name="Google Shape;232;g37ff155a730_0_130"/>
          <p:cNvSpPr txBox="1"/>
          <p:nvPr/>
        </p:nvSpPr>
        <p:spPr>
          <a:xfrm>
            <a:off x="800100" y="781400"/>
            <a:ext cx="7814400" cy="11082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3000"/>
              <a:buFont typeface="Arial"/>
              <a:buNone/>
            </a:pPr>
            <a:r>
              <a:rPr b="1" i="0" lang="en-US" sz="3000" u="none" cap="none" strike="noStrike">
                <a:solidFill>
                  <a:schemeClr val="dk1"/>
                </a:solidFill>
                <a:latin typeface="Georgia"/>
                <a:ea typeface="Georgia"/>
                <a:cs typeface="Georgia"/>
                <a:sym typeface="Georgia"/>
              </a:rPr>
              <a:t>What are eviction myths </a:t>
            </a:r>
            <a:br>
              <a:rPr b="1" i="0" lang="en-US" sz="3000" u="none" cap="none" strike="noStrike">
                <a:solidFill>
                  <a:schemeClr val="dk1"/>
                </a:solidFill>
                <a:latin typeface="Georgia"/>
                <a:ea typeface="Georgia"/>
                <a:cs typeface="Georgia"/>
                <a:sym typeface="Georgia"/>
              </a:rPr>
            </a:br>
            <a:r>
              <a:rPr b="1" i="0" lang="en-US" sz="3000" u="none" cap="none" strike="noStrike">
                <a:solidFill>
                  <a:schemeClr val="dk1"/>
                </a:solidFill>
                <a:latin typeface="Georgia"/>
                <a:ea typeface="Georgia"/>
                <a:cs typeface="Georgia"/>
                <a:sym typeface="Georgia"/>
              </a:rPr>
              <a:t>that are not true?</a:t>
            </a:r>
            <a:endParaRPr b="1" i="0" sz="3000" u="none" cap="none" strike="noStrike">
              <a:solidFill>
                <a:schemeClr val="dk1"/>
              </a:solidFill>
              <a:latin typeface="Georgia"/>
              <a:ea typeface="Georgia"/>
              <a:cs typeface="Georgia"/>
              <a:sym typeface="Georgia"/>
            </a:endParaRPr>
          </a:p>
        </p:txBody>
      </p:sp>
      <p:sp>
        <p:nvSpPr>
          <p:cNvPr id="233" name="Google Shape;233;g37ff155a730_0_130"/>
          <p:cNvSpPr txBox="1"/>
          <p:nvPr/>
        </p:nvSpPr>
        <p:spPr>
          <a:xfrm>
            <a:off x="901800" y="2189775"/>
            <a:ext cx="7038900" cy="3866400"/>
          </a:xfrm>
          <a:prstGeom prst="rect">
            <a:avLst/>
          </a:prstGeom>
          <a:noFill/>
          <a:ln>
            <a:noFill/>
          </a:ln>
        </p:spPr>
        <p:txBody>
          <a:bodyPr anchorCtr="0" anchor="t" bIns="91425" lIns="91425" spcFirstLastPara="1" rIns="91425" wrap="square" tIns="91425">
            <a:spAutoFit/>
          </a:bodyPr>
          <a:lstStyle/>
          <a:p>
            <a:pPr indent="-361950" lvl="0" marL="457200" marR="0" rtl="0" algn="l">
              <a:lnSpc>
                <a:spcPct val="115000"/>
              </a:lnSpc>
              <a:spcBef>
                <a:spcPts val="0"/>
              </a:spcBef>
              <a:spcAft>
                <a:spcPts val="0"/>
              </a:spcAft>
              <a:buClr>
                <a:schemeClr val="dk1"/>
              </a:buClr>
              <a:buSzPts val="2100"/>
              <a:buFont typeface="Georgia"/>
              <a:buChar char="●"/>
            </a:pPr>
            <a:r>
              <a:rPr b="0" i="0" lang="en-US" sz="2100" u="none" cap="none" strike="noStrike">
                <a:solidFill>
                  <a:schemeClr val="dk1"/>
                </a:solidFill>
                <a:latin typeface="Georgia"/>
                <a:ea typeface="Georgia"/>
                <a:cs typeface="Georgia"/>
                <a:sym typeface="Georgia"/>
              </a:rPr>
              <a:t>A judge cannot evict a family with children</a:t>
            </a:r>
            <a:br>
              <a:rPr b="0" i="0" lang="en-US" sz="2100" u="none" cap="none" strike="noStrike">
                <a:solidFill>
                  <a:schemeClr val="dk1"/>
                </a:solidFill>
                <a:latin typeface="Georgia"/>
                <a:ea typeface="Georgia"/>
                <a:cs typeface="Georgia"/>
                <a:sym typeface="Georgia"/>
              </a:rPr>
            </a:br>
            <a:r>
              <a:rPr b="0" i="0" lang="en-US" sz="2100" u="none" cap="none" strike="noStrike">
                <a:solidFill>
                  <a:schemeClr val="dk1"/>
                </a:solidFill>
                <a:latin typeface="Georgia"/>
                <a:ea typeface="Georgia"/>
                <a:cs typeface="Georgia"/>
                <a:sym typeface="Georgia"/>
              </a:rPr>
              <a:t>NOT TRUE</a:t>
            </a:r>
            <a:endParaRPr b="0" i="0" sz="2100" u="none" cap="none" strike="noStrike">
              <a:solidFill>
                <a:schemeClr val="dk1"/>
              </a:solidFill>
              <a:latin typeface="Georgia"/>
              <a:ea typeface="Georgia"/>
              <a:cs typeface="Georgia"/>
              <a:sym typeface="Georgia"/>
            </a:endParaRPr>
          </a:p>
          <a:p>
            <a:pPr indent="-361950" lvl="0" marL="457200" marR="0" rtl="0" algn="l">
              <a:lnSpc>
                <a:spcPct val="115000"/>
              </a:lnSpc>
              <a:spcBef>
                <a:spcPts val="1000"/>
              </a:spcBef>
              <a:spcAft>
                <a:spcPts val="0"/>
              </a:spcAft>
              <a:buClr>
                <a:schemeClr val="dk1"/>
              </a:buClr>
              <a:buSzPts val="2100"/>
              <a:buFont typeface="Georgia"/>
              <a:buChar char="●"/>
            </a:pPr>
            <a:r>
              <a:rPr b="0" i="0" lang="en-US" sz="2100" u="none" cap="none" strike="noStrike">
                <a:solidFill>
                  <a:schemeClr val="dk1"/>
                </a:solidFill>
                <a:latin typeface="Georgia"/>
                <a:ea typeface="Georgia"/>
                <a:cs typeface="Georgia"/>
                <a:sym typeface="Georgia"/>
              </a:rPr>
              <a:t>Evictions cannot happen during the winter or holidays </a:t>
            </a:r>
            <a:br>
              <a:rPr b="0" i="0" lang="en-US" sz="2100" u="none" cap="none" strike="noStrike">
                <a:solidFill>
                  <a:schemeClr val="dk1"/>
                </a:solidFill>
                <a:latin typeface="Georgia"/>
                <a:ea typeface="Georgia"/>
                <a:cs typeface="Georgia"/>
                <a:sym typeface="Georgia"/>
              </a:rPr>
            </a:br>
            <a:r>
              <a:rPr b="0" i="0" lang="en-US" sz="2100" u="none" cap="none" strike="noStrike">
                <a:solidFill>
                  <a:schemeClr val="dk1"/>
                </a:solidFill>
                <a:latin typeface="Georgia"/>
                <a:ea typeface="Georgia"/>
                <a:cs typeface="Georgia"/>
                <a:sym typeface="Georgia"/>
              </a:rPr>
              <a:t>NOT TRUE</a:t>
            </a:r>
            <a:endParaRPr b="0" i="0" sz="2100" u="none" cap="none" strike="noStrike">
              <a:solidFill>
                <a:schemeClr val="dk1"/>
              </a:solidFill>
              <a:latin typeface="Georgia"/>
              <a:ea typeface="Georgia"/>
              <a:cs typeface="Georgia"/>
              <a:sym typeface="Georgia"/>
            </a:endParaRPr>
          </a:p>
          <a:p>
            <a:pPr indent="-361950" lvl="0" marL="457200" marR="0" rtl="0" algn="l">
              <a:lnSpc>
                <a:spcPct val="115000"/>
              </a:lnSpc>
              <a:spcBef>
                <a:spcPts val="1000"/>
              </a:spcBef>
              <a:spcAft>
                <a:spcPts val="0"/>
              </a:spcAft>
              <a:buClr>
                <a:schemeClr val="dk1"/>
              </a:buClr>
              <a:buSzPts val="2100"/>
              <a:buFont typeface="Georgia"/>
              <a:buChar char="●"/>
            </a:pPr>
            <a:r>
              <a:rPr b="0" i="0" lang="en-US" sz="2100" u="none" cap="none" strike="noStrike">
                <a:solidFill>
                  <a:schemeClr val="dk1"/>
                </a:solidFill>
                <a:latin typeface="Georgia"/>
                <a:ea typeface="Georgia"/>
                <a:cs typeface="Georgia"/>
                <a:sym typeface="Georgia"/>
              </a:rPr>
              <a:t>It takes a long time to evict someone</a:t>
            </a:r>
            <a:br>
              <a:rPr b="0" i="0" lang="en-US" sz="2100" u="none" cap="none" strike="noStrike">
                <a:solidFill>
                  <a:schemeClr val="dk1"/>
                </a:solidFill>
                <a:latin typeface="Georgia"/>
                <a:ea typeface="Georgia"/>
                <a:cs typeface="Georgia"/>
                <a:sym typeface="Georgia"/>
              </a:rPr>
            </a:br>
            <a:r>
              <a:rPr b="0" i="0" lang="en-US" sz="2100" u="none" cap="none" strike="noStrike">
                <a:solidFill>
                  <a:schemeClr val="dk1"/>
                </a:solidFill>
                <a:latin typeface="Georgia"/>
                <a:ea typeface="Georgia"/>
                <a:cs typeface="Georgia"/>
                <a:sym typeface="Georgia"/>
              </a:rPr>
              <a:t>NOT TRUE</a:t>
            </a:r>
            <a:endParaRPr b="0" i="0" sz="2100" u="none" cap="none" strike="noStrike">
              <a:solidFill>
                <a:schemeClr val="dk1"/>
              </a:solidFill>
              <a:latin typeface="Georgia"/>
              <a:ea typeface="Georgia"/>
              <a:cs typeface="Georgia"/>
              <a:sym typeface="Georgia"/>
            </a:endParaRPr>
          </a:p>
          <a:p>
            <a:pPr indent="-361950" lvl="0" marL="457200" marR="0" rtl="0" algn="l">
              <a:lnSpc>
                <a:spcPct val="115000"/>
              </a:lnSpc>
              <a:spcBef>
                <a:spcPts val="1000"/>
              </a:spcBef>
              <a:spcAft>
                <a:spcPts val="1000"/>
              </a:spcAft>
              <a:buClr>
                <a:schemeClr val="dk1"/>
              </a:buClr>
              <a:buSzPts val="2100"/>
              <a:buFont typeface="Georgia"/>
              <a:buChar char="●"/>
            </a:pPr>
            <a:r>
              <a:rPr b="0" i="0" lang="en-US" sz="2100" u="none" cap="none" strike="noStrike">
                <a:solidFill>
                  <a:schemeClr val="dk1"/>
                </a:solidFill>
                <a:latin typeface="Georgia"/>
                <a:ea typeface="Georgia"/>
                <a:cs typeface="Georgia"/>
                <a:sym typeface="Georgia"/>
              </a:rPr>
              <a:t>If a tenant owes rent, the landlord has to accept a repayment plan in court if a tenant offers</a:t>
            </a:r>
            <a:br>
              <a:rPr b="0" i="0" lang="en-US" sz="2100" u="none" cap="none" strike="noStrike">
                <a:solidFill>
                  <a:schemeClr val="dk1"/>
                </a:solidFill>
                <a:latin typeface="Georgia"/>
                <a:ea typeface="Georgia"/>
                <a:cs typeface="Georgia"/>
                <a:sym typeface="Georgia"/>
              </a:rPr>
            </a:br>
            <a:r>
              <a:rPr b="0" i="0" lang="en-US" sz="2100" u="none" cap="none" strike="noStrike">
                <a:solidFill>
                  <a:schemeClr val="dk1"/>
                </a:solidFill>
                <a:latin typeface="Georgia"/>
                <a:ea typeface="Georgia"/>
                <a:cs typeface="Georgia"/>
                <a:sym typeface="Georgia"/>
              </a:rPr>
              <a:t>NOT ALWAYS TRUE</a:t>
            </a:r>
            <a:endParaRPr b="0" i="0" sz="2100" u="none" cap="none" strike="noStrike">
              <a:solidFill>
                <a:schemeClr val="dk1"/>
              </a:solidFill>
              <a:latin typeface="Georgia"/>
              <a:ea typeface="Georgia"/>
              <a:cs typeface="Georgia"/>
              <a:sym typeface="Georgia"/>
            </a:endParaRPr>
          </a:p>
        </p:txBody>
      </p:sp>
      <p:sp>
        <p:nvSpPr>
          <p:cNvPr id="234" name="Google Shape;234;g37ff155a730_0_130"/>
          <p:cNvSpPr txBox="1"/>
          <p:nvPr>
            <p:ph type="ctrTitle"/>
          </p:nvPr>
        </p:nvSpPr>
        <p:spPr>
          <a:xfrm>
            <a:off x="115525" y="0"/>
            <a:ext cx="3554100" cy="539400"/>
          </a:xfrm>
          <a:prstGeom prst="rect">
            <a:avLst/>
          </a:prstGeom>
          <a:noFill/>
          <a:ln cap="flat" cmpd="sng" w="19050">
            <a:solidFill>
              <a:srgbClr val="000000"/>
            </a:solidFill>
            <a:prstDash val="solid"/>
            <a:round/>
            <a:headEnd len="sm" w="sm" type="none"/>
            <a:tailEnd len="sm" w="sm" type="none"/>
          </a:ln>
        </p:spPr>
        <p:txBody>
          <a:bodyPr anchorCtr="0" anchor="ctr" bIns="45700" lIns="91425" spcFirstLastPara="1" rIns="91425" wrap="square" tIns="45700">
            <a:noAutofit/>
          </a:bodyPr>
          <a:lstStyle/>
          <a:p>
            <a:pPr indent="0" lvl="0" marL="0" rtl="0" algn="ctr">
              <a:lnSpc>
                <a:spcPct val="100000"/>
              </a:lnSpc>
              <a:spcBef>
                <a:spcPts val="0"/>
              </a:spcBef>
              <a:spcAft>
                <a:spcPts val="0"/>
              </a:spcAft>
              <a:buSzPts val="990"/>
              <a:buNone/>
            </a:pPr>
            <a:r>
              <a:rPr b="1" lang="en-US" sz="1840">
                <a:latin typeface="Georgia"/>
                <a:ea typeface="Georgia"/>
                <a:cs typeface="Georgia"/>
                <a:sym typeface="Georgia"/>
              </a:rPr>
              <a:t>Evictions in Public Housing</a:t>
            </a:r>
            <a:endParaRPr b="1" sz="1840">
              <a:latin typeface="Georgia"/>
              <a:ea typeface="Georgia"/>
              <a:cs typeface="Georgia"/>
              <a:sym typeface="Georgia"/>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9" name="Shape 239"/>
        <p:cNvGrpSpPr/>
        <p:nvPr/>
      </p:nvGrpSpPr>
      <p:grpSpPr>
        <a:xfrm>
          <a:off x="0" y="0"/>
          <a:ext cx="0" cy="0"/>
          <a:chOff x="0" y="0"/>
          <a:chExt cx="0" cy="0"/>
        </a:xfrm>
      </p:grpSpPr>
      <p:sp>
        <p:nvSpPr>
          <p:cNvPr id="240" name="Google Shape;240;g37ff155a730_0_139"/>
          <p:cNvSpPr txBox="1"/>
          <p:nvPr>
            <p:ph idx="12" type="sldNum"/>
          </p:nvPr>
        </p:nvSpPr>
        <p:spPr>
          <a:xfrm>
            <a:off x="6553200" y="6356350"/>
            <a:ext cx="2133600" cy="3651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sp>
        <p:nvSpPr>
          <p:cNvPr id="241" name="Google Shape;241;g37ff155a730_0_139"/>
          <p:cNvSpPr txBox="1"/>
          <p:nvPr/>
        </p:nvSpPr>
        <p:spPr>
          <a:xfrm>
            <a:off x="800100" y="940225"/>
            <a:ext cx="7814400" cy="6465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3000"/>
              <a:buFont typeface="Arial"/>
              <a:buNone/>
            </a:pPr>
            <a:r>
              <a:rPr b="1" i="0" lang="en-US" sz="3000" u="none" cap="none" strike="noStrike">
                <a:solidFill>
                  <a:schemeClr val="dk1"/>
                </a:solidFill>
                <a:latin typeface="Georgia"/>
                <a:ea typeface="Georgia"/>
                <a:cs typeface="Georgia"/>
                <a:sym typeface="Georgia"/>
              </a:rPr>
              <a:t>What is the court eviction process?</a:t>
            </a:r>
            <a:endParaRPr b="1" i="0" sz="3000" u="none" cap="none" strike="noStrike">
              <a:solidFill>
                <a:schemeClr val="dk1"/>
              </a:solidFill>
              <a:latin typeface="Georgia"/>
              <a:ea typeface="Georgia"/>
              <a:cs typeface="Georgia"/>
              <a:sym typeface="Georgia"/>
            </a:endParaRPr>
          </a:p>
        </p:txBody>
      </p:sp>
      <p:sp>
        <p:nvSpPr>
          <p:cNvPr id="242" name="Google Shape;242;g37ff155a730_0_139"/>
          <p:cNvSpPr txBox="1"/>
          <p:nvPr/>
        </p:nvSpPr>
        <p:spPr>
          <a:xfrm>
            <a:off x="121500" y="1987550"/>
            <a:ext cx="8901000" cy="507900"/>
          </a:xfrm>
          <a:prstGeom prst="rect">
            <a:avLst/>
          </a:prstGeom>
          <a:noFill/>
          <a:ln>
            <a:noFill/>
          </a:ln>
        </p:spPr>
        <p:txBody>
          <a:bodyPr anchorCtr="0" anchor="t" bIns="91425" lIns="91425" spcFirstLastPara="1" rIns="91425" wrap="square" tIns="91425">
            <a:spAutoFit/>
          </a:bodyPr>
          <a:lstStyle/>
          <a:p>
            <a:pPr indent="0" lvl="0" marL="0" marR="0" rtl="0" algn="l">
              <a:lnSpc>
                <a:spcPct val="115000"/>
              </a:lnSpc>
              <a:spcBef>
                <a:spcPts val="0"/>
              </a:spcBef>
              <a:spcAft>
                <a:spcPts val="0"/>
              </a:spcAft>
              <a:buClr>
                <a:srgbClr val="000000"/>
              </a:buClr>
              <a:buSzPts val="2100"/>
              <a:buFont typeface="Arial"/>
              <a:buNone/>
            </a:pPr>
            <a:r>
              <a:t/>
            </a:r>
            <a:endParaRPr b="0" i="0" sz="2100" u="none" cap="none" strike="noStrike">
              <a:solidFill>
                <a:schemeClr val="dk1"/>
              </a:solidFill>
              <a:latin typeface="Georgia"/>
              <a:ea typeface="Georgia"/>
              <a:cs typeface="Georgia"/>
              <a:sym typeface="Georgia"/>
            </a:endParaRPr>
          </a:p>
        </p:txBody>
      </p:sp>
      <p:sp>
        <p:nvSpPr>
          <p:cNvPr id="243" name="Google Shape;243;g37ff155a730_0_139"/>
          <p:cNvSpPr txBox="1"/>
          <p:nvPr/>
        </p:nvSpPr>
        <p:spPr>
          <a:xfrm>
            <a:off x="326100" y="1848550"/>
            <a:ext cx="8491800" cy="4507800"/>
          </a:xfrm>
          <a:prstGeom prst="rect">
            <a:avLst/>
          </a:prstGeom>
          <a:noFill/>
          <a:ln>
            <a:noFill/>
          </a:ln>
        </p:spPr>
        <p:txBody>
          <a:bodyPr anchorCtr="0" anchor="t" bIns="91425" lIns="91425" spcFirstLastPara="1" rIns="91425" wrap="square" tIns="91425">
            <a:spAutoFit/>
          </a:bodyPr>
          <a:lstStyle/>
          <a:p>
            <a:pPr indent="-361950" lvl="0" marL="457200" marR="0" rtl="0" algn="l">
              <a:lnSpc>
                <a:spcPct val="115000"/>
              </a:lnSpc>
              <a:spcBef>
                <a:spcPts val="0"/>
              </a:spcBef>
              <a:spcAft>
                <a:spcPts val="0"/>
              </a:spcAft>
              <a:buClr>
                <a:schemeClr val="dk1"/>
              </a:buClr>
              <a:buSzPts val="2100"/>
              <a:buFont typeface="Georgia"/>
              <a:buChar char="●"/>
            </a:pPr>
            <a:r>
              <a:rPr b="0" i="0" lang="en-US" sz="2100" u="none" cap="none" strike="noStrike">
                <a:solidFill>
                  <a:schemeClr val="dk1"/>
                </a:solidFill>
                <a:latin typeface="Georgia"/>
                <a:ea typeface="Georgia"/>
                <a:cs typeface="Georgia"/>
                <a:sym typeface="Georgia"/>
              </a:rPr>
              <a:t>Notice to Quit</a:t>
            </a:r>
            <a:endParaRPr b="0" i="0" sz="2100" u="none" cap="none" strike="noStrike">
              <a:solidFill>
                <a:schemeClr val="dk1"/>
              </a:solidFill>
              <a:latin typeface="Georgia"/>
              <a:ea typeface="Georgia"/>
              <a:cs typeface="Georgia"/>
              <a:sym typeface="Georgia"/>
            </a:endParaRPr>
          </a:p>
          <a:p>
            <a:pPr indent="-361950" lvl="0" marL="457200" marR="0" rtl="0" algn="l">
              <a:lnSpc>
                <a:spcPct val="115000"/>
              </a:lnSpc>
              <a:spcBef>
                <a:spcPts val="1000"/>
              </a:spcBef>
              <a:spcAft>
                <a:spcPts val="0"/>
              </a:spcAft>
              <a:buClr>
                <a:schemeClr val="dk1"/>
              </a:buClr>
              <a:buSzPts val="2100"/>
              <a:buFont typeface="Georgia"/>
              <a:buChar char="●"/>
            </a:pPr>
            <a:r>
              <a:rPr b="0" i="0" lang="en-US" sz="2100" u="none" cap="none" strike="noStrike">
                <a:solidFill>
                  <a:schemeClr val="dk1"/>
                </a:solidFill>
                <a:latin typeface="Georgia"/>
                <a:ea typeface="Georgia"/>
                <a:cs typeface="Georgia"/>
                <a:sym typeface="Georgia"/>
              </a:rPr>
              <a:t>Summons and Complaint</a:t>
            </a:r>
            <a:endParaRPr b="0" i="0" sz="2100" u="none" cap="none" strike="noStrike">
              <a:solidFill>
                <a:schemeClr val="dk1"/>
              </a:solidFill>
              <a:latin typeface="Georgia"/>
              <a:ea typeface="Georgia"/>
              <a:cs typeface="Georgia"/>
              <a:sym typeface="Georgia"/>
            </a:endParaRPr>
          </a:p>
          <a:p>
            <a:pPr indent="-361950" lvl="0" marL="457200" marR="0" rtl="0" algn="l">
              <a:lnSpc>
                <a:spcPct val="115000"/>
              </a:lnSpc>
              <a:spcBef>
                <a:spcPts val="1000"/>
              </a:spcBef>
              <a:spcAft>
                <a:spcPts val="0"/>
              </a:spcAft>
              <a:buClr>
                <a:schemeClr val="dk1"/>
              </a:buClr>
              <a:buSzPts val="2100"/>
              <a:buFont typeface="Georgia"/>
              <a:buChar char="●"/>
            </a:pPr>
            <a:r>
              <a:rPr b="0" i="0" lang="en-US" sz="2100" u="none" cap="none" strike="noStrike">
                <a:solidFill>
                  <a:schemeClr val="dk1"/>
                </a:solidFill>
                <a:latin typeface="Georgia"/>
                <a:ea typeface="Georgia"/>
                <a:cs typeface="Georgia"/>
                <a:sym typeface="Georgia"/>
              </a:rPr>
              <a:t>Answer, Discovery, and Jury Claim</a:t>
            </a:r>
            <a:endParaRPr b="0" i="0" sz="2100" u="none" cap="none" strike="noStrike">
              <a:solidFill>
                <a:schemeClr val="dk1"/>
              </a:solidFill>
              <a:latin typeface="Georgia"/>
              <a:ea typeface="Georgia"/>
              <a:cs typeface="Georgia"/>
              <a:sym typeface="Georgia"/>
            </a:endParaRPr>
          </a:p>
          <a:p>
            <a:pPr indent="-361950" lvl="0" marL="457200" marR="0" rtl="0" algn="l">
              <a:lnSpc>
                <a:spcPct val="115000"/>
              </a:lnSpc>
              <a:spcBef>
                <a:spcPts val="1000"/>
              </a:spcBef>
              <a:spcAft>
                <a:spcPts val="0"/>
              </a:spcAft>
              <a:buClr>
                <a:schemeClr val="dk1"/>
              </a:buClr>
              <a:buSzPts val="2100"/>
              <a:buFont typeface="Georgia"/>
              <a:buChar char="●"/>
            </a:pPr>
            <a:r>
              <a:rPr b="0" i="0" lang="en-US" sz="2100" u="none" cap="none" strike="noStrike">
                <a:solidFill>
                  <a:schemeClr val="dk1"/>
                </a:solidFill>
                <a:latin typeface="Georgia"/>
                <a:ea typeface="Georgia"/>
                <a:cs typeface="Georgia"/>
                <a:sym typeface="Georgia"/>
              </a:rPr>
              <a:t>Tier-1/Mediation</a:t>
            </a:r>
            <a:endParaRPr b="0" i="0" sz="2100" u="none" cap="none" strike="noStrike">
              <a:solidFill>
                <a:schemeClr val="dk1"/>
              </a:solidFill>
              <a:latin typeface="Georgia"/>
              <a:ea typeface="Georgia"/>
              <a:cs typeface="Georgia"/>
              <a:sym typeface="Georgia"/>
            </a:endParaRPr>
          </a:p>
          <a:p>
            <a:pPr indent="-361950" lvl="0" marL="457200" marR="0" rtl="0" algn="l">
              <a:lnSpc>
                <a:spcPct val="115000"/>
              </a:lnSpc>
              <a:spcBef>
                <a:spcPts val="1000"/>
              </a:spcBef>
              <a:spcAft>
                <a:spcPts val="0"/>
              </a:spcAft>
              <a:buClr>
                <a:schemeClr val="dk1"/>
              </a:buClr>
              <a:buSzPts val="2100"/>
              <a:buFont typeface="Georgia"/>
              <a:buChar char="●"/>
            </a:pPr>
            <a:r>
              <a:rPr b="0" i="0" lang="en-US" sz="2100" u="none" cap="none" strike="noStrike">
                <a:solidFill>
                  <a:schemeClr val="dk1"/>
                </a:solidFill>
                <a:latin typeface="Georgia"/>
                <a:ea typeface="Georgia"/>
                <a:cs typeface="Georgia"/>
                <a:sym typeface="Georgia"/>
              </a:rPr>
              <a:t>Tier 2/Motions/Trial</a:t>
            </a:r>
            <a:endParaRPr b="0" i="0" sz="2100" u="none" cap="none" strike="noStrike">
              <a:solidFill>
                <a:schemeClr val="dk1"/>
              </a:solidFill>
              <a:latin typeface="Georgia"/>
              <a:ea typeface="Georgia"/>
              <a:cs typeface="Georgia"/>
              <a:sym typeface="Georgia"/>
            </a:endParaRPr>
          </a:p>
          <a:p>
            <a:pPr indent="-361950" lvl="0" marL="457200" marR="0" rtl="0" algn="l">
              <a:lnSpc>
                <a:spcPct val="115000"/>
              </a:lnSpc>
              <a:spcBef>
                <a:spcPts val="1000"/>
              </a:spcBef>
              <a:spcAft>
                <a:spcPts val="0"/>
              </a:spcAft>
              <a:buClr>
                <a:schemeClr val="dk1"/>
              </a:buClr>
              <a:buSzPts val="2100"/>
              <a:buFont typeface="Georgia"/>
              <a:buChar char="●"/>
            </a:pPr>
            <a:r>
              <a:rPr b="0" i="0" lang="en-US" sz="2100" u="none" cap="none" strike="noStrike">
                <a:solidFill>
                  <a:schemeClr val="dk1"/>
                </a:solidFill>
                <a:latin typeface="Georgia"/>
                <a:ea typeface="Georgia"/>
                <a:cs typeface="Georgia"/>
                <a:sym typeface="Georgia"/>
              </a:rPr>
              <a:t>Judgment</a:t>
            </a:r>
            <a:endParaRPr b="0" i="0" sz="2100" u="none" cap="none" strike="noStrike">
              <a:solidFill>
                <a:schemeClr val="dk1"/>
              </a:solidFill>
              <a:latin typeface="Georgia"/>
              <a:ea typeface="Georgia"/>
              <a:cs typeface="Georgia"/>
              <a:sym typeface="Georgia"/>
            </a:endParaRPr>
          </a:p>
          <a:p>
            <a:pPr indent="-361950" lvl="0" marL="457200" marR="0" rtl="0" algn="l">
              <a:lnSpc>
                <a:spcPct val="115000"/>
              </a:lnSpc>
              <a:spcBef>
                <a:spcPts val="1000"/>
              </a:spcBef>
              <a:spcAft>
                <a:spcPts val="0"/>
              </a:spcAft>
              <a:buClr>
                <a:schemeClr val="dk1"/>
              </a:buClr>
              <a:buSzPts val="2100"/>
              <a:buFont typeface="Georgia"/>
              <a:buChar char="●"/>
            </a:pPr>
            <a:r>
              <a:rPr b="0" i="0" lang="en-US" sz="2100" u="none" cap="none" strike="noStrike">
                <a:solidFill>
                  <a:schemeClr val="dk1"/>
                </a:solidFill>
                <a:latin typeface="Georgia"/>
                <a:ea typeface="Georgia"/>
                <a:cs typeface="Georgia"/>
                <a:sym typeface="Georgia"/>
              </a:rPr>
              <a:t>Appeal</a:t>
            </a:r>
            <a:endParaRPr b="0" i="0" sz="2100" u="none" cap="none" strike="noStrike">
              <a:solidFill>
                <a:schemeClr val="dk1"/>
              </a:solidFill>
              <a:latin typeface="Georgia"/>
              <a:ea typeface="Georgia"/>
              <a:cs typeface="Georgia"/>
              <a:sym typeface="Georgia"/>
            </a:endParaRPr>
          </a:p>
          <a:p>
            <a:pPr indent="-361950" lvl="0" marL="457200" marR="0" rtl="0" algn="l">
              <a:lnSpc>
                <a:spcPct val="115000"/>
              </a:lnSpc>
              <a:spcBef>
                <a:spcPts val="1000"/>
              </a:spcBef>
              <a:spcAft>
                <a:spcPts val="0"/>
              </a:spcAft>
              <a:buClr>
                <a:schemeClr val="dk1"/>
              </a:buClr>
              <a:buSzPts val="2100"/>
              <a:buFont typeface="Georgia"/>
              <a:buChar char="●"/>
            </a:pPr>
            <a:r>
              <a:rPr b="0" i="0" lang="en-US" sz="2100" u="none" cap="none" strike="noStrike">
                <a:solidFill>
                  <a:schemeClr val="dk1"/>
                </a:solidFill>
                <a:latin typeface="Georgia"/>
                <a:ea typeface="Georgia"/>
                <a:cs typeface="Georgia"/>
                <a:sym typeface="Georgia"/>
              </a:rPr>
              <a:t>Execution</a:t>
            </a:r>
            <a:endParaRPr b="0" i="0" sz="2100" u="none" cap="none" strike="noStrike">
              <a:solidFill>
                <a:schemeClr val="dk1"/>
              </a:solidFill>
              <a:latin typeface="Georgia"/>
              <a:ea typeface="Georgia"/>
              <a:cs typeface="Georgia"/>
              <a:sym typeface="Georgia"/>
            </a:endParaRPr>
          </a:p>
          <a:p>
            <a:pPr indent="-361950" lvl="0" marL="457200" marR="0" rtl="0" algn="l">
              <a:lnSpc>
                <a:spcPct val="115000"/>
              </a:lnSpc>
              <a:spcBef>
                <a:spcPts val="1000"/>
              </a:spcBef>
              <a:spcAft>
                <a:spcPts val="1000"/>
              </a:spcAft>
              <a:buClr>
                <a:schemeClr val="dk1"/>
              </a:buClr>
              <a:buSzPts val="2100"/>
              <a:buFont typeface="Georgia"/>
              <a:buChar char="●"/>
            </a:pPr>
            <a:r>
              <a:rPr b="0" i="0" lang="en-US" sz="2100" u="none" cap="none" strike="noStrike">
                <a:solidFill>
                  <a:schemeClr val="dk1"/>
                </a:solidFill>
                <a:latin typeface="Georgia"/>
                <a:ea typeface="Georgia"/>
                <a:cs typeface="Georgia"/>
                <a:sym typeface="Georgia"/>
              </a:rPr>
              <a:t>See </a:t>
            </a:r>
            <a:r>
              <a:rPr b="0" i="0" lang="en-US" sz="2100" u="sng" cap="none" strike="noStrike">
                <a:solidFill>
                  <a:schemeClr val="hlink"/>
                </a:solidFill>
                <a:latin typeface="Georgia"/>
                <a:ea typeface="Georgia"/>
                <a:cs typeface="Georgia"/>
                <a:sym typeface="Georgia"/>
                <a:hlinkClick r:id="rId3"/>
              </a:rPr>
              <a:t>General Timeline</a:t>
            </a:r>
            <a:r>
              <a:rPr b="0" i="0" lang="en-US" sz="2100" u="none" cap="none" strike="noStrike">
                <a:solidFill>
                  <a:schemeClr val="dk1"/>
                </a:solidFill>
                <a:latin typeface="Georgia"/>
                <a:ea typeface="Georgia"/>
                <a:cs typeface="Georgia"/>
                <a:sym typeface="Georgia"/>
              </a:rPr>
              <a:t> in materials</a:t>
            </a:r>
            <a:endParaRPr b="0" i="0" sz="2100" u="none" cap="none" strike="noStrike">
              <a:solidFill>
                <a:schemeClr val="dk1"/>
              </a:solidFill>
              <a:latin typeface="Georgia"/>
              <a:ea typeface="Georgia"/>
              <a:cs typeface="Georgia"/>
              <a:sym typeface="Georgia"/>
            </a:endParaRPr>
          </a:p>
        </p:txBody>
      </p:sp>
      <p:sp>
        <p:nvSpPr>
          <p:cNvPr id="244" name="Google Shape;244;g37ff155a730_0_139"/>
          <p:cNvSpPr txBox="1"/>
          <p:nvPr>
            <p:ph type="ctrTitle"/>
          </p:nvPr>
        </p:nvSpPr>
        <p:spPr>
          <a:xfrm>
            <a:off x="115525" y="0"/>
            <a:ext cx="3554100" cy="539400"/>
          </a:xfrm>
          <a:prstGeom prst="rect">
            <a:avLst/>
          </a:prstGeom>
          <a:noFill/>
          <a:ln cap="flat" cmpd="sng" w="19050">
            <a:solidFill>
              <a:srgbClr val="000000"/>
            </a:solidFill>
            <a:prstDash val="solid"/>
            <a:round/>
            <a:headEnd len="sm" w="sm" type="none"/>
            <a:tailEnd len="sm" w="sm" type="none"/>
          </a:ln>
        </p:spPr>
        <p:txBody>
          <a:bodyPr anchorCtr="0" anchor="ctr" bIns="45700" lIns="91425" spcFirstLastPara="1" rIns="91425" wrap="square" tIns="45700">
            <a:noAutofit/>
          </a:bodyPr>
          <a:lstStyle/>
          <a:p>
            <a:pPr indent="0" lvl="0" marL="0" rtl="0" algn="ctr">
              <a:lnSpc>
                <a:spcPct val="100000"/>
              </a:lnSpc>
              <a:spcBef>
                <a:spcPts val="0"/>
              </a:spcBef>
              <a:spcAft>
                <a:spcPts val="0"/>
              </a:spcAft>
              <a:buSzPts val="990"/>
              <a:buNone/>
            </a:pPr>
            <a:r>
              <a:rPr b="1" lang="en-US" sz="1840">
                <a:latin typeface="Georgia"/>
                <a:ea typeface="Georgia"/>
                <a:cs typeface="Georgia"/>
                <a:sym typeface="Georgia"/>
              </a:rPr>
              <a:t>Evictions in Public Housing</a:t>
            </a:r>
            <a:endParaRPr b="1" sz="1840">
              <a:latin typeface="Georgia"/>
              <a:ea typeface="Georgia"/>
              <a:cs typeface="Georgia"/>
              <a:sym typeface="Georgia"/>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9" name="Shape 249"/>
        <p:cNvGrpSpPr/>
        <p:nvPr/>
      </p:nvGrpSpPr>
      <p:grpSpPr>
        <a:xfrm>
          <a:off x="0" y="0"/>
          <a:ext cx="0" cy="0"/>
          <a:chOff x="0" y="0"/>
          <a:chExt cx="0" cy="0"/>
        </a:xfrm>
      </p:grpSpPr>
      <p:sp>
        <p:nvSpPr>
          <p:cNvPr id="250" name="Google Shape;250;g37ff155a730_0_148"/>
          <p:cNvSpPr txBox="1"/>
          <p:nvPr>
            <p:ph idx="12" type="sldNum"/>
          </p:nvPr>
        </p:nvSpPr>
        <p:spPr>
          <a:xfrm>
            <a:off x="6553200" y="6356350"/>
            <a:ext cx="2133600" cy="3651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sp>
        <p:nvSpPr>
          <p:cNvPr id="251" name="Google Shape;251;g37ff155a730_0_148"/>
          <p:cNvSpPr txBox="1"/>
          <p:nvPr/>
        </p:nvSpPr>
        <p:spPr>
          <a:xfrm>
            <a:off x="0" y="639875"/>
            <a:ext cx="9027300" cy="11082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3000"/>
              <a:buFont typeface="Arial"/>
              <a:buNone/>
            </a:pPr>
            <a:r>
              <a:rPr b="1" i="0" lang="en-US" sz="3000" u="none" cap="none" strike="noStrike">
                <a:solidFill>
                  <a:schemeClr val="dk1"/>
                </a:solidFill>
                <a:latin typeface="Georgia"/>
                <a:ea typeface="Georgia"/>
                <a:cs typeface="Georgia"/>
                <a:sym typeface="Georgia"/>
              </a:rPr>
              <a:t>Do I have to leave </a:t>
            </a:r>
            <a:br>
              <a:rPr b="1" i="0" lang="en-US" sz="3000" u="none" cap="none" strike="noStrike">
                <a:solidFill>
                  <a:schemeClr val="dk1"/>
                </a:solidFill>
                <a:latin typeface="Georgia"/>
                <a:ea typeface="Georgia"/>
                <a:cs typeface="Georgia"/>
                <a:sym typeface="Georgia"/>
              </a:rPr>
            </a:br>
            <a:r>
              <a:rPr b="1" i="0" lang="en-US" sz="3000" u="none" cap="none" strike="noStrike">
                <a:solidFill>
                  <a:schemeClr val="dk1"/>
                </a:solidFill>
                <a:latin typeface="Georgia"/>
                <a:ea typeface="Georgia"/>
                <a:cs typeface="Georgia"/>
                <a:sym typeface="Georgia"/>
              </a:rPr>
              <a:t>if I receive a Notice to Quit (NTQ)?</a:t>
            </a:r>
            <a:endParaRPr b="1" i="0" sz="3000" u="none" cap="none" strike="noStrike">
              <a:solidFill>
                <a:schemeClr val="dk1"/>
              </a:solidFill>
              <a:latin typeface="Georgia"/>
              <a:ea typeface="Georgia"/>
              <a:cs typeface="Georgia"/>
              <a:sym typeface="Georgia"/>
            </a:endParaRPr>
          </a:p>
        </p:txBody>
      </p:sp>
      <p:sp>
        <p:nvSpPr>
          <p:cNvPr id="252" name="Google Shape;252;g37ff155a730_0_148"/>
          <p:cNvSpPr txBox="1"/>
          <p:nvPr/>
        </p:nvSpPr>
        <p:spPr>
          <a:xfrm>
            <a:off x="121500" y="1987550"/>
            <a:ext cx="8901000" cy="507900"/>
          </a:xfrm>
          <a:prstGeom prst="rect">
            <a:avLst/>
          </a:prstGeom>
          <a:noFill/>
          <a:ln>
            <a:noFill/>
          </a:ln>
        </p:spPr>
        <p:txBody>
          <a:bodyPr anchorCtr="0" anchor="t" bIns="91425" lIns="91425" spcFirstLastPara="1" rIns="91425" wrap="square" tIns="91425">
            <a:spAutoFit/>
          </a:bodyPr>
          <a:lstStyle/>
          <a:p>
            <a:pPr indent="0" lvl="0" marL="0" marR="0" rtl="0" algn="l">
              <a:lnSpc>
                <a:spcPct val="115000"/>
              </a:lnSpc>
              <a:spcBef>
                <a:spcPts val="0"/>
              </a:spcBef>
              <a:spcAft>
                <a:spcPts val="0"/>
              </a:spcAft>
              <a:buClr>
                <a:srgbClr val="000000"/>
              </a:buClr>
              <a:buSzPts val="2100"/>
              <a:buFont typeface="Arial"/>
              <a:buNone/>
            </a:pPr>
            <a:r>
              <a:t/>
            </a:r>
            <a:endParaRPr b="0" i="0" sz="2100" u="none" cap="none" strike="noStrike">
              <a:solidFill>
                <a:schemeClr val="dk1"/>
              </a:solidFill>
              <a:latin typeface="Georgia"/>
              <a:ea typeface="Georgia"/>
              <a:cs typeface="Georgia"/>
              <a:sym typeface="Georgia"/>
            </a:endParaRPr>
          </a:p>
        </p:txBody>
      </p:sp>
      <p:sp>
        <p:nvSpPr>
          <p:cNvPr id="253" name="Google Shape;253;g37ff155a730_0_148"/>
          <p:cNvSpPr txBox="1"/>
          <p:nvPr/>
        </p:nvSpPr>
        <p:spPr>
          <a:xfrm>
            <a:off x="326100" y="1848550"/>
            <a:ext cx="8360700" cy="4251300"/>
          </a:xfrm>
          <a:prstGeom prst="rect">
            <a:avLst/>
          </a:prstGeom>
          <a:noFill/>
          <a:ln>
            <a:noFill/>
          </a:ln>
        </p:spPr>
        <p:txBody>
          <a:bodyPr anchorCtr="0" anchor="t" bIns="91425" lIns="91425" spcFirstLastPara="1" rIns="91425" wrap="square" tIns="91425">
            <a:spAutoFit/>
          </a:bodyPr>
          <a:lstStyle/>
          <a:p>
            <a:pPr indent="-361950" lvl="0" marL="457200" marR="0" rtl="0" algn="l">
              <a:lnSpc>
                <a:spcPct val="115000"/>
              </a:lnSpc>
              <a:spcBef>
                <a:spcPts val="0"/>
              </a:spcBef>
              <a:spcAft>
                <a:spcPts val="0"/>
              </a:spcAft>
              <a:buClr>
                <a:schemeClr val="dk1"/>
              </a:buClr>
              <a:buSzPts val="2100"/>
              <a:buFont typeface="Georgia"/>
              <a:buChar char="●"/>
            </a:pPr>
            <a:r>
              <a:rPr b="0" i="0" lang="en-US" sz="2100" u="none" cap="none" strike="noStrike">
                <a:solidFill>
                  <a:schemeClr val="dk1"/>
                </a:solidFill>
                <a:latin typeface="Georgia"/>
                <a:ea typeface="Georgia"/>
                <a:cs typeface="Georgia"/>
                <a:sym typeface="Georgia"/>
              </a:rPr>
              <a:t>No - tenants do not have to move out if they get a NTQ</a:t>
            </a:r>
            <a:endParaRPr b="0" i="0" sz="2100" u="none" cap="none" strike="noStrike">
              <a:solidFill>
                <a:schemeClr val="dk1"/>
              </a:solidFill>
              <a:latin typeface="Georgia"/>
              <a:ea typeface="Georgia"/>
              <a:cs typeface="Georgia"/>
              <a:sym typeface="Georgia"/>
            </a:endParaRPr>
          </a:p>
          <a:p>
            <a:pPr indent="-361950" lvl="0" marL="457200" marR="0" rtl="0" algn="l">
              <a:lnSpc>
                <a:spcPct val="115000"/>
              </a:lnSpc>
              <a:spcBef>
                <a:spcPts val="1000"/>
              </a:spcBef>
              <a:spcAft>
                <a:spcPts val="0"/>
              </a:spcAft>
              <a:buClr>
                <a:schemeClr val="dk1"/>
              </a:buClr>
              <a:buSzPts val="2100"/>
              <a:buFont typeface="Georgia"/>
              <a:buChar char="●"/>
            </a:pPr>
            <a:r>
              <a:rPr b="0" i="0" lang="en-US" sz="2100" u="none" cap="none" strike="noStrike">
                <a:solidFill>
                  <a:schemeClr val="dk1"/>
                </a:solidFill>
                <a:latin typeface="Georgia"/>
                <a:ea typeface="Georgia"/>
                <a:cs typeface="Georgia"/>
                <a:sym typeface="Georgia"/>
              </a:rPr>
              <a:t>NTQ for </a:t>
            </a:r>
            <a:r>
              <a:rPr b="0" i="0" lang="en-US" sz="2100" u="sng" cap="none" strike="noStrike">
                <a:solidFill>
                  <a:schemeClr val="dk1"/>
                </a:solidFill>
                <a:latin typeface="Georgia"/>
                <a:ea typeface="Georgia"/>
                <a:cs typeface="Georgia"/>
                <a:sym typeface="Georgia"/>
              </a:rPr>
              <a:t>non-payment of rent:</a:t>
            </a:r>
            <a:r>
              <a:rPr b="0" i="0" lang="en-US" sz="2100" u="none" cap="none" strike="noStrike">
                <a:solidFill>
                  <a:schemeClr val="dk1"/>
                </a:solidFill>
                <a:latin typeface="Georgia"/>
                <a:ea typeface="Georgia"/>
                <a:cs typeface="Georgia"/>
                <a:sym typeface="Georgia"/>
              </a:rPr>
              <a:t> </a:t>
            </a:r>
            <a:endParaRPr b="0" i="0" sz="2100" u="none" cap="none" strike="noStrike">
              <a:solidFill>
                <a:schemeClr val="dk1"/>
              </a:solidFill>
              <a:latin typeface="Georgia"/>
              <a:ea typeface="Georgia"/>
              <a:cs typeface="Georgia"/>
              <a:sym typeface="Georgia"/>
            </a:endParaRPr>
          </a:p>
          <a:p>
            <a:pPr indent="-361950" lvl="1" marL="914400" marR="0" rtl="0" algn="l">
              <a:lnSpc>
                <a:spcPct val="115000"/>
              </a:lnSpc>
              <a:spcBef>
                <a:spcPts val="1000"/>
              </a:spcBef>
              <a:spcAft>
                <a:spcPts val="0"/>
              </a:spcAft>
              <a:buClr>
                <a:schemeClr val="dk1"/>
              </a:buClr>
              <a:buSzPts val="2100"/>
              <a:buFont typeface="Georgia"/>
              <a:buChar char="○"/>
            </a:pPr>
            <a:r>
              <a:rPr b="0" i="0" lang="en-US" sz="2100" u="none" cap="none" strike="noStrike">
                <a:solidFill>
                  <a:schemeClr val="dk1"/>
                </a:solidFill>
                <a:latin typeface="Georgia"/>
                <a:ea typeface="Georgia"/>
                <a:cs typeface="Georgia"/>
                <a:sym typeface="Georgia"/>
              </a:rPr>
              <a:t>30-days for </a:t>
            </a:r>
            <a:r>
              <a:rPr b="0" i="0" lang="en-US" sz="2100" u="sng" cap="none" strike="noStrike">
                <a:solidFill>
                  <a:schemeClr val="dk1"/>
                </a:solidFill>
                <a:latin typeface="Georgia"/>
                <a:ea typeface="Georgia"/>
                <a:cs typeface="Georgia"/>
                <a:sym typeface="Georgia"/>
              </a:rPr>
              <a:t>federal</a:t>
            </a:r>
            <a:r>
              <a:rPr b="0" i="0" lang="en-US" sz="2100" u="none" cap="none" strike="noStrike">
                <a:solidFill>
                  <a:schemeClr val="dk1"/>
                </a:solidFill>
                <a:latin typeface="Georgia"/>
                <a:ea typeface="Georgia"/>
                <a:cs typeface="Georgia"/>
                <a:sym typeface="Georgia"/>
              </a:rPr>
              <a:t> public housing </a:t>
            </a:r>
            <a:endParaRPr b="0" i="0" sz="2100" u="none" cap="none" strike="noStrike">
              <a:solidFill>
                <a:schemeClr val="dk1"/>
              </a:solidFill>
              <a:latin typeface="Georgia"/>
              <a:ea typeface="Georgia"/>
              <a:cs typeface="Georgia"/>
              <a:sym typeface="Georgia"/>
            </a:endParaRPr>
          </a:p>
          <a:p>
            <a:pPr indent="-361950" lvl="1" marL="914400" marR="0" rtl="0" algn="l">
              <a:lnSpc>
                <a:spcPct val="115000"/>
              </a:lnSpc>
              <a:spcBef>
                <a:spcPts val="1000"/>
              </a:spcBef>
              <a:spcAft>
                <a:spcPts val="0"/>
              </a:spcAft>
              <a:buClr>
                <a:schemeClr val="dk1"/>
              </a:buClr>
              <a:buSzPts val="2100"/>
              <a:buFont typeface="Georgia"/>
              <a:buChar char="○"/>
            </a:pPr>
            <a:r>
              <a:rPr b="0" i="0" lang="en-US" sz="2100" u="none" cap="none" strike="noStrike">
                <a:solidFill>
                  <a:schemeClr val="dk1"/>
                </a:solidFill>
                <a:latin typeface="Georgia"/>
                <a:ea typeface="Georgia"/>
                <a:cs typeface="Georgia"/>
                <a:sym typeface="Georgia"/>
              </a:rPr>
              <a:t>14-days for </a:t>
            </a:r>
            <a:r>
              <a:rPr b="0" i="0" lang="en-US" sz="2100" u="sng" cap="none" strike="noStrike">
                <a:solidFill>
                  <a:schemeClr val="dk1"/>
                </a:solidFill>
                <a:latin typeface="Georgia"/>
                <a:ea typeface="Georgia"/>
                <a:cs typeface="Georgia"/>
                <a:sym typeface="Georgia"/>
              </a:rPr>
              <a:t>state</a:t>
            </a:r>
            <a:r>
              <a:rPr b="0" i="0" lang="en-US" sz="2100" u="none" cap="none" strike="noStrike">
                <a:solidFill>
                  <a:schemeClr val="dk1"/>
                </a:solidFill>
                <a:latin typeface="Georgia"/>
                <a:ea typeface="Georgia"/>
                <a:cs typeface="Georgia"/>
                <a:sym typeface="Georgia"/>
              </a:rPr>
              <a:t> public housing tenants</a:t>
            </a:r>
            <a:endParaRPr b="0" i="0" sz="2100" u="none" cap="none" strike="noStrike">
              <a:solidFill>
                <a:schemeClr val="dk1"/>
              </a:solidFill>
              <a:latin typeface="Georgia"/>
              <a:ea typeface="Georgia"/>
              <a:cs typeface="Georgia"/>
              <a:sym typeface="Georgia"/>
            </a:endParaRPr>
          </a:p>
          <a:p>
            <a:pPr indent="-361950" lvl="1" marL="914400" marR="0" rtl="0" algn="l">
              <a:lnSpc>
                <a:spcPct val="115000"/>
              </a:lnSpc>
              <a:spcBef>
                <a:spcPts val="1000"/>
              </a:spcBef>
              <a:spcAft>
                <a:spcPts val="0"/>
              </a:spcAft>
              <a:buClr>
                <a:schemeClr val="dk1"/>
              </a:buClr>
              <a:buSzPts val="2100"/>
              <a:buFont typeface="Georgia"/>
              <a:buChar char="○"/>
            </a:pPr>
            <a:r>
              <a:rPr b="0" i="0" lang="en-US" sz="2100" u="none" cap="none" strike="noStrike">
                <a:solidFill>
                  <a:schemeClr val="dk1"/>
                </a:solidFill>
                <a:latin typeface="Georgia"/>
                <a:ea typeface="Georgia"/>
                <a:cs typeface="Georgia"/>
                <a:sym typeface="Georgia"/>
              </a:rPr>
              <a:t>“Attestation” form and informational sheet must come with a NTQ for non-payment (G.L. c. 186, Section 31). See sample</a:t>
            </a:r>
            <a:endParaRPr b="0" i="0" sz="2100" u="none" cap="none" strike="noStrike">
              <a:solidFill>
                <a:schemeClr val="dk1"/>
              </a:solidFill>
              <a:latin typeface="Georgia"/>
              <a:ea typeface="Georgia"/>
              <a:cs typeface="Georgia"/>
              <a:sym typeface="Georgia"/>
            </a:endParaRPr>
          </a:p>
          <a:p>
            <a:pPr indent="-361950" lvl="1" marL="914400" marR="0" rtl="0" algn="l">
              <a:lnSpc>
                <a:spcPct val="115000"/>
              </a:lnSpc>
              <a:spcBef>
                <a:spcPts val="1000"/>
              </a:spcBef>
              <a:spcAft>
                <a:spcPts val="0"/>
              </a:spcAft>
              <a:buClr>
                <a:schemeClr val="dk1"/>
              </a:buClr>
              <a:buSzPts val="2100"/>
              <a:buFont typeface="Georgia"/>
              <a:buChar char="○"/>
            </a:pPr>
            <a:r>
              <a:rPr b="0" i="0" lang="en-US" sz="2100" u="none" cap="none" strike="noStrike">
                <a:solidFill>
                  <a:schemeClr val="dk1"/>
                </a:solidFill>
                <a:latin typeface="Georgia"/>
                <a:ea typeface="Georgia"/>
                <a:cs typeface="Georgia"/>
                <a:sym typeface="Georgia"/>
              </a:rPr>
              <a:t>In federal housing required to include VAWA protection notice with NTQ.</a:t>
            </a:r>
            <a:endParaRPr b="0" i="0" sz="2100" u="none" cap="none" strike="noStrike">
              <a:solidFill>
                <a:schemeClr val="dk1"/>
              </a:solidFill>
              <a:latin typeface="Georgia"/>
              <a:ea typeface="Georgia"/>
              <a:cs typeface="Georgia"/>
              <a:sym typeface="Georgia"/>
            </a:endParaRPr>
          </a:p>
          <a:p>
            <a:pPr indent="-361950" lvl="0" marL="457200" marR="0" rtl="0" algn="l">
              <a:lnSpc>
                <a:spcPct val="115000"/>
              </a:lnSpc>
              <a:spcBef>
                <a:spcPts val="1000"/>
              </a:spcBef>
              <a:spcAft>
                <a:spcPts val="1000"/>
              </a:spcAft>
              <a:buClr>
                <a:schemeClr val="dk1"/>
              </a:buClr>
              <a:buSzPts val="2100"/>
              <a:buFont typeface="Georgia"/>
              <a:buChar char="●"/>
            </a:pPr>
            <a:r>
              <a:rPr b="0" i="0" lang="en-US" sz="2100" u="none" cap="none" strike="noStrike">
                <a:solidFill>
                  <a:schemeClr val="dk1"/>
                </a:solidFill>
                <a:latin typeface="Georgia"/>
                <a:ea typeface="Georgia"/>
                <a:cs typeface="Georgia"/>
                <a:sym typeface="Georgia"/>
              </a:rPr>
              <a:t>NTQ for </a:t>
            </a:r>
            <a:r>
              <a:rPr b="0" i="0" lang="en-US" sz="2100" u="sng" cap="none" strike="noStrike">
                <a:solidFill>
                  <a:schemeClr val="dk1"/>
                </a:solidFill>
                <a:latin typeface="Georgia"/>
                <a:ea typeface="Georgia"/>
                <a:cs typeface="Georgia"/>
                <a:sym typeface="Georgia"/>
              </a:rPr>
              <a:t>fault</a:t>
            </a:r>
            <a:r>
              <a:rPr b="0" i="0" lang="en-US" sz="2100" u="none" cap="none" strike="noStrike">
                <a:solidFill>
                  <a:schemeClr val="dk1"/>
                </a:solidFill>
                <a:latin typeface="Georgia"/>
                <a:ea typeface="Georgia"/>
                <a:cs typeface="Georgia"/>
                <a:sym typeface="Georgia"/>
              </a:rPr>
              <a:t> 30-day NTQ</a:t>
            </a:r>
            <a:endParaRPr b="0" i="0" sz="2100" u="none" cap="none" strike="noStrike">
              <a:solidFill>
                <a:schemeClr val="dk1"/>
              </a:solidFill>
              <a:latin typeface="Georgia"/>
              <a:ea typeface="Georgia"/>
              <a:cs typeface="Georgia"/>
              <a:sym typeface="Georgia"/>
            </a:endParaRPr>
          </a:p>
        </p:txBody>
      </p:sp>
      <p:sp>
        <p:nvSpPr>
          <p:cNvPr id="254" name="Google Shape;254;g37ff155a730_0_148"/>
          <p:cNvSpPr txBox="1"/>
          <p:nvPr>
            <p:ph type="ctrTitle"/>
          </p:nvPr>
        </p:nvSpPr>
        <p:spPr>
          <a:xfrm>
            <a:off x="115525" y="0"/>
            <a:ext cx="3554100" cy="539400"/>
          </a:xfrm>
          <a:prstGeom prst="rect">
            <a:avLst/>
          </a:prstGeom>
          <a:noFill/>
          <a:ln cap="flat" cmpd="sng" w="19050">
            <a:solidFill>
              <a:srgbClr val="000000"/>
            </a:solidFill>
            <a:prstDash val="solid"/>
            <a:round/>
            <a:headEnd len="sm" w="sm" type="none"/>
            <a:tailEnd len="sm" w="sm" type="none"/>
          </a:ln>
        </p:spPr>
        <p:txBody>
          <a:bodyPr anchorCtr="0" anchor="ctr" bIns="45700" lIns="91425" spcFirstLastPara="1" rIns="91425" wrap="square" tIns="45700">
            <a:noAutofit/>
          </a:bodyPr>
          <a:lstStyle/>
          <a:p>
            <a:pPr indent="0" lvl="0" marL="0" rtl="0" algn="ctr">
              <a:lnSpc>
                <a:spcPct val="100000"/>
              </a:lnSpc>
              <a:spcBef>
                <a:spcPts val="0"/>
              </a:spcBef>
              <a:spcAft>
                <a:spcPts val="0"/>
              </a:spcAft>
              <a:buSzPts val="990"/>
              <a:buNone/>
            </a:pPr>
            <a:r>
              <a:rPr b="1" lang="en-US" sz="1840">
                <a:latin typeface="Georgia"/>
                <a:ea typeface="Georgia"/>
                <a:cs typeface="Georgia"/>
                <a:sym typeface="Georgia"/>
              </a:rPr>
              <a:t>Evictions in Public Housing</a:t>
            </a:r>
            <a:endParaRPr b="1" sz="1840">
              <a:latin typeface="Georgia"/>
              <a:ea typeface="Georgia"/>
              <a:cs typeface="Georgia"/>
              <a:sym typeface="Georgia"/>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sp>
        <p:nvSpPr>
          <p:cNvPr id="95" name="Google Shape;95;g37ff155a730_0_90"/>
          <p:cNvSpPr txBox="1"/>
          <p:nvPr>
            <p:ph type="ctrTitle"/>
          </p:nvPr>
        </p:nvSpPr>
        <p:spPr>
          <a:xfrm>
            <a:off x="685800" y="2592425"/>
            <a:ext cx="7772400" cy="1470000"/>
          </a:xfrm>
          <a:prstGeom prst="rect">
            <a:avLst/>
          </a:prstGeom>
          <a:noFill/>
          <a:ln>
            <a:noFill/>
          </a:ln>
        </p:spPr>
        <p:txBody>
          <a:bodyPr anchorCtr="0" anchor="ctr" bIns="45700" lIns="91425" spcFirstLastPara="1" rIns="91425" wrap="square" tIns="45700">
            <a:normAutofit/>
          </a:bodyPr>
          <a:lstStyle/>
          <a:p>
            <a:pPr indent="0" lvl="0" marL="0" rtl="0" algn="ctr">
              <a:lnSpc>
                <a:spcPct val="100000"/>
              </a:lnSpc>
              <a:spcBef>
                <a:spcPts val="0"/>
              </a:spcBef>
              <a:spcAft>
                <a:spcPts val="0"/>
              </a:spcAft>
              <a:buSzPts val="1800"/>
              <a:buNone/>
            </a:pPr>
            <a:r>
              <a:rPr b="1" lang="en-US" sz="5200">
                <a:latin typeface="Georgia"/>
                <a:ea typeface="Georgia"/>
                <a:cs typeface="Georgia"/>
                <a:sym typeface="Georgia"/>
              </a:rPr>
              <a:t>Your Lease</a:t>
            </a:r>
            <a:endParaRPr b="1" sz="5200">
              <a:latin typeface="Georgia"/>
              <a:ea typeface="Georgia"/>
              <a:cs typeface="Georgia"/>
              <a:sym typeface="Georgia"/>
            </a:endParaRPr>
          </a:p>
        </p:txBody>
      </p:sp>
      <p:sp>
        <p:nvSpPr>
          <p:cNvPr id="96" name="Google Shape;96;g37ff155a730_0_90"/>
          <p:cNvSpPr txBox="1"/>
          <p:nvPr>
            <p:ph idx="12" type="sldNum"/>
          </p:nvPr>
        </p:nvSpPr>
        <p:spPr>
          <a:xfrm>
            <a:off x="6553200" y="6356350"/>
            <a:ext cx="2133600" cy="3651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9" name="Shape 259"/>
        <p:cNvGrpSpPr/>
        <p:nvPr/>
      </p:nvGrpSpPr>
      <p:grpSpPr>
        <a:xfrm>
          <a:off x="0" y="0"/>
          <a:ext cx="0" cy="0"/>
          <a:chOff x="0" y="0"/>
          <a:chExt cx="0" cy="0"/>
        </a:xfrm>
      </p:grpSpPr>
      <p:sp>
        <p:nvSpPr>
          <p:cNvPr id="260" name="Google Shape;260;g37ff155a730_0_157"/>
          <p:cNvSpPr txBox="1"/>
          <p:nvPr>
            <p:ph idx="12" type="sldNum"/>
          </p:nvPr>
        </p:nvSpPr>
        <p:spPr>
          <a:xfrm>
            <a:off x="6553200" y="6356350"/>
            <a:ext cx="2133600" cy="3651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sp>
        <p:nvSpPr>
          <p:cNvPr id="261" name="Google Shape;261;g37ff155a730_0_157"/>
          <p:cNvSpPr txBox="1"/>
          <p:nvPr/>
        </p:nvSpPr>
        <p:spPr>
          <a:xfrm>
            <a:off x="0" y="794313"/>
            <a:ext cx="9027300" cy="6465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3000"/>
              <a:buFont typeface="Arial"/>
              <a:buNone/>
            </a:pPr>
            <a:r>
              <a:rPr b="1" i="0" lang="en-US" sz="3000" u="none" cap="none" strike="noStrike">
                <a:solidFill>
                  <a:schemeClr val="dk1"/>
                </a:solidFill>
                <a:latin typeface="Georgia"/>
                <a:ea typeface="Georgia"/>
                <a:cs typeface="Georgia"/>
                <a:sym typeface="Georgia"/>
              </a:rPr>
              <a:t>When does a court case start?</a:t>
            </a:r>
            <a:endParaRPr b="1" i="0" sz="3000" u="none" cap="none" strike="noStrike">
              <a:solidFill>
                <a:schemeClr val="dk1"/>
              </a:solidFill>
              <a:latin typeface="Georgia"/>
              <a:ea typeface="Georgia"/>
              <a:cs typeface="Georgia"/>
              <a:sym typeface="Georgia"/>
            </a:endParaRPr>
          </a:p>
        </p:txBody>
      </p:sp>
      <p:sp>
        <p:nvSpPr>
          <p:cNvPr id="262" name="Google Shape;262;g37ff155a730_0_157"/>
          <p:cNvSpPr txBox="1"/>
          <p:nvPr/>
        </p:nvSpPr>
        <p:spPr>
          <a:xfrm>
            <a:off x="121500" y="1987550"/>
            <a:ext cx="8901000" cy="507900"/>
          </a:xfrm>
          <a:prstGeom prst="rect">
            <a:avLst/>
          </a:prstGeom>
          <a:noFill/>
          <a:ln>
            <a:noFill/>
          </a:ln>
        </p:spPr>
        <p:txBody>
          <a:bodyPr anchorCtr="0" anchor="t" bIns="91425" lIns="91425" spcFirstLastPara="1" rIns="91425" wrap="square" tIns="91425">
            <a:spAutoFit/>
          </a:bodyPr>
          <a:lstStyle/>
          <a:p>
            <a:pPr indent="0" lvl="0" marL="0" marR="0" rtl="0" algn="l">
              <a:lnSpc>
                <a:spcPct val="115000"/>
              </a:lnSpc>
              <a:spcBef>
                <a:spcPts val="0"/>
              </a:spcBef>
              <a:spcAft>
                <a:spcPts val="0"/>
              </a:spcAft>
              <a:buClr>
                <a:srgbClr val="000000"/>
              </a:buClr>
              <a:buSzPts val="2100"/>
              <a:buFont typeface="Arial"/>
              <a:buNone/>
            </a:pPr>
            <a:r>
              <a:t/>
            </a:r>
            <a:endParaRPr b="0" i="0" sz="2100" u="none" cap="none" strike="noStrike">
              <a:solidFill>
                <a:schemeClr val="dk1"/>
              </a:solidFill>
              <a:latin typeface="Georgia"/>
              <a:ea typeface="Georgia"/>
              <a:cs typeface="Georgia"/>
              <a:sym typeface="Georgia"/>
            </a:endParaRPr>
          </a:p>
        </p:txBody>
      </p:sp>
      <p:sp>
        <p:nvSpPr>
          <p:cNvPr id="263" name="Google Shape;263;g37ff155a730_0_157"/>
          <p:cNvSpPr txBox="1"/>
          <p:nvPr/>
        </p:nvSpPr>
        <p:spPr>
          <a:xfrm>
            <a:off x="1035300" y="1695750"/>
            <a:ext cx="6956700" cy="4866600"/>
          </a:xfrm>
          <a:prstGeom prst="rect">
            <a:avLst/>
          </a:prstGeom>
          <a:noFill/>
          <a:ln>
            <a:noFill/>
          </a:ln>
        </p:spPr>
        <p:txBody>
          <a:bodyPr anchorCtr="0" anchor="t" bIns="91425" lIns="91425" spcFirstLastPara="1" rIns="91425" wrap="square" tIns="91425">
            <a:spAutoFit/>
          </a:bodyPr>
          <a:lstStyle/>
          <a:p>
            <a:pPr indent="-361950" lvl="0" marL="457200" marR="0" rtl="0" algn="l">
              <a:lnSpc>
                <a:spcPct val="115000"/>
              </a:lnSpc>
              <a:spcBef>
                <a:spcPts val="0"/>
              </a:spcBef>
              <a:spcAft>
                <a:spcPts val="0"/>
              </a:spcAft>
              <a:buClr>
                <a:schemeClr val="dk1"/>
              </a:buClr>
              <a:buSzPts val="2100"/>
              <a:buFont typeface="Georgia"/>
              <a:buChar char="●"/>
            </a:pPr>
            <a:r>
              <a:rPr b="0" i="0" lang="en-US" sz="2100" u="none" cap="none" strike="noStrike">
                <a:solidFill>
                  <a:schemeClr val="dk1"/>
                </a:solidFill>
                <a:latin typeface="Georgia"/>
                <a:ea typeface="Georgia"/>
                <a:cs typeface="Georgia"/>
                <a:sym typeface="Georgia"/>
              </a:rPr>
              <a:t>Starts with a </a:t>
            </a:r>
            <a:r>
              <a:rPr b="1" i="0" lang="en-US" sz="2100" u="none" cap="none" strike="noStrike">
                <a:solidFill>
                  <a:schemeClr val="dk1"/>
                </a:solidFill>
                <a:latin typeface="Georgia"/>
                <a:ea typeface="Georgia"/>
                <a:cs typeface="Georgia"/>
                <a:sym typeface="Georgia"/>
              </a:rPr>
              <a:t>Summons and Complaint,</a:t>
            </a:r>
            <a:r>
              <a:rPr b="0" i="0" lang="en-US" sz="2100" u="none" cap="none" strike="noStrike">
                <a:solidFill>
                  <a:schemeClr val="dk1"/>
                </a:solidFill>
                <a:latin typeface="Georgia"/>
                <a:ea typeface="Georgia"/>
                <a:cs typeface="Georgia"/>
                <a:sym typeface="Georgia"/>
              </a:rPr>
              <a:t> </a:t>
            </a:r>
            <a:br>
              <a:rPr b="0" i="0" lang="en-US" sz="2100" u="none" cap="none" strike="noStrike">
                <a:solidFill>
                  <a:schemeClr val="dk1"/>
                </a:solidFill>
                <a:latin typeface="Georgia"/>
                <a:ea typeface="Georgia"/>
                <a:cs typeface="Georgia"/>
                <a:sym typeface="Georgia"/>
              </a:rPr>
            </a:br>
            <a:r>
              <a:rPr b="0" i="0" lang="en-US" sz="2100" u="none" cap="none" strike="noStrike">
                <a:solidFill>
                  <a:schemeClr val="dk1"/>
                </a:solidFill>
                <a:latin typeface="Georgia"/>
                <a:ea typeface="Georgia"/>
                <a:cs typeface="Georgia"/>
                <a:sym typeface="Georgia"/>
              </a:rPr>
              <a:t>Standard Court Form</a:t>
            </a:r>
            <a:endParaRPr b="0" i="0" sz="2100" u="none" cap="none" strike="noStrike">
              <a:solidFill>
                <a:schemeClr val="dk1"/>
              </a:solidFill>
              <a:latin typeface="Georgia"/>
              <a:ea typeface="Georgia"/>
              <a:cs typeface="Georgia"/>
              <a:sym typeface="Georgia"/>
            </a:endParaRPr>
          </a:p>
          <a:p>
            <a:pPr indent="-361950" lvl="1" marL="914400" marR="0" rtl="0" algn="l">
              <a:lnSpc>
                <a:spcPct val="115000"/>
              </a:lnSpc>
              <a:spcBef>
                <a:spcPts val="1000"/>
              </a:spcBef>
              <a:spcAft>
                <a:spcPts val="0"/>
              </a:spcAft>
              <a:buClr>
                <a:schemeClr val="dk1"/>
              </a:buClr>
              <a:buSzPts val="2100"/>
              <a:buFont typeface="Georgia"/>
              <a:buChar char="○"/>
            </a:pPr>
            <a:r>
              <a:rPr b="1" i="0" lang="en-US" sz="2100" u="none" cap="none" strike="noStrike">
                <a:solidFill>
                  <a:schemeClr val="dk1"/>
                </a:solidFill>
                <a:latin typeface="Georgia"/>
                <a:ea typeface="Georgia"/>
                <a:cs typeface="Georgia"/>
                <a:sym typeface="Georgia"/>
              </a:rPr>
              <a:t>Complaint </a:t>
            </a:r>
            <a:r>
              <a:rPr b="0" i="0" lang="en-US" sz="2100" u="none" cap="none" strike="noStrike">
                <a:solidFill>
                  <a:schemeClr val="dk1"/>
                </a:solidFill>
                <a:latin typeface="Georgia"/>
                <a:ea typeface="Georgia"/>
                <a:cs typeface="Georgia"/>
                <a:sym typeface="Georgia"/>
              </a:rPr>
              <a:t>spells out the allegations </a:t>
            </a:r>
            <a:endParaRPr b="0" i="0" sz="2100" u="none" cap="none" strike="noStrike">
              <a:solidFill>
                <a:schemeClr val="dk1"/>
              </a:solidFill>
              <a:latin typeface="Georgia"/>
              <a:ea typeface="Georgia"/>
              <a:cs typeface="Georgia"/>
              <a:sym typeface="Georgia"/>
            </a:endParaRPr>
          </a:p>
          <a:p>
            <a:pPr indent="-361950" lvl="1" marL="914400" marR="0" rtl="0" algn="l">
              <a:lnSpc>
                <a:spcPct val="115000"/>
              </a:lnSpc>
              <a:spcBef>
                <a:spcPts val="0"/>
              </a:spcBef>
              <a:spcAft>
                <a:spcPts val="0"/>
              </a:spcAft>
              <a:buClr>
                <a:schemeClr val="dk1"/>
              </a:buClr>
              <a:buSzPts val="2100"/>
              <a:buFont typeface="Georgia"/>
              <a:buChar char="○"/>
            </a:pPr>
            <a:r>
              <a:rPr b="1" i="0" lang="en-US" sz="2100" u="none" cap="none" strike="noStrike">
                <a:solidFill>
                  <a:schemeClr val="dk1"/>
                </a:solidFill>
                <a:latin typeface="Georgia"/>
                <a:ea typeface="Georgia"/>
                <a:cs typeface="Georgia"/>
                <a:sym typeface="Georgia"/>
              </a:rPr>
              <a:t>Summons </a:t>
            </a:r>
            <a:r>
              <a:rPr b="0" i="0" lang="en-US" sz="2100" u="none" cap="none" strike="noStrike">
                <a:solidFill>
                  <a:schemeClr val="dk1"/>
                </a:solidFill>
                <a:latin typeface="Georgia"/>
                <a:ea typeface="Georgia"/>
                <a:cs typeface="Georgia"/>
                <a:sym typeface="Georgia"/>
              </a:rPr>
              <a:t>summons tenants to court</a:t>
            </a:r>
            <a:endParaRPr b="0" i="0" sz="2100" u="none" cap="none" strike="noStrike">
              <a:solidFill>
                <a:schemeClr val="dk1"/>
              </a:solidFill>
              <a:latin typeface="Georgia"/>
              <a:ea typeface="Georgia"/>
              <a:cs typeface="Georgia"/>
              <a:sym typeface="Georgia"/>
            </a:endParaRPr>
          </a:p>
          <a:p>
            <a:pPr indent="-361950" lvl="0" marL="457200" marR="0" rtl="0" algn="l">
              <a:lnSpc>
                <a:spcPct val="115000"/>
              </a:lnSpc>
              <a:spcBef>
                <a:spcPts val="1000"/>
              </a:spcBef>
              <a:spcAft>
                <a:spcPts val="0"/>
              </a:spcAft>
              <a:buClr>
                <a:schemeClr val="dk1"/>
              </a:buClr>
              <a:buSzPts val="2100"/>
              <a:buFont typeface="Georgia"/>
              <a:buChar char="●"/>
            </a:pPr>
            <a:r>
              <a:rPr b="0" i="0" lang="en-US" sz="2100" u="none" cap="none" strike="noStrike">
                <a:solidFill>
                  <a:schemeClr val="dk1"/>
                </a:solidFill>
                <a:latin typeface="Georgia"/>
                <a:ea typeface="Georgia"/>
                <a:cs typeface="Georgia"/>
                <a:sym typeface="Georgia"/>
              </a:rPr>
              <a:t>Summons and Complaint must be served on the tenant by a sheriff or a constable</a:t>
            </a:r>
            <a:endParaRPr b="0" i="0" sz="2100" u="none" cap="none" strike="noStrike">
              <a:solidFill>
                <a:schemeClr val="dk1"/>
              </a:solidFill>
              <a:latin typeface="Georgia"/>
              <a:ea typeface="Georgia"/>
              <a:cs typeface="Georgia"/>
              <a:sym typeface="Georgia"/>
            </a:endParaRPr>
          </a:p>
          <a:p>
            <a:pPr indent="-361950" lvl="1" marL="914400" marR="0" rtl="0" algn="l">
              <a:lnSpc>
                <a:spcPct val="115000"/>
              </a:lnSpc>
              <a:spcBef>
                <a:spcPts val="1000"/>
              </a:spcBef>
              <a:spcAft>
                <a:spcPts val="0"/>
              </a:spcAft>
              <a:buClr>
                <a:schemeClr val="dk1"/>
              </a:buClr>
              <a:buSzPts val="2100"/>
              <a:buFont typeface="Georgia"/>
              <a:buChar char="○"/>
            </a:pPr>
            <a:r>
              <a:rPr b="0" i="0" lang="en-US" sz="2100" u="none" cap="none" strike="noStrike">
                <a:solidFill>
                  <a:schemeClr val="dk1"/>
                </a:solidFill>
                <a:latin typeface="Georgia"/>
                <a:ea typeface="Georgia"/>
                <a:cs typeface="Georgia"/>
                <a:sym typeface="Georgia"/>
              </a:rPr>
              <a:t>Service in hand not required </a:t>
            </a:r>
            <a:br>
              <a:rPr b="0" i="0" lang="en-US" sz="2100" u="none" cap="none" strike="noStrike">
                <a:solidFill>
                  <a:schemeClr val="dk1"/>
                </a:solidFill>
                <a:latin typeface="Georgia"/>
                <a:ea typeface="Georgia"/>
                <a:cs typeface="Georgia"/>
                <a:sym typeface="Georgia"/>
              </a:rPr>
            </a:br>
            <a:r>
              <a:rPr b="0" i="0" lang="en-US" sz="2100" u="none" cap="none" strike="noStrike">
                <a:solidFill>
                  <a:schemeClr val="dk1"/>
                </a:solidFill>
                <a:latin typeface="Georgia"/>
                <a:ea typeface="Georgia"/>
                <a:cs typeface="Georgia"/>
                <a:sym typeface="Georgia"/>
              </a:rPr>
              <a:t>(can be “mailed and nailed”)</a:t>
            </a:r>
            <a:endParaRPr b="0" i="0" sz="2100" u="none" cap="none" strike="noStrike">
              <a:solidFill>
                <a:schemeClr val="dk1"/>
              </a:solidFill>
              <a:latin typeface="Georgia"/>
              <a:ea typeface="Georgia"/>
              <a:cs typeface="Georgia"/>
              <a:sym typeface="Georgia"/>
            </a:endParaRPr>
          </a:p>
          <a:p>
            <a:pPr indent="-361950" lvl="0" marL="457200" marR="0" rtl="0" algn="l">
              <a:lnSpc>
                <a:spcPct val="115000"/>
              </a:lnSpc>
              <a:spcBef>
                <a:spcPts val="1000"/>
              </a:spcBef>
              <a:spcAft>
                <a:spcPts val="0"/>
              </a:spcAft>
              <a:buClr>
                <a:schemeClr val="dk1"/>
              </a:buClr>
              <a:buSzPts val="2100"/>
              <a:buFont typeface="Georgia"/>
              <a:buChar char="●"/>
            </a:pPr>
            <a:r>
              <a:rPr b="0" i="0" lang="en-US" sz="2100" u="none" cap="none" strike="noStrike">
                <a:solidFill>
                  <a:schemeClr val="dk1"/>
                </a:solidFill>
                <a:latin typeface="Georgia"/>
                <a:ea typeface="Georgia"/>
                <a:cs typeface="Georgia"/>
                <a:sym typeface="Georgia"/>
              </a:rPr>
              <a:t>Separate notice of exact date of the first court event (mediation) served by sheriff/constable at later date</a:t>
            </a:r>
            <a:endParaRPr b="0" i="0" sz="2100" u="none" cap="none" strike="noStrike">
              <a:solidFill>
                <a:schemeClr val="dk1"/>
              </a:solidFill>
              <a:latin typeface="Georgia"/>
              <a:ea typeface="Georgia"/>
              <a:cs typeface="Georgia"/>
              <a:sym typeface="Georgia"/>
            </a:endParaRPr>
          </a:p>
          <a:p>
            <a:pPr indent="-361950" lvl="0" marL="457200" marR="0" rtl="0" algn="l">
              <a:lnSpc>
                <a:spcPct val="115000"/>
              </a:lnSpc>
              <a:spcBef>
                <a:spcPts val="1000"/>
              </a:spcBef>
              <a:spcAft>
                <a:spcPts val="1000"/>
              </a:spcAft>
              <a:buClr>
                <a:schemeClr val="dk1"/>
              </a:buClr>
              <a:buSzPts val="2100"/>
              <a:buFont typeface="Georgia"/>
              <a:buChar char="●"/>
            </a:pPr>
            <a:r>
              <a:rPr b="0" i="0" lang="en-US" sz="2100" u="sng" cap="none" strike="noStrike">
                <a:solidFill>
                  <a:schemeClr val="hlink"/>
                </a:solidFill>
                <a:latin typeface="Georgia"/>
                <a:ea typeface="Georgia"/>
                <a:cs typeface="Georgia"/>
                <a:sym typeface="Georgia"/>
                <a:hlinkClick r:id="rId3"/>
              </a:rPr>
              <a:t>See Sample Summons and Complaint</a:t>
            </a:r>
            <a:endParaRPr b="0" i="0" sz="2100" u="none" cap="none" strike="noStrike">
              <a:solidFill>
                <a:schemeClr val="dk1"/>
              </a:solidFill>
              <a:latin typeface="Georgia"/>
              <a:ea typeface="Georgia"/>
              <a:cs typeface="Georgia"/>
              <a:sym typeface="Georgia"/>
            </a:endParaRPr>
          </a:p>
        </p:txBody>
      </p:sp>
      <p:sp>
        <p:nvSpPr>
          <p:cNvPr id="264" name="Google Shape;264;g37ff155a730_0_157"/>
          <p:cNvSpPr txBox="1"/>
          <p:nvPr>
            <p:ph type="ctrTitle"/>
          </p:nvPr>
        </p:nvSpPr>
        <p:spPr>
          <a:xfrm>
            <a:off x="115525" y="0"/>
            <a:ext cx="3554100" cy="539400"/>
          </a:xfrm>
          <a:prstGeom prst="rect">
            <a:avLst/>
          </a:prstGeom>
          <a:noFill/>
          <a:ln cap="flat" cmpd="sng" w="19050">
            <a:solidFill>
              <a:srgbClr val="000000"/>
            </a:solidFill>
            <a:prstDash val="solid"/>
            <a:round/>
            <a:headEnd len="sm" w="sm" type="none"/>
            <a:tailEnd len="sm" w="sm" type="none"/>
          </a:ln>
        </p:spPr>
        <p:txBody>
          <a:bodyPr anchorCtr="0" anchor="ctr" bIns="45700" lIns="91425" spcFirstLastPara="1" rIns="91425" wrap="square" tIns="45700">
            <a:noAutofit/>
          </a:bodyPr>
          <a:lstStyle/>
          <a:p>
            <a:pPr indent="0" lvl="0" marL="0" rtl="0" algn="ctr">
              <a:lnSpc>
                <a:spcPct val="100000"/>
              </a:lnSpc>
              <a:spcBef>
                <a:spcPts val="0"/>
              </a:spcBef>
              <a:spcAft>
                <a:spcPts val="0"/>
              </a:spcAft>
              <a:buSzPts val="990"/>
              <a:buNone/>
            </a:pPr>
            <a:r>
              <a:rPr b="1" lang="en-US" sz="1840">
                <a:latin typeface="Georgia"/>
                <a:ea typeface="Georgia"/>
                <a:cs typeface="Georgia"/>
                <a:sym typeface="Georgia"/>
              </a:rPr>
              <a:t>Evictions in Public Housing</a:t>
            </a:r>
            <a:endParaRPr b="1" sz="1840">
              <a:latin typeface="Georgia"/>
              <a:ea typeface="Georgia"/>
              <a:cs typeface="Georgia"/>
              <a:sym typeface="Georgia"/>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9" name="Shape 269"/>
        <p:cNvGrpSpPr/>
        <p:nvPr/>
      </p:nvGrpSpPr>
      <p:grpSpPr>
        <a:xfrm>
          <a:off x="0" y="0"/>
          <a:ext cx="0" cy="0"/>
          <a:chOff x="0" y="0"/>
          <a:chExt cx="0" cy="0"/>
        </a:xfrm>
      </p:grpSpPr>
      <p:sp>
        <p:nvSpPr>
          <p:cNvPr id="270" name="Google Shape;270;g37ff155a730_0_166"/>
          <p:cNvSpPr txBox="1"/>
          <p:nvPr>
            <p:ph idx="12" type="sldNum"/>
          </p:nvPr>
        </p:nvSpPr>
        <p:spPr>
          <a:xfrm>
            <a:off x="6553200" y="6356350"/>
            <a:ext cx="2133600" cy="3651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sp>
        <p:nvSpPr>
          <p:cNvPr id="271" name="Google Shape;271;g37ff155a730_0_166"/>
          <p:cNvSpPr txBox="1"/>
          <p:nvPr/>
        </p:nvSpPr>
        <p:spPr>
          <a:xfrm>
            <a:off x="58350" y="539400"/>
            <a:ext cx="9027300" cy="6156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2800"/>
              <a:buFont typeface="Arial"/>
              <a:buNone/>
            </a:pPr>
            <a:r>
              <a:rPr b="1" i="0" lang="en-US" sz="2800" u="none" cap="none" strike="noStrike">
                <a:solidFill>
                  <a:schemeClr val="dk1"/>
                </a:solidFill>
                <a:latin typeface="Georgia"/>
                <a:ea typeface="Georgia"/>
                <a:cs typeface="Georgia"/>
                <a:sym typeface="Georgia"/>
              </a:rPr>
              <a:t>How can I defend myself?</a:t>
            </a:r>
            <a:endParaRPr b="1" i="0" sz="2800" u="none" cap="none" strike="noStrike">
              <a:solidFill>
                <a:schemeClr val="dk1"/>
              </a:solidFill>
              <a:latin typeface="Georgia"/>
              <a:ea typeface="Georgia"/>
              <a:cs typeface="Georgia"/>
              <a:sym typeface="Georgia"/>
            </a:endParaRPr>
          </a:p>
        </p:txBody>
      </p:sp>
      <p:sp>
        <p:nvSpPr>
          <p:cNvPr id="272" name="Google Shape;272;g37ff155a730_0_166"/>
          <p:cNvSpPr txBox="1"/>
          <p:nvPr/>
        </p:nvSpPr>
        <p:spPr>
          <a:xfrm>
            <a:off x="121500" y="1987550"/>
            <a:ext cx="8901000" cy="507900"/>
          </a:xfrm>
          <a:prstGeom prst="rect">
            <a:avLst/>
          </a:prstGeom>
          <a:noFill/>
          <a:ln>
            <a:noFill/>
          </a:ln>
        </p:spPr>
        <p:txBody>
          <a:bodyPr anchorCtr="0" anchor="t" bIns="91425" lIns="91425" spcFirstLastPara="1" rIns="91425" wrap="square" tIns="91425">
            <a:spAutoFit/>
          </a:bodyPr>
          <a:lstStyle/>
          <a:p>
            <a:pPr indent="0" lvl="0" marL="0" marR="0" rtl="0" algn="l">
              <a:lnSpc>
                <a:spcPct val="115000"/>
              </a:lnSpc>
              <a:spcBef>
                <a:spcPts val="0"/>
              </a:spcBef>
              <a:spcAft>
                <a:spcPts val="0"/>
              </a:spcAft>
              <a:buClr>
                <a:srgbClr val="000000"/>
              </a:buClr>
              <a:buSzPts val="2100"/>
              <a:buFont typeface="Arial"/>
              <a:buNone/>
            </a:pPr>
            <a:r>
              <a:t/>
            </a:r>
            <a:endParaRPr b="0" i="0" sz="2100" u="none" cap="none" strike="noStrike">
              <a:solidFill>
                <a:schemeClr val="dk1"/>
              </a:solidFill>
              <a:latin typeface="Georgia"/>
              <a:ea typeface="Georgia"/>
              <a:cs typeface="Georgia"/>
              <a:sym typeface="Georgia"/>
            </a:endParaRPr>
          </a:p>
        </p:txBody>
      </p:sp>
      <p:sp>
        <p:nvSpPr>
          <p:cNvPr id="273" name="Google Shape;273;g37ff155a730_0_166"/>
          <p:cNvSpPr txBox="1"/>
          <p:nvPr/>
        </p:nvSpPr>
        <p:spPr>
          <a:xfrm>
            <a:off x="872875" y="1479225"/>
            <a:ext cx="7390500" cy="5083200"/>
          </a:xfrm>
          <a:prstGeom prst="rect">
            <a:avLst/>
          </a:prstGeom>
          <a:noFill/>
          <a:ln>
            <a:noFill/>
          </a:ln>
        </p:spPr>
        <p:txBody>
          <a:bodyPr anchorCtr="0" anchor="t" bIns="91425" lIns="91425" spcFirstLastPara="1" rIns="91425" wrap="square" tIns="91425">
            <a:spAutoFit/>
          </a:bodyPr>
          <a:lstStyle/>
          <a:p>
            <a:pPr indent="0" lvl="0" marL="0" marR="0" rtl="0" algn="l">
              <a:lnSpc>
                <a:spcPct val="115000"/>
              </a:lnSpc>
              <a:spcBef>
                <a:spcPts val="0"/>
              </a:spcBef>
              <a:spcAft>
                <a:spcPts val="0"/>
              </a:spcAft>
              <a:buClr>
                <a:srgbClr val="000000"/>
              </a:buClr>
              <a:buSzPts val="2400"/>
              <a:buFont typeface="Arial"/>
              <a:buNone/>
            </a:pPr>
            <a:r>
              <a:rPr b="1" i="0" lang="en-US" sz="2400" u="none" cap="none" strike="noStrike">
                <a:solidFill>
                  <a:schemeClr val="dk1"/>
                </a:solidFill>
                <a:latin typeface="Georgia"/>
                <a:ea typeface="Georgia"/>
                <a:cs typeface="Georgia"/>
                <a:sym typeface="Georgia"/>
              </a:rPr>
              <a:t>Try to get an attorney</a:t>
            </a:r>
            <a:endParaRPr b="1" i="0" sz="2400" u="none" cap="none" strike="noStrike">
              <a:solidFill>
                <a:schemeClr val="dk1"/>
              </a:solidFill>
              <a:latin typeface="Georgia"/>
              <a:ea typeface="Georgia"/>
              <a:cs typeface="Georgia"/>
              <a:sym typeface="Georgia"/>
            </a:endParaRPr>
          </a:p>
          <a:p>
            <a:pPr indent="-381000" lvl="0" marL="457200" marR="0" rtl="0" algn="l">
              <a:lnSpc>
                <a:spcPct val="115000"/>
              </a:lnSpc>
              <a:spcBef>
                <a:spcPts val="1000"/>
              </a:spcBef>
              <a:spcAft>
                <a:spcPts val="0"/>
              </a:spcAft>
              <a:buClr>
                <a:schemeClr val="dk1"/>
              </a:buClr>
              <a:buSzPts val="2400"/>
              <a:buFont typeface="Georgia"/>
              <a:buChar char="●"/>
            </a:pPr>
            <a:r>
              <a:rPr b="0" i="0" lang="en-US" sz="2400" u="none" cap="none" strike="noStrike">
                <a:solidFill>
                  <a:schemeClr val="dk1"/>
                </a:solidFill>
                <a:latin typeface="Georgia"/>
                <a:ea typeface="Georgia"/>
                <a:cs typeface="Georgia"/>
                <a:sym typeface="Georgia"/>
              </a:rPr>
              <a:t>Call Legal Services ASAP. Especially if the case involves cause allegations of criminal activity</a:t>
            </a:r>
            <a:endParaRPr b="0" i="0" sz="2400" u="none" cap="none" strike="noStrike">
              <a:solidFill>
                <a:schemeClr val="dk1"/>
              </a:solidFill>
              <a:latin typeface="Georgia"/>
              <a:ea typeface="Georgia"/>
              <a:cs typeface="Georgia"/>
              <a:sym typeface="Georgia"/>
            </a:endParaRPr>
          </a:p>
          <a:p>
            <a:pPr indent="-381000" lvl="0" marL="457200" marR="0" rtl="0" algn="l">
              <a:lnSpc>
                <a:spcPct val="115000"/>
              </a:lnSpc>
              <a:spcBef>
                <a:spcPts val="1500"/>
              </a:spcBef>
              <a:spcAft>
                <a:spcPts val="0"/>
              </a:spcAft>
              <a:buClr>
                <a:schemeClr val="dk1"/>
              </a:buClr>
              <a:buSzPts val="2400"/>
              <a:buFont typeface="Georgia"/>
              <a:buChar char="●"/>
            </a:pPr>
            <a:r>
              <a:rPr b="0" i="0" lang="en-US" sz="2400" u="none" cap="none" strike="noStrike">
                <a:solidFill>
                  <a:schemeClr val="dk1"/>
                </a:solidFill>
                <a:latin typeface="Georgia"/>
                <a:ea typeface="Georgia"/>
                <a:cs typeface="Georgia"/>
                <a:sym typeface="Georgia"/>
              </a:rPr>
              <a:t>Some programs have funds through the Access to Counsel Program to represent tenants in subsidized housing</a:t>
            </a:r>
            <a:endParaRPr b="0" i="0" sz="2400" u="none" cap="none" strike="noStrike">
              <a:solidFill>
                <a:schemeClr val="dk1"/>
              </a:solidFill>
              <a:latin typeface="Georgia"/>
              <a:ea typeface="Georgia"/>
              <a:cs typeface="Georgia"/>
              <a:sym typeface="Georgia"/>
            </a:endParaRPr>
          </a:p>
          <a:p>
            <a:pPr indent="-381000" lvl="0" marL="457200" marR="0" rtl="0" algn="l">
              <a:lnSpc>
                <a:spcPct val="115000"/>
              </a:lnSpc>
              <a:spcBef>
                <a:spcPts val="1500"/>
              </a:spcBef>
              <a:spcAft>
                <a:spcPts val="0"/>
              </a:spcAft>
              <a:buClr>
                <a:srgbClr val="000000"/>
              </a:buClr>
              <a:buSzPts val="2400"/>
              <a:buFont typeface="Georgia"/>
              <a:buChar char="●"/>
            </a:pPr>
            <a:r>
              <a:rPr b="0" i="0" lang="en-US" sz="2400" u="none" cap="none" strike="noStrike">
                <a:solidFill>
                  <a:schemeClr val="dk1"/>
                </a:solidFill>
                <a:latin typeface="Georgia"/>
                <a:ea typeface="Georgia"/>
                <a:cs typeface="Georgia"/>
                <a:sym typeface="Georgia"/>
              </a:rPr>
              <a:t>To find help go to Massachusetts Legal Resource Finder at: </a:t>
            </a:r>
            <a:r>
              <a:rPr b="0" i="0" lang="en-US" sz="2400" u="sng" cap="none" strike="noStrike">
                <a:solidFill>
                  <a:schemeClr val="hlink"/>
                </a:solidFill>
                <a:latin typeface="Georgia"/>
                <a:ea typeface="Georgia"/>
                <a:cs typeface="Georgia"/>
                <a:sym typeface="Georgia"/>
                <a:hlinkClick r:id="rId3"/>
              </a:rPr>
              <a:t>masslrf.org/en/home</a:t>
            </a:r>
            <a:endParaRPr b="0" i="0" sz="2400" u="none" cap="none" strike="noStrike">
              <a:solidFill>
                <a:schemeClr val="dk1"/>
              </a:solidFill>
              <a:latin typeface="Georgia"/>
              <a:ea typeface="Georgia"/>
              <a:cs typeface="Georgia"/>
              <a:sym typeface="Georgia"/>
            </a:endParaRPr>
          </a:p>
          <a:p>
            <a:pPr indent="-381000" lvl="0" marL="457200" marR="0" rtl="0" algn="l">
              <a:lnSpc>
                <a:spcPct val="115000"/>
              </a:lnSpc>
              <a:spcBef>
                <a:spcPts val="1500"/>
              </a:spcBef>
              <a:spcAft>
                <a:spcPts val="1500"/>
              </a:spcAft>
              <a:buClr>
                <a:schemeClr val="dk1"/>
              </a:buClr>
              <a:buSzPts val="2400"/>
              <a:buFont typeface="Georgia"/>
              <a:buChar char="●"/>
            </a:pPr>
            <a:r>
              <a:rPr b="0" i="0" lang="en-US" sz="2400" u="none" cap="none" strike="noStrike">
                <a:solidFill>
                  <a:schemeClr val="dk1"/>
                </a:solidFill>
                <a:latin typeface="Georgia"/>
                <a:ea typeface="Georgia"/>
                <a:cs typeface="Georgia"/>
                <a:sym typeface="Georgia"/>
              </a:rPr>
              <a:t>Most Housing Courts offer a Lawyer for the Day Program</a:t>
            </a:r>
            <a:endParaRPr b="0" i="0" sz="2400" u="none" cap="none" strike="noStrike">
              <a:solidFill>
                <a:schemeClr val="dk1"/>
              </a:solidFill>
              <a:latin typeface="Georgia"/>
              <a:ea typeface="Georgia"/>
              <a:cs typeface="Georgia"/>
              <a:sym typeface="Georgia"/>
            </a:endParaRPr>
          </a:p>
        </p:txBody>
      </p:sp>
      <p:sp>
        <p:nvSpPr>
          <p:cNvPr id="274" name="Google Shape;274;g37ff155a730_0_166"/>
          <p:cNvSpPr txBox="1"/>
          <p:nvPr>
            <p:ph type="ctrTitle"/>
          </p:nvPr>
        </p:nvSpPr>
        <p:spPr>
          <a:xfrm>
            <a:off x="115525" y="0"/>
            <a:ext cx="3554100" cy="539400"/>
          </a:xfrm>
          <a:prstGeom prst="rect">
            <a:avLst/>
          </a:prstGeom>
          <a:noFill/>
          <a:ln cap="flat" cmpd="sng" w="19050">
            <a:solidFill>
              <a:srgbClr val="000000"/>
            </a:solidFill>
            <a:prstDash val="solid"/>
            <a:round/>
            <a:headEnd len="sm" w="sm" type="none"/>
            <a:tailEnd len="sm" w="sm" type="none"/>
          </a:ln>
        </p:spPr>
        <p:txBody>
          <a:bodyPr anchorCtr="0" anchor="ctr" bIns="45700" lIns="91425" spcFirstLastPara="1" rIns="91425" wrap="square" tIns="45700">
            <a:noAutofit/>
          </a:bodyPr>
          <a:lstStyle/>
          <a:p>
            <a:pPr indent="0" lvl="0" marL="0" rtl="0" algn="ctr">
              <a:lnSpc>
                <a:spcPct val="100000"/>
              </a:lnSpc>
              <a:spcBef>
                <a:spcPts val="0"/>
              </a:spcBef>
              <a:spcAft>
                <a:spcPts val="0"/>
              </a:spcAft>
              <a:buSzPts val="990"/>
              <a:buNone/>
            </a:pPr>
            <a:r>
              <a:rPr b="1" lang="en-US" sz="1840">
                <a:latin typeface="Georgia"/>
                <a:ea typeface="Georgia"/>
                <a:cs typeface="Georgia"/>
                <a:sym typeface="Georgia"/>
              </a:rPr>
              <a:t>Evictions in Public Housing</a:t>
            </a:r>
            <a:endParaRPr b="1" sz="1840">
              <a:latin typeface="Georgia"/>
              <a:ea typeface="Georgia"/>
              <a:cs typeface="Georgia"/>
              <a:sym typeface="Georgia"/>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9" name="Shape 279"/>
        <p:cNvGrpSpPr/>
        <p:nvPr/>
      </p:nvGrpSpPr>
      <p:grpSpPr>
        <a:xfrm>
          <a:off x="0" y="0"/>
          <a:ext cx="0" cy="0"/>
          <a:chOff x="0" y="0"/>
          <a:chExt cx="0" cy="0"/>
        </a:xfrm>
      </p:grpSpPr>
      <p:sp>
        <p:nvSpPr>
          <p:cNvPr id="280" name="Google Shape;280;g3805a14fc10_1_1"/>
          <p:cNvSpPr txBox="1"/>
          <p:nvPr>
            <p:ph idx="12" type="sldNum"/>
          </p:nvPr>
        </p:nvSpPr>
        <p:spPr>
          <a:xfrm>
            <a:off x="6553200" y="6356350"/>
            <a:ext cx="2133600" cy="3651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sp>
        <p:nvSpPr>
          <p:cNvPr id="281" name="Google Shape;281;g3805a14fc10_1_1"/>
          <p:cNvSpPr txBox="1"/>
          <p:nvPr/>
        </p:nvSpPr>
        <p:spPr>
          <a:xfrm>
            <a:off x="58350" y="539400"/>
            <a:ext cx="9027300" cy="6156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2800"/>
              <a:buFont typeface="Arial"/>
              <a:buNone/>
            </a:pPr>
            <a:r>
              <a:rPr b="1" i="0" lang="en-US" sz="2800" u="none" cap="none" strike="noStrike">
                <a:solidFill>
                  <a:schemeClr val="dk1"/>
                </a:solidFill>
                <a:latin typeface="Georgia"/>
                <a:ea typeface="Georgia"/>
                <a:cs typeface="Georgia"/>
                <a:sym typeface="Georgia"/>
              </a:rPr>
              <a:t>How can I defend myself?</a:t>
            </a:r>
            <a:endParaRPr b="1" i="0" sz="2800" u="none" cap="none" strike="noStrike">
              <a:solidFill>
                <a:schemeClr val="dk1"/>
              </a:solidFill>
              <a:latin typeface="Georgia"/>
              <a:ea typeface="Georgia"/>
              <a:cs typeface="Georgia"/>
              <a:sym typeface="Georgia"/>
            </a:endParaRPr>
          </a:p>
        </p:txBody>
      </p:sp>
      <p:sp>
        <p:nvSpPr>
          <p:cNvPr id="282" name="Google Shape;282;g3805a14fc10_1_1"/>
          <p:cNvSpPr txBox="1"/>
          <p:nvPr/>
        </p:nvSpPr>
        <p:spPr>
          <a:xfrm>
            <a:off x="121500" y="1987550"/>
            <a:ext cx="8901000" cy="507900"/>
          </a:xfrm>
          <a:prstGeom prst="rect">
            <a:avLst/>
          </a:prstGeom>
          <a:noFill/>
          <a:ln>
            <a:noFill/>
          </a:ln>
        </p:spPr>
        <p:txBody>
          <a:bodyPr anchorCtr="0" anchor="t" bIns="91425" lIns="91425" spcFirstLastPara="1" rIns="91425" wrap="square" tIns="91425">
            <a:spAutoFit/>
          </a:bodyPr>
          <a:lstStyle/>
          <a:p>
            <a:pPr indent="0" lvl="0" marL="0" marR="0" rtl="0" algn="l">
              <a:lnSpc>
                <a:spcPct val="115000"/>
              </a:lnSpc>
              <a:spcBef>
                <a:spcPts val="0"/>
              </a:spcBef>
              <a:spcAft>
                <a:spcPts val="0"/>
              </a:spcAft>
              <a:buClr>
                <a:srgbClr val="000000"/>
              </a:buClr>
              <a:buSzPts val="2100"/>
              <a:buFont typeface="Arial"/>
              <a:buNone/>
            </a:pPr>
            <a:r>
              <a:t/>
            </a:r>
            <a:endParaRPr b="0" i="0" sz="2100" u="none" cap="none" strike="noStrike">
              <a:solidFill>
                <a:schemeClr val="dk1"/>
              </a:solidFill>
              <a:latin typeface="Georgia"/>
              <a:ea typeface="Georgia"/>
              <a:cs typeface="Georgia"/>
              <a:sym typeface="Georgia"/>
            </a:endParaRPr>
          </a:p>
        </p:txBody>
      </p:sp>
      <p:sp>
        <p:nvSpPr>
          <p:cNvPr id="283" name="Google Shape;283;g3805a14fc10_1_1"/>
          <p:cNvSpPr txBox="1"/>
          <p:nvPr/>
        </p:nvSpPr>
        <p:spPr>
          <a:xfrm>
            <a:off x="621300" y="1273900"/>
            <a:ext cx="8261700" cy="4968600"/>
          </a:xfrm>
          <a:prstGeom prst="rect">
            <a:avLst/>
          </a:prstGeom>
          <a:noFill/>
          <a:ln>
            <a:noFill/>
          </a:ln>
        </p:spPr>
        <p:txBody>
          <a:bodyPr anchorCtr="0" anchor="t" bIns="91425" lIns="91425" spcFirstLastPara="1" rIns="91425" wrap="square" tIns="91425">
            <a:spAutoFit/>
          </a:bodyPr>
          <a:lstStyle/>
          <a:p>
            <a:pPr indent="0" lvl="0" marL="0" marR="0" rtl="0" algn="l">
              <a:lnSpc>
                <a:spcPct val="115000"/>
              </a:lnSpc>
              <a:spcBef>
                <a:spcPts val="0"/>
              </a:spcBef>
              <a:spcAft>
                <a:spcPts val="0"/>
              </a:spcAft>
              <a:buClr>
                <a:srgbClr val="000000"/>
              </a:buClr>
              <a:buSzPts val="2100"/>
              <a:buFont typeface="Arial"/>
              <a:buNone/>
            </a:pPr>
            <a:r>
              <a:rPr b="1" i="0" lang="en-US" sz="2100" u="none" cap="none" strike="noStrike">
                <a:solidFill>
                  <a:schemeClr val="dk1"/>
                </a:solidFill>
                <a:latin typeface="Georgia"/>
                <a:ea typeface="Georgia"/>
                <a:cs typeface="Georgia"/>
                <a:sym typeface="Georgia"/>
              </a:rPr>
              <a:t>File an Answer &amp; Discovery</a:t>
            </a:r>
            <a:endParaRPr b="1" i="0" sz="2100" u="none" cap="none" strike="noStrike">
              <a:solidFill>
                <a:schemeClr val="dk1"/>
              </a:solidFill>
              <a:latin typeface="Georgia"/>
              <a:ea typeface="Georgia"/>
              <a:cs typeface="Georgia"/>
              <a:sym typeface="Georgia"/>
            </a:endParaRPr>
          </a:p>
          <a:p>
            <a:pPr indent="-361950" lvl="0" marL="457200" marR="0" rtl="0" algn="l">
              <a:lnSpc>
                <a:spcPct val="115000"/>
              </a:lnSpc>
              <a:spcBef>
                <a:spcPts val="0"/>
              </a:spcBef>
              <a:spcAft>
                <a:spcPts val="0"/>
              </a:spcAft>
              <a:buClr>
                <a:schemeClr val="dk1"/>
              </a:buClr>
              <a:buSzPts val="2100"/>
              <a:buFont typeface="Georgia"/>
              <a:buChar char="●"/>
            </a:pPr>
            <a:r>
              <a:rPr b="0" i="0" lang="en-US" sz="2100" u="sng" cap="none" strike="noStrike">
                <a:solidFill>
                  <a:schemeClr val="dk1"/>
                </a:solidFill>
                <a:latin typeface="Georgia"/>
                <a:ea typeface="Georgia"/>
                <a:cs typeface="Georgia"/>
                <a:sym typeface="Georgia"/>
              </a:rPr>
              <a:t>Answer</a:t>
            </a:r>
            <a:r>
              <a:rPr b="0" i="0" lang="en-US" sz="2100" u="none" cap="none" strike="noStrike">
                <a:solidFill>
                  <a:schemeClr val="dk1"/>
                </a:solidFill>
                <a:latin typeface="Georgia"/>
                <a:ea typeface="Georgia"/>
                <a:cs typeface="Georgia"/>
                <a:sym typeface="Georgia"/>
              </a:rPr>
              <a:t>: Tenant’s opportunity to tell their side of the story, raise Defenses and Counterclaims, and claim trial by jury</a:t>
            </a:r>
            <a:endParaRPr b="0" i="0" sz="2100" u="none" cap="none" strike="noStrike">
              <a:solidFill>
                <a:schemeClr val="dk1"/>
              </a:solidFill>
              <a:latin typeface="Georgia"/>
              <a:ea typeface="Georgia"/>
              <a:cs typeface="Georgia"/>
              <a:sym typeface="Georgia"/>
            </a:endParaRPr>
          </a:p>
          <a:p>
            <a:pPr indent="-361950" lvl="0" marL="457200" marR="0" rtl="0" algn="l">
              <a:lnSpc>
                <a:spcPct val="115000"/>
              </a:lnSpc>
              <a:spcBef>
                <a:spcPts val="0"/>
              </a:spcBef>
              <a:spcAft>
                <a:spcPts val="0"/>
              </a:spcAft>
              <a:buClr>
                <a:schemeClr val="dk1"/>
              </a:buClr>
              <a:buSzPts val="2100"/>
              <a:buFont typeface="Georgia"/>
              <a:buChar char="●"/>
            </a:pPr>
            <a:r>
              <a:rPr b="0" i="0" lang="en-US" sz="2100" u="sng" cap="none" strike="noStrike">
                <a:solidFill>
                  <a:schemeClr val="dk1"/>
                </a:solidFill>
                <a:latin typeface="Georgia"/>
                <a:ea typeface="Georgia"/>
                <a:cs typeface="Georgia"/>
                <a:sym typeface="Georgia"/>
              </a:rPr>
              <a:t>Discovery</a:t>
            </a:r>
            <a:r>
              <a:rPr b="0" i="0" lang="en-US" sz="2100" u="none" cap="none" strike="noStrike">
                <a:solidFill>
                  <a:schemeClr val="dk1"/>
                </a:solidFill>
                <a:latin typeface="Georgia"/>
                <a:ea typeface="Georgia"/>
                <a:cs typeface="Georgia"/>
                <a:sym typeface="Georgia"/>
              </a:rPr>
              <a:t>: Tenant’s opportunity to ask the landlord questions and demand relevant documents</a:t>
            </a:r>
            <a:endParaRPr b="0" i="0" sz="2100" u="none" cap="none" strike="noStrike">
              <a:solidFill>
                <a:schemeClr val="dk1"/>
              </a:solidFill>
              <a:latin typeface="Georgia"/>
              <a:ea typeface="Georgia"/>
              <a:cs typeface="Georgia"/>
              <a:sym typeface="Georgia"/>
            </a:endParaRPr>
          </a:p>
          <a:p>
            <a:pPr indent="0" lvl="0" marL="0" marR="0" rtl="0" algn="l">
              <a:lnSpc>
                <a:spcPct val="115000"/>
              </a:lnSpc>
              <a:spcBef>
                <a:spcPts val="0"/>
              </a:spcBef>
              <a:spcAft>
                <a:spcPts val="0"/>
              </a:spcAft>
              <a:buClr>
                <a:srgbClr val="000000"/>
              </a:buClr>
              <a:buSzPts val="2100"/>
              <a:buFont typeface="Arial"/>
              <a:buNone/>
            </a:pPr>
            <a:r>
              <a:t/>
            </a:r>
            <a:endParaRPr b="0" i="0" sz="2100" u="none" cap="none" strike="noStrike">
              <a:solidFill>
                <a:schemeClr val="dk1"/>
              </a:solidFill>
              <a:latin typeface="Georgia"/>
              <a:ea typeface="Georgia"/>
              <a:cs typeface="Georgia"/>
              <a:sym typeface="Georgia"/>
            </a:endParaRPr>
          </a:p>
          <a:p>
            <a:pPr indent="0" lvl="0" marL="0" marR="0" rtl="0" algn="l">
              <a:lnSpc>
                <a:spcPct val="115000"/>
              </a:lnSpc>
              <a:spcBef>
                <a:spcPts val="0"/>
              </a:spcBef>
              <a:spcAft>
                <a:spcPts val="0"/>
              </a:spcAft>
              <a:buClr>
                <a:srgbClr val="000000"/>
              </a:buClr>
              <a:buSzPts val="2100"/>
              <a:buFont typeface="Arial"/>
              <a:buNone/>
            </a:pPr>
            <a:r>
              <a:rPr b="1" i="0" lang="en-US" sz="2100" u="none" cap="none" strike="noStrike">
                <a:solidFill>
                  <a:schemeClr val="dk1"/>
                </a:solidFill>
                <a:latin typeface="Georgia"/>
                <a:ea typeface="Georgia"/>
                <a:cs typeface="Georgia"/>
                <a:sym typeface="Georgia"/>
              </a:rPr>
              <a:t>Get Answer &amp; Discover to the Court and Housing Authority</a:t>
            </a:r>
            <a:endParaRPr b="1" i="0" sz="2100" u="none" cap="none" strike="noStrike">
              <a:solidFill>
                <a:schemeClr val="dk1"/>
              </a:solidFill>
              <a:latin typeface="Georgia"/>
              <a:ea typeface="Georgia"/>
              <a:cs typeface="Georgia"/>
              <a:sym typeface="Georgia"/>
            </a:endParaRPr>
          </a:p>
          <a:p>
            <a:pPr indent="-361950" lvl="0" marL="457200" marR="0" rtl="0" algn="l">
              <a:lnSpc>
                <a:spcPct val="115000"/>
              </a:lnSpc>
              <a:spcBef>
                <a:spcPts val="0"/>
              </a:spcBef>
              <a:spcAft>
                <a:spcPts val="0"/>
              </a:spcAft>
              <a:buClr>
                <a:schemeClr val="dk1"/>
              </a:buClr>
              <a:buSzPts val="2100"/>
              <a:buFont typeface="Georgia"/>
              <a:buChar char="●"/>
            </a:pPr>
            <a:r>
              <a:rPr b="0" i="0" lang="en-US" sz="2100" u="none" cap="none" strike="noStrike">
                <a:solidFill>
                  <a:schemeClr val="dk1"/>
                </a:solidFill>
                <a:latin typeface="Georgia"/>
                <a:ea typeface="Georgia"/>
                <a:cs typeface="Georgia"/>
                <a:sym typeface="Georgia"/>
              </a:rPr>
              <a:t>Answer and Discovery must be received by the court 3 business days prior to the first event in the case (Tier-1 mediation)</a:t>
            </a:r>
            <a:endParaRPr b="0" i="0" sz="2100" u="none" cap="none" strike="noStrike">
              <a:solidFill>
                <a:schemeClr val="dk1"/>
              </a:solidFill>
              <a:latin typeface="Georgia"/>
              <a:ea typeface="Georgia"/>
              <a:cs typeface="Georgia"/>
              <a:sym typeface="Georgia"/>
            </a:endParaRPr>
          </a:p>
          <a:p>
            <a:pPr indent="0" lvl="0" marL="0" marR="0" rtl="0" algn="l">
              <a:lnSpc>
                <a:spcPct val="115000"/>
              </a:lnSpc>
              <a:spcBef>
                <a:spcPts val="0"/>
              </a:spcBef>
              <a:spcAft>
                <a:spcPts val="0"/>
              </a:spcAft>
              <a:buClr>
                <a:srgbClr val="000000"/>
              </a:buClr>
              <a:buSzPts val="2100"/>
              <a:buFont typeface="Arial"/>
              <a:buNone/>
            </a:pPr>
            <a:r>
              <a:t/>
            </a:r>
            <a:endParaRPr b="0" i="0" sz="2100" u="none" cap="none" strike="noStrike">
              <a:solidFill>
                <a:schemeClr val="dk1"/>
              </a:solidFill>
              <a:latin typeface="Georgia"/>
              <a:ea typeface="Georgia"/>
              <a:cs typeface="Georgia"/>
              <a:sym typeface="Georgia"/>
            </a:endParaRPr>
          </a:p>
          <a:p>
            <a:pPr indent="0" lvl="0" marL="0" marR="0" rtl="0" algn="l">
              <a:lnSpc>
                <a:spcPct val="115000"/>
              </a:lnSpc>
              <a:spcBef>
                <a:spcPts val="0"/>
              </a:spcBef>
              <a:spcAft>
                <a:spcPts val="0"/>
              </a:spcAft>
              <a:buClr>
                <a:srgbClr val="000000"/>
              </a:buClr>
              <a:buSzPts val="2100"/>
              <a:buFont typeface="Arial"/>
              <a:buNone/>
            </a:pPr>
            <a:r>
              <a:rPr b="1" i="0" lang="en-US" sz="2100" u="none" cap="none" strike="noStrike">
                <a:solidFill>
                  <a:schemeClr val="dk1"/>
                </a:solidFill>
                <a:latin typeface="Georgia"/>
                <a:ea typeface="Georgia"/>
                <a:cs typeface="Georgia"/>
                <a:sym typeface="Georgia"/>
              </a:rPr>
              <a:t>Where to Find Forms</a:t>
            </a:r>
            <a:endParaRPr b="0" i="0" sz="2100" u="none" cap="none" strike="noStrike">
              <a:solidFill>
                <a:schemeClr val="dk1"/>
              </a:solidFill>
              <a:latin typeface="Georgia"/>
              <a:ea typeface="Georgia"/>
              <a:cs typeface="Georgia"/>
              <a:sym typeface="Georgia"/>
            </a:endParaRPr>
          </a:p>
          <a:p>
            <a:pPr indent="-304800" lvl="0" marL="400050" marR="0" rtl="0" algn="l">
              <a:lnSpc>
                <a:spcPct val="115000"/>
              </a:lnSpc>
              <a:spcBef>
                <a:spcPts val="0"/>
              </a:spcBef>
              <a:spcAft>
                <a:spcPts val="0"/>
              </a:spcAft>
              <a:buClr>
                <a:srgbClr val="000000"/>
              </a:buClr>
              <a:buSzPts val="2100"/>
              <a:buFont typeface="Georgia"/>
              <a:buChar char="●"/>
            </a:pPr>
            <a:r>
              <a:rPr b="0" i="0" lang="en-US" sz="2100" u="none" cap="none" strike="noStrike">
                <a:solidFill>
                  <a:schemeClr val="dk1"/>
                </a:solidFill>
                <a:latin typeface="Georgia"/>
                <a:ea typeface="Georgia"/>
                <a:cs typeface="Georgia"/>
                <a:sym typeface="Georgia"/>
              </a:rPr>
              <a:t>MADE – online form at </a:t>
            </a:r>
            <a:r>
              <a:rPr b="0" i="0" lang="en-US" sz="2100" u="sng" cap="none" strike="noStrike">
                <a:solidFill>
                  <a:schemeClr val="hlink"/>
                </a:solidFill>
                <a:latin typeface="Georgia"/>
                <a:ea typeface="Georgia"/>
                <a:cs typeface="Georgia"/>
                <a:sym typeface="Georgia"/>
                <a:hlinkClick r:id="rId3"/>
              </a:rPr>
              <a:t>https://www.gbls.org/MADE</a:t>
            </a:r>
            <a:endParaRPr b="0" i="0" sz="2100" u="none" cap="none" strike="noStrike">
              <a:solidFill>
                <a:schemeClr val="dk1"/>
              </a:solidFill>
              <a:latin typeface="Georgia"/>
              <a:ea typeface="Georgia"/>
              <a:cs typeface="Georgia"/>
              <a:sym typeface="Georgia"/>
            </a:endParaRPr>
          </a:p>
          <a:p>
            <a:pPr indent="-304800" lvl="0" marL="400050" marR="0" rtl="0" algn="l">
              <a:lnSpc>
                <a:spcPct val="115000"/>
              </a:lnSpc>
              <a:spcBef>
                <a:spcPts val="0"/>
              </a:spcBef>
              <a:spcAft>
                <a:spcPts val="0"/>
              </a:spcAft>
              <a:buClr>
                <a:srgbClr val="000000"/>
              </a:buClr>
              <a:buSzPts val="2100"/>
              <a:buFont typeface="Georgia"/>
              <a:buChar char="●"/>
            </a:pPr>
            <a:r>
              <a:rPr b="0" i="0" lang="en-US" sz="2100" u="none" cap="none" strike="noStrike">
                <a:solidFill>
                  <a:schemeClr val="dk1"/>
                </a:solidFill>
                <a:latin typeface="Georgia"/>
                <a:ea typeface="Georgia"/>
                <a:cs typeface="Georgia"/>
                <a:sym typeface="Georgia"/>
              </a:rPr>
              <a:t>Booklet 3: Answer and Booklet 4: Discovery at: </a:t>
            </a:r>
            <a:r>
              <a:rPr b="0" i="0" lang="en-US" sz="2100" u="sng" cap="none" strike="noStrike">
                <a:solidFill>
                  <a:schemeClr val="hlink"/>
                </a:solidFill>
                <a:latin typeface="Georgia"/>
                <a:ea typeface="Georgia"/>
                <a:cs typeface="Georgia"/>
                <a:sym typeface="Georgia"/>
                <a:hlinkClick r:id="rId4"/>
              </a:rPr>
              <a:t>masslegalhelp</a:t>
            </a:r>
            <a:endParaRPr b="0" i="0" sz="2100" u="none" cap="none" strike="noStrike">
              <a:solidFill>
                <a:schemeClr val="dk1"/>
              </a:solidFill>
              <a:latin typeface="Georgia"/>
              <a:ea typeface="Georgia"/>
              <a:cs typeface="Georgia"/>
              <a:sym typeface="Georgia"/>
            </a:endParaRPr>
          </a:p>
        </p:txBody>
      </p:sp>
      <p:sp>
        <p:nvSpPr>
          <p:cNvPr id="284" name="Google Shape;284;g3805a14fc10_1_1"/>
          <p:cNvSpPr txBox="1"/>
          <p:nvPr>
            <p:ph type="ctrTitle"/>
          </p:nvPr>
        </p:nvSpPr>
        <p:spPr>
          <a:xfrm>
            <a:off x="115525" y="0"/>
            <a:ext cx="3554100" cy="539400"/>
          </a:xfrm>
          <a:prstGeom prst="rect">
            <a:avLst/>
          </a:prstGeom>
          <a:noFill/>
          <a:ln cap="flat" cmpd="sng" w="19050">
            <a:solidFill>
              <a:srgbClr val="000000"/>
            </a:solidFill>
            <a:prstDash val="solid"/>
            <a:round/>
            <a:headEnd len="sm" w="sm" type="none"/>
            <a:tailEnd len="sm" w="sm" type="none"/>
          </a:ln>
        </p:spPr>
        <p:txBody>
          <a:bodyPr anchorCtr="0" anchor="ctr" bIns="45700" lIns="91425" spcFirstLastPara="1" rIns="91425" wrap="square" tIns="45700">
            <a:noAutofit/>
          </a:bodyPr>
          <a:lstStyle/>
          <a:p>
            <a:pPr indent="0" lvl="0" marL="0" rtl="0" algn="ctr">
              <a:lnSpc>
                <a:spcPct val="100000"/>
              </a:lnSpc>
              <a:spcBef>
                <a:spcPts val="0"/>
              </a:spcBef>
              <a:spcAft>
                <a:spcPts val="0"/>
              </a:spcAft>
              <a:buSzPts val="990"/>
              <a:buNone/>
            </a:pPr>
            <a:r>
              <a:rPr b="1" lang="en-US" sz="1840">
                <a:latin typeface="Georgia"/>
                <a:ea typeface="Georgia"/>
                <a:cs typeface="Georgia"/>
                <a:sym typeface="Georgia"/>
              </a:rPr>
              <a:t>Evictions in Public Housing</a:t>
            </a:r>
            <a:endParaRPr b="1" sz="1840">
              <a:latin typeface="Georgia"/>
              <a:ea typeface="Georgia"/>
              <a:cs typeface="Georgia"/>
              <a:sym typeface="Georgia"/>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9" name="Shape 289"/>
        <p:cNvGrpSpPr/>
        <p:nvPr/>
      </p:nvGrpSpPr>
      <p:grpSpPr>
        <a:xfrm>
          <a:off x="0" y="0"/>
          <a:ext cx="0" cy="0"/>
          <a:chOff x="0" y="0"/>
          <a:chExt cx="0" cy="0"/>
        </a:xfrm>
      </p:grpSpPr>
      <p:sp>
        <p:nvSpPr>
          <p:cNvPr id="290" name="Google Shape;290;g3805a14fc10_1_11"/>
          <p:cNvSpPr txBox="1"/>
          <p:nvPr>
            <p:ph idx="12" type="sldNum"/>
          </p:nvPr>
        </p:nvSpPr>
        <p:spPr>
          <a:xfrm>
            <a:off x="6553200" y="6356350"/>
            <a:ext cx="2133600" cy="3651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sp>
        <p:nvSpPr>
          <p:cNvPr id="291" name="Google Shape;291;g3805a14fc10_1_11"/>
          <p:cNvSpPr txBox="1"/>
          <p:nvPr/>
        </p:nvSpPr>
        <p:spPr>
          <a:xfrm>
            <a:off x="58350" y="955675"/>
            <a:ext cx="9027300" cy="6156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2800"/>
              <a:buFont typeface="Arial"/>
              <a:buNone/>
            </a:pPr>
            <a:r>
              <a:rPr b="1" i="0" lang="en-US" sz="2800" u="none" cap="none" strike="noStrike">
                <a:solidFill>
                  <a:schemeClr val="dk1"/>
                </a:solidFill>
                <a:latin typeface="Georgia"/>
                <a:ea typeface="Georgia"/>
                <a:cs typeface="Georgia"/>
                <a:sym typeface="Georgia"/>
              </a:rPr>
              <a:t>Can I get an interpreter?</a:t>
            </a:r>
            <a:endParaRPr b="1" i="0" sz="2800" u="none" cap="none" strike="noStrike">
              <a:solidFill>
                <a:schemeClr val="dk1"/>
              </a:solidFill>
              <a:latin typeface="Georgia"/>
              <a:ea typeface="Georgia"/>
              <a:cs typeface="Georgia"/>
              <a:sym typeface="Georgia"/>
            </a:endParaRPr>
          </a:p>
        </p:txBody>
      </p:sp>
      <p:sp>
        <p:nvSpPr>
          <p:cNvPr id="292" name="Google Shape;292;g3805a14fc10_1_11"/>
          <p:cNvSpPr txBox="1"/>
          <p:nvPr/>
        </p:nvSpPr>
        <p:spPr>
          <a:xfrm>
            <a:off x="121500" y="1987550"/>
            <a:ext cx="8901000" cy="507900"/>
          </a:xfrm>
          <a:prstGeom prst="rect">
            <a:avLst/>
          </a:prstGeom>
          <a:noFill/>
          <a:ln>
            <a:noFill/>
          </a:ln>
        </p:spPr>
        <p:txBody>
          <a:bodyPr anchorCtr="0" anchor="t" bIns="91425" lIns="91425" spcFirstLastPara="1" rIns="91425" wrap="square" tIns="91425">
            <a:spAutoFit/>
          </a:bodyPr>
          <a:lstStyle/>
          <a:p>
            <a:pPr indent="0" lvl="0" marL="0" marR="0" rtl="0" algn="l">
              <a:lnSpc>
                <a:spcPct val="115000"/>
              </a:lnSpc>
              <a:spcBef>
                <a:spcPts val="0"/>
              </a:spcBef>
              <a:spcAft>
                <a:spcPts val="0"/>
              </a:spcAft>
              <a:buClr>
                <a:srgbClr val="000000"/>
              </a:buClr>
              <a:buSzPts val="2100"/>
              <a:buFont typeface="Arial"/>
              <a:buNone/>
            </a:pPr>
            <a:r>
              <a:t/>
            </a:r>
            <a:endParaRPr b="0" i="0" sz="2100" u="none" cap="none" strike="noStrike">
              <a:solidFill>
                <a:schemeClr val="dk1"/>
              </a:solidFill>
              <a:latin typeface="Georgia"/>
              <a:ea typeface="Georgia"/>
              <a:cs typeface="Georgia"/>
              <a:sym typeface="Georgia"/>
            </a:endParaRPr>
          </a:p>
        </p:txBody>
      </p:sp>
      <p:sp>
        <p:nvSpPr>
          <p:cNvPr id="293" name="Google Shape;293;g3805a14fc10_1_11"/>
          <p:cNvSpPr txBox="1"/>
          <p:nvPr/>
        </p:nvSpPr>
        <p:spPr>
          <a:xfrm>
            <a:off x="1814425" y="1987550"/>
            <a:ext cx="5690400" cy="1760100"/>
          </a:xfrm>
          <a:prstGeom prst="rect">
            <a:avLst/>
          </a:prstGeom>
          <a:noFill/>
          <a:ln>
            <a:noFill/>
          </a:ln>
        </p:spPr>
        <p:txBody>
          <a:bodyPr anchorCtr="0" anchor="t" bIns="91425" lIns="91425" spcFirstLastPara="1" rIns="91425" wrap="square" tIns="91425">
            <a:spAutoFit/>
          </a:bodyPr>
          <a:lstStyle/>
          <a:p>
            <a:pPr indent="0" lvl="0" marL="0" marR="0" rtl="0" algn="l">
              <a:lnSpc>
                <a:spcPct val="115000"/>
              </a:lnSpc>
              <a:spcBef>
                <a:spcPts val="0"/>
              </a:spcBef>
              <a:spcAft>
                <a:spcPts val="0"/>
              </a:spcAft>
              <a:buClr>
                <a:srgbClr val="000000"/>
              </a:buClr>
              <a:buSzPts val="2300"/>
              <a:buFont typeface="Arial"/>
              <a:buNone/>
            </a:pPr>
            <a:r>
              <a:rPr b="0" i="0" lang="en-US" sz="2300" u="none" cap="none" strike="noStrike">
                <a:solidFill>
                  <a:schemeClr val="dk1"/>
                </a:solidFill>
                <a:latin typeface="Georgia"/>
                <a:ea typeface="Georgia"/>
                <a:cs typeface="Georgia"/>
                <a:sym typeface="Georgia"/>
              </a:rPr>
              <a:t>All courts should give people an Interpreter (free of charge) if they need one. Call the court clerk’s office to request an interpreter before the court date. </a:t>
            </a:r>
            <a:endParaRPr b="0" i="0" sz="2300" u="none" cap="none" strike="noStrike">
              <a:solidFill>
                <a:schemeClr val="dk1"/>
              </a:solidFill>
              <a:latin typeface="Georgia"/>
              <a:ea typeface="Georgia"/>
              <a:cs typeface="Georgia"/>
              <a:sym typeface="Georgia"/>
            </a:endParaRPr>
          </a:p>
        </p:txBody>
      </p:sp>
      <p:sp>
        <p:nvSpPr>
          <p:cNvPr id="294" name="Google Shape;294;g3805a14fc10_1_11"/>
          <p:cNvSpPr txBox="1"/>
          <p:nvPr>
            <p:ph type="ctrTitle"/>
          </p:nvPr>
        </p:nvSpPr>
        <p:spPr>
          <a:xfrm>
            <a:off x="115525" y="0"/>
            <a:ext cx="3554100" cy="539400"/>
          </a:xfrm>
          <a:prstGeom prst="rect">
            <a:avLst/>
          </a:prstGeom>
          <a:noFill/>
          <a:ln cap="flat" cmpd="sng" w="19050">
            <a:solidFill>
              <a:srgbClr val="000000"/>
            </a:solidFill>
            <a:prstDash val="solid"/>
            <a:round/>
            <a:headEnd len="sm" w="sm" type="none"/>
            <a:tailEnd len="sm" w="sm" type="none"/>
          </a:ln>
        </p:spPr>
        <p:txBody>
          <a:bodyPr anchorCtr="0" anchor="ctr" bIns="45700" lIns="91425" spcFirstLastPara="1" rIns="91425" wrap="square" tIns="45700">
            <a:noAutofit/>
          </a:bodyPr>
          <a:lstStyle/>
          <a:p>
            <a:pPr indent="0" lvl="0" marL="0" rtl="0" algn="ctr">
              <a:lnSpc>
                <a:spcPct val="100000"/>
              </a:lnSpc>
              <a:spcBef>
                <a:spcPts val="0"/>
              </a:spcBef>
              <a:spcAft>
                <a:spcPts val="0"/>
              </a:spcAft>
              <a:buSzPts val="990"/>
              <a:buNone/>
            </a:pPr>
            <a:r>
              <a:rPr b="1" lang="en-US" sz="1840">
                <a:latin typeface="Georgia"/>
                <a:ea typeface="Georgia"/>
                <a:cs typeface="Georgia"/>
                <a:sym typeface="Georgia"/>
              </a:rPr>
              <a:t>Evictions in Public Housing</a:t>
            </a:r>
            <a:endParaRPr b="1" sz="1840">
              <a:latin typeface="Georgia"/>
              <a:ea typeface="Georgia"/>
              <a:cs typeface="Georgia"/>
              <a:sym typeface="Georgia"/>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9" name="Shape 299"/>
        <p:cNvGrpSpPr/>
        <p:nvPr/>
      </p:nvGrpSpPr>
      <p:grpSpPr>
        <a:xfrm>
          <a:off x="0" y="0"/>
          <a:ext cx="0" cy="0"/>
          <a:chOff x="0" y="0"/>
          <a:chExt cx="0" cy="0"/>
        </a:xfrm>
      </p:grpSpPr>
      <p:sp>
        <p:nvSpPr>
          <p:cNvPr id="300" name="Google Shape;300;g37ff155a730_0_175"/>
          <p:cNvSpPr txBox="1"/>
          <p:nvPr>
            <p:ph idx="12" type="sldNum"/>
          </p:nvPr>
        </p:nvSpPr>
        <p:spPr>
          <a:xfrm>
            <a:off x="6553200" y="6356350"/>
            <a:ext cx="2133600" cy="3651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sp>
        <p:nvSpPr>
          <p:cNvPr id="301" name="Google Shape;301;g37ff155a730_0_175"/>
          <p:cNvSpPr txBox="1"/>
          <p:nvPr/>
        </p:nvSpPr>
        <p:spPr>
          <a:xfrm>
            <a:off x="58350" y="873513"/>
            <a:ext cx="9027300" cy="6156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2800"/>
              <a:buFont typeface="Arial"/>
              <a:buNone/>
            </a:pPr>
            <a:r>
              <a:rPr b="1" i="0" lang="en-US" sz="2800" u="none" cap="none" strike="noStrike">
                <a:solidFill>
                  <a:schemeClr val="dk1"/>
                </a:solidFill>
                <a:latin typeface="Georgia"/>
                <a:ea typeface="Georgia"/>
                <a:cs typeface="Georgia"/>
                <a:sym typeface="Georgia"/>
              </a:rPr>
              <a:t>Can I transfer my case to Housing Court?</a:t>
            </a:r>
            <a:endParaRPr b="1" i="0" sz="2800" u="none" cap="none" strike="noStrike">
              <a:solidFill>
                <a:schemeClr val="dk1"/>
              </a:solidFill>
              <a:latin typeface="Georgia"/>
              <a:ea typeface="Georgia"/>
              <a:cs typeface="Georgia"/>
              <a:sym typeface="Georgia"/>
            </a:endParaRPr>
          </a:p>
        </p:txBody>
      </p:sp>
      <p:sp>
        <p:nvSpPr>
          <p:cNvPr id="302" name="Google Shape;302;g37ff155a730_0_175"/>
          <p:cNvSpPr txBox="1"/>
          <p:nvPr/>
        </p:nvSpPr>
        <p:spPr>
          <a:xfrm>
            <a:off x="121500" y="1987550"/>
            <a:ext cx="8901000" cy="507900"/>
          </a:xfrm>
          <a:prstGeom prst="rect">
            <a:avLst/>
          </a:prstGeom>
          <a:noFill/>
          <a:ln>
            <a:noFill/>
          </a:ln>
        </p:spPr>
        <p:txBody>
          <a:bodyPr anchorCtr="0" anchor="t" bIns="91425" lIns="91425" spcFirstLastPara="1" rIns="91425" wrap="square" tIns="91425">
            <a:spAutoFit/>
          </a:bodyPr>
          <a:lstStyle/>
          <a:p>
            <a:pPr indent="0" lvl="0" marL="0" marR="0" rtl="0" algn="l">
              <a:lnSpc>
                <a:spcPct val="115000"/>
              </a:lnSpc>
              <a:spcBef>
                <a:spcPts val="0"/>
              </a:spcBef>
              <a:spcAft>
                <a:spcPts val="0"/>
              </a:spcAft>
              <a:buClr>
                <a:srgbClr val="000000"/>
              </a:buClr>
              <a:buSzPts val="2100"/>
              <a:buFont typeface="Arial"/>
              <a:buNone/>
            </a:pPr>
            <a:r>
              <a:t/>
            </a:r>
            <a:endParaRPr b="0" i="0" sz="2100" u="none" cap="none" strike="noStrike">
              <a:solidFill>
                <a:schemeClr val="dk1"/>
              </a:solidFill>
              <a:latin typeface="Georgia"/>
              <a:ea typeface="Georgia"/>
              <a:cs typeface="Georgia"/>
              <a:sym typeface="Georgia"/>
            </a:endParaRPr>
          </a:p>
        </p:txBody>
      </p:sp>
      <p:sp>
        <p:nvSpPr>
          <p:cNvPr id="303" name="Google Shape;303;g37ff155a730_0_175"/>
          <p:cNvSpPr txBox="1"/>
          <p:nvPr/>
        </p:nvSpPr>
        <p:spPr>
          <a:xfrm>
            <a:off x="975325" y="1803550"/>
            <a:ext cx="6744900" cy="4738200"/>
          </a:xfrm>
          <a:prstGeom prst="rect">
            <a:avLst/>
          </a:prstGeom>
          <a:noFill/>
          <a:ln>
            <a:noFill/>
          </a:ln>
        </p:spPr>
        <p:txBody>
          <a:bodyPr anchorCtr="0" anchor="t" bIns="91425" lIns="91425" spcFirstLastPara="1" rIns="91425" wrap="square" tIns="91425">
            <a:spAutoFit/>
          </a:bodyPr>
          <a:lstStyle/>
          <a:p>
            <a:pPr indent="-361950" lvl="0" marL="457200" marR="0" rtl="0" algn="l">
              <a:lnSpc>
                <a:spcPct val="115000"/>
              </a:lnSpc>
              <a:spcBef>
                <a:spcPts val="0"/>
              </a:spcBef>
              <a:spcAft>
                <a:spcPts val="0"/>
              </a:spcAft>
              <a:buClr>
                <a:schemeClr val="dk1"/>
              </a:buClr>
              <a:buSzPts val="2100"/>
              <a:buFont typeface="Georgia"/>
              <a:buChar char="●"/>
            </a:pPr>
            <a:r>
              <a:rPr b="0" i="0" lang="en-US" sz="2100" u="none" cap="none" strike="noStrike">
                <a:solidFill>
                  <a:schemeClr val="dk1"/>
                </a:solidFill>
                <a:latin typeface="Georgia"/>
                <a:ea typeface="Georgia"/>
                <a:cs typeface="Georgia"/>
                <a:sym typeface="Georgia"/>
              </a:rPr>
              <a:t>The housing authority can choose to file a case in District Court or Housing Court  </a:t>
            </a:r>
            <a:endParaRPr b="0" i="0" sz="2100" u="none" cap="none" strike="noStrike">
              <a:solidFill>
                <a:schemeClr val="dk1"/>
              </a:solidFill>
              <a:latin typeface="Georgia"/>
              <a:ea typeface="Georgia"/>
              <a:cs typeface="Georgia"/>
              <a:sym typeface="Georgia"/>
            </a:endParaRPr>
          </a:p>
          <a:p>
            <a:pPr indent="-361950" lvl="0" marL="457200" marR="0" rtl="0" algn="l">
              <a:lnSpc>
                <a:spcPct val="115000"/>
              </a:lnSpc>
              <a:spcBef>
                <a:spcPts val="1000"/>
              </a:spcBef>
              <a:spcAft>
                <a:spcPts val="0"/>
              </a:spcAft>
              <a:buClr>
                <a:schemeClr val="dk1"/>
              </a:buClr>
              <a:buSzPts val="2100"/>
              <a:buFont typeface="Georgia"/>
              <a:buChar char="●"/>
            </a:pPr>
            <a:r>
              <a:rPr b="0" i="0" lang="en-US" sz="2100" u="none" cap="none" strike="noStrike">
                <a:solidFill>
                  <a:schemeClr val="dk1"/>
                </a:solidFill>
                <a:latin typeface="Georgia"/>
                <a:ea typeface="Georgia"/>
                <a:cs typeface="Georgia"/>
                <a:sym typeface="Georgia"/>
              </a:rPr>
              <a:t>Tenant can transfer District Court case to </a:t>
            </a:r>
            <a:br>
              <a:rPr b="0" i="0" lang="en-US" sz="2100" u="none" cap="none" strike="noStrike">
                <a:solidFill>
                  <a:schemeClr val="dk1"/>
                </a:solidFill>
                <a:latin typeface="Georgia"/>
                <a:ea typeface="Georgia"/>
                <a:cs typeface="Georgia"/>
                <a:sym typeface="Georgia"/>
              </a:rPr>
            </a:br>
            <a:r>
              <a:rPr b="0" i="0" lang="en-US" sz="2100" u="none" cap="none" strike="noStrike">
                <a:solidFill>
                  <a:schemeClr val="dk1"/>
                </a:solidFill>
                <a:latin typeface="Georgia"/>
                <a:ea typeface="Georgia"/>
                <a:cs typeface="Georgia"/>
                <a:sym typeface="Georgia"/>
              </a:rPr>
              <a:t>Housing Court anytime before the date of trial</a:t>
            </a:r>
            <a:endParaRPr b="0" i="0" sz="2100" u="none" cap="none" strike="noStrike">
              <a:solidFill>
                <a:schemeClr val="dk1"/>
              </a:solidFill>
              <a:latin typeface="Georgia"/>
              <a:ea typeface="Georgia"/>
              <a:cs typeface="Georgia"/>
              <a:sym typeface="Georgia"/>
            </a:endParaRPr>
          </a:p>
          <a:p>
            <a:pPr indent="-361950" lvl="0" marL="457200" marR="0" rtl="0" algn="l">
              <a:lnSpc>
                <a:spcPct val="115000"/>
              </a:lnSpc>
              <a:spcBef>
                <a:spcPts val="1000"/>
              </a:spcBef>
              <a:spcAft>
                <a:spcPts val="0"/>
              </a:spcAft>
              <a:buClr>
                <a:schemeClr val="dk1"/>
              </a:buClr>
              <a:buSzPts val="2100"/>
              <a:buFont typeface="Georgia"/>
              <a:buChar char="●"/>
            </a:pPr>
            <a:r>
              <a:rPr b="0" i="0" lang="en-US" sz="2100" u="none" cap="none" strike="noStrike">
                <a:solidFill>
                  <a:schemeClr val="dk1"/>
                </a:solidFill>
                <a:latin typeface="Georgia"/>
                <a:ea typeface="Georgia"/>
                <a:cs typeface="Georgia"/>
                <a:sym typeface="Georgia"/>
              </a:rPr>
              <a:t>Housing Courts often have more expertise and resources to serve unrepresented tenants including:</a:t>
            </a:r>
            <a:endParaRPr b="0" i="0" sz="2100" u="none" cap="none" strike="noStrike">
              <a:solidFill>
                <a:schemeClr val="dk1"/>
              </a:solidFill>
              <a:latin typeface="Georgia"/>
              <a:ea typeface="Georgia"/>
              <a:cs typeface="Georgia"/>
              <a:sym typeface="Georgia"/>
            </a:endParaRPr>
          </a:p>
          <a:p>
            <a:pPr indent="-361950" lvl="1" marL="914400" marR="0" rtl="0" algn="l">
              <a:lnSpc>
                <a:spcPct val="115000"/>
              </a:lnSpc>
              <a:spcBef>
                <a:spcPts val="1000"/>
              </a:spcBef>
              <a:spcAft>
                <a:spcPts val="0"/>
              </a:spcAft>
              <a:buClr>
                <a:schemeClr val="dk1"/>
              </a:buClr>
              <a:buSzPts val="2100"/>
              <a:buFont typeface="Georgia"/>
              <a:buChar char="○"/>
            </a:pPr>
            <a:r>
              <a:rPr b="0" i="0" lang="en-US" sz="2100" u="none" cap="none" strike="noStrike">
                <a:solidFill>
                  <a:schemeClr val="dk1"/>
                </a:solidFill>
                <a:latin typeface="Georgia"/>
                <a:ea typeface="Georgia"/>
                <a:cs typeface="Georgia"/>
                <a:sym typeface="Georgia"/>
              </a:rPr>
              <a:t>Housing Specialists</a:t>
            </a:r>
            <a:endParaRPr b="0" i="0" sz="2100" u="none" cap="none" strike="noStrike">
              <a:solidFill>
                <a:schemeClr val="dk1"/>
              </a:solidFill>
              <a:latin typeface="Georgia"/>
              <a:ea typeface="Georgia"/>
              <a:cs typeface="Georgia"/>
              <a:sym typeface="Georgia"/>
            </a:endParaRPr>
          </a:p>
          <a:p>
            <a:pPr indent="-361950" lvl="1" marL="914400" marR="0" rtl="0" algn="l">
              <a:lnSpc>
                <a:spcPct val="115000"/>
              </a:lnSpc>
              <a:spcBef>
                <a:spcPts val="0"/>
              </a:spcBef>
              <a:spcAft>
                <a:spcPts val="0"/>
              </a:spcAft>
              <a:buClr>
                <a:schemeClr val="dk1"/>
              </a:buClr>
              <a:buSzPts val="2100"/>
              <a:buFont typeface="Georgia"/>
              <a:buChar char="○"/>
            </a:pPr>
            <a:r>
              <a:rPr b="0" i="0" lang="en-US" sz="2100" u="none" cap="none" strike="noStrike">
                <a:solidFill>
                  <a:schemeClr val="dk1"/>
                </a:solidFill>
                <a:latin typeface="Georgia"/>
                <a:ea typeface="Georgia"/>
                <a:cs typeface="Georgia"/>
                <a:sym typeface="Georgia"/>
              </a:rPr>
              <a:t>Tenancy Preservation Program</a:t>
            </a:r>
            <a:endParaRPr b="0" i="0" sz="2100" u="none" cap="none" strike="noStrike">
              <a:solidFill>
                <a:schemeClr val="dk1"/>
              </a:solidFill>
              <a:latin typeface="Georgia"/>
              <a:ea typeface="Georgia"/>
              <a:cs typeface="Georgia"/>
              <a:sym typeface="Georgia"/>
            </a:endParaRPr>
          </a:p>
          <a:p>
            <a:pPr indent="-361950" lvl="1" marL="914400" marR="0" rtl="0" algn="l">
              <a:lnSpc>
                <a:spcPct val="115000"/>
              </a:lnSpc>
              <a:spcBef>
                <a:spcPts val="0"/>
              </a:spcBef>
              <a:spcAft>
                <a:spcPts val="0"/>
              </a:spcAft>
              <a:buClr>
                <a:schemeClr val="dk1"/>
              </a:buClr>
              <a:buSzPts val="2100"/>
              <a:buFont typeface="Georgia"/>
              <a:buChar char="○"/>
            </a:pPr>
            <a:r>
              <a:rPr b="0" i="0" lang="en-US" sz="2100" u="none" cap="none" strike="noStrike">
                <a:solidFill>
                  <a:schemeClr val="dk1"/>
                </a:solidFill>
                <a:latin typeface="Georgia"/>
                <a:ea typeface="Georgia"/>
                <a:cs typeface="Georgia"/>
                <a:sym typeface="Georgia"/>
              </a:rPr>
              <a:t>Lawyer for the Day</a:t>
            </a:r>
            <a:endParaRPr b="0" i="0" sz="2100" u="none" cap="none" strike="noStrike">
              <a:solidFill>
                <a:schemeClr val="dk1"/>
              </a:solidFill>
              <a:latin typeface="Georgia"/>
              <a:ea typeface="Georgia"/>
              <a:cs typeface="Georgia"/>
              <a:sym typeface="Georgia"/>
            </a:endParaRPr>
          </a:p>
          <a:p>
            <a:pPr indent="-361950" lvl="0" marL="457200" marR="0" rtl="0" algn="l">
              <a:lnSpc>
                <a:spcPct val="115000"/>
              </a:lnSpc>
              <a:spcBef>
                <a:spcPts val="1000"/>
              </a:spcBef>
              <a:spcAft>
                <a:spcPts val="1000"/>
              </a:spcAft>
              <a:buClr>
                <a:schemeClr val="dk1"/>
              </a:buClr>
              <a:buSzPts val="2100"/>
              <a:buFont typeface="Georgia"/>
              <a:buChar char="●"/>
            </a:pPr>
            <a:r>
              <a:rPr b="0" i="0" lang="en-US" sz="2100" u="none" cap="none" strike="noStrike">
                <a:solidFill>
                  <a:schemeClr val="dk1"/>
                </a:solidFill>
                <a:latin typeface="Georgia"/>
                <a:ea typeface="Georgia"/>
                <a:cs typeface="Georgia"/>
                <a:sym typeface="Georgia"/>
              </a:rPr>
              <a:t>To transfer use Transfer form, Booklet 5 at </a:t>
            </a:r>
            <a:r>
              <a:rPr b="0" i="0" lang="en-US" sz="2100" u="sng" cap="none" strike="noStrike">
                <a:solidFill>
                  <a:schemeClr val="hlink"/>
                </a:solidFill>
                <a:latin typeface="Georgia"/>
                <a:ea typeface="Georgia"/>
                <a:cs typeface="Georgia"/>
                <a:sym typeface="Georgia"/>
                <a:hlinkClick r:id="rId3"/>
              </a:rPr>
              <a:t>masslegalhelp</a:t>
            </a:r>
            <a:endParaRPr b="0" i="0" sz="2100" u="none" cap="none" strike="noStrike">
              <a:solidFill>
                <a:schemeClr val="dk1"/>
              </a:solidFill>
              <a:latin typeface="Georgia"/>
              <a:ea typeface="Georgia"/>
              <a:cs typeface="Georgia"/>
              <a:sym typeface="Georgia"/>
            </a:endParaRPr>
          </a:p>
        </p:txBody>
      </p:sp>
      <p:sp>
        <p:nvSpPr>
          <p:cNvPr id="304" name="Google Shape;304;g37ff155a730_0_175"/>
          <p:cNvSpPr txBox="1"/>
          <p:nvPr>
            <p:ph type="ctrTitle"/>
          </p:nvPr>
        </p:nvSpPr>
        <p:spPr>
          <a:xfrm>
            <a:off x="115525" y="0"/>
            <a:ext cx="3554100" cy="539400"/>
          </a:xfrm>
          <a:prstGeom prst="rect">
            <a:avLst/>
          </a:prstGeom>
          <a:noFill/>
          <a:ln cap="flat" cmpd="sng" w="19050">
            <a:solidFill>
              <a:srgbClr val="000000"/>
            </a:solidFill>
            <a:prstDash val="solid"/>
            <a:round/>
            <a:headEnd len="sm" w="sm" type="none"/>
            <a:tailEnd len="sm" w="sm" type="none"/>
          </a:ln>
        </p:spPr>
        <p:txBody>
          <a:bodyPr anchorCtr="0" anchor="ctr" bIns="45700" lIns="91425" spcFirstLastPara="1" rIns="91425" wrap="square" tIns="45700">
            <a:noAutofit/>
          </a:bodyPr>
          <a:lstStyle/>
          <a:p>
            <a:pPr indent="0" lvl="0" marL="0" rtl="0" algn="ctr">
              <a:lnSpc>
                <a:spcPct val="100000"/>
              </a:lnSpc>
              <a:spcBef>
                <a:spcPts val="0"/>
              </a:spcBef>
              <a:spcAft>
                <a:spcPts val="0"/>
              </a:spcAft>
              <a:buSzPts val="990"/>
              <a:buNone/>
            </a:pPr>
            <a:r>
              <a:rPr b="1" lang="en-US" sz="1840">
                <a:latin typeface="Georgia"/>
                <a:ea typeface="Georgia"/>
                <a:cs typeface="Georgia"/>
                <a:sym typeface="Georgia"/>
              </a:rPr>
              <a:t>Evictions in Public Housing</a:t>
            </a:r>
            <a:endParaRPr b="1" sz="1840">
              <a:latin typeface="Georgia"/>
              <a:ea typeface="Georgia"/>
              <a:cs typeface="Georgia"/>
              <a:sym typeface="Georgia"/>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9" name="Shape 309"/>
        <p:cNvGrpSpPr/>
        <p:nvPr/>
      </p:nvGrpSpPr>
      <p:grpSpPr>
        <a:xfrm>
          <a:off x="0" y="0"/>
          <a:ext cx="0" cy="0"/>
          <a:chOff x="0" y="0"/>
          <a:chExt cx="0" cy="0"/>
        </a:xfrm>
      </p:grpSpPr>
      <p:sp>
        <p:nvSpPr>
          <p:cNvPr id="310" name="Google Shape;310;g37ff155a730_0_184"/>
          <p:cNvSpPr txBox="1"/>
          <p:nvPr>
            <p:ph idx="12" type="sldNum"/>
          </p:nvPr>
        </p:nvSpPr>
        <p:spPr>
          <a:xfrm>
            <a:off x="6553200" y="6356350"/>
            <a:ext cx="2133600" cy="3651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sp>
        <p:nvSpPr>
          <p:cNvPr id="311" name="Google Shape;311;g37ff155a730_0_184"/>
          <p:cNvSpPr txBox="1"/>
          <p:nvPr/>
        </p:nvSpPr>
        <p:spPr>
          <a:xfrm>
            <a:off x="58350" y="750775"/>
            <a:ext cx="9027300" cy="6156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2800"/>
              <a:buFont typeface="Arial"/>
              <a:buNone/>
            </a:pPr>
            <a:r>
              <a:rPr b="1" i="0" lang="en-US" sz="2800" u="none" cap="none" strike="noStrike">
                <a:solidFill>
                  <a:schemeClr val="dk1"/>
                </a:solidFill>
                <a:latin typeface="Georgia"/>
                <a:ea typeface="Georgia"/>
                <a:cs typeface="Georgia"/>
                <a:sym typeface="Georgia"/>
              </a:rPr>
              <a:t>What is the first court event?</a:t>
            </a:r>
            <a:endParaRPr b="1" i="0" sz="2800" u="none" cap="none" strike="noStrike">
              <a:solidFill>
                <a:schemeClr val="dk1"/>
              </a:solidFill>
              <a:latin typeface="Georgia"/>
              <a:ea typeface="Georgia"/>
              <a:cs typeface="Georgia"/>
              <a:sym typeface="Georgia"/>
            </a:endParaRPr>
          </a:p>
        </p:txBody>
      </p:sp>
      <p:sp>
        <p:nvSpPr>
          <p:cNvPr id="312" name="Google Shape;312;g37ff155a730_0_184"/>
          <p:cNvSpPr txBox="1"/>
          <p:nvPr/>
        </p:nvSpPr>
        <p:spPr>
          <a:xfrm>
            <a:off x="121500" y="1987550"/>
            <a:ext cx="8901000" cy="507900"/>
          </a:xfrm>
          <a:prstGeom prst="rect">
            <a:avLst/>
          </a:prstGeom>
          <a:noFill/>
          <a:ln>
            <a:noFill/>
          </a:ln>
        </p:spPr>
        <p:txBody>
          <a:bodyPr anchorCtr="0" anchor="t" bIns="91425" lIns="91425" spcFirstLastPara="1" rIns="91425" wrap="square" tIns="91425">
            <a:spAutoFit/>
          </a:bodyPr>
          <a:lstStyle/>
          <a:p>
            <a:pPr indent="0" lvl="0" marL="0" marR="0" rtl="0" algn="l">
              <a:lnSpc>
                <a:spcPct val="115000"/>
              </a:lnSpc>
              <a:spcBef>
                <a:spcPts val="0"/>
              </a:spcBef>
              <a:spcAft>
                <a:spcPts val="0"/>
              </a:spcAft>
              <a:buClr>
                <a:srgbClr val="000000"/>
              </a:buClr>
              <a:buSzPts val="2100"/>
              <a:buFont typeface="Arial"/>
              <a:buNone/>
            </a:pPr>
            <a:r>
              <a:t/>
            </a:r>
            <a:endParaRPr b="0" i="0" sz="2100" u="none" cap="none" strike="noStrike">
              <a:solidFill>
                <a:schemeClr val="dk1"/>
              </a:solidFill>
              <a:latin typeface="Georgia"/>
              <a:ea typeface="Georgia"/>
              <a:cs typeface="Georgia"/>
              <a:sym typeface="Georgia"/>
            </a:endParaRPr>
          </a:p>
        </p:txBody>
      </p:sp>
      <p:sp>
        <p:nvSpPr>
          <p:cNvPr id="313" name="Google Shape;313;g37ff155a730_0_184"/>
          <p:cNvSpPr txBox="1"/>
          <p:nvPr/>
        </p:nvSpPr>
        <p:spPr>
          <a:xfrm>
            <a:off x="767250" y="1577750"/>
            <a:ext cx="8012400" cy="4439100"/>
          </a:xfrm>
          <a:prstGeom prst="rect">
            <a:avLst/>
          </a:prstGeom>
          <a:noFill/>
          <a:ln>
            <a:noFill/>
          </a:ln>
        </p:spPr>
        <p:txBody>
          <a:bodyPr anchorCtr="0" anchor="t" bIns="91425" lIns="91425" spcFirstLastPara="1" rIns="91425" wrap="square" tIns="91425">
            <a:spAutoFit/>
          </a:bodyPr>
          <a:lstStyle/>
          <a:p>
            <a:pPr indent="-361950" lvl="0" marL="457200" marR="0" rtl="0" algn="l">
              <a:lnSpc>
                <a:spcPct val="100000"/>
              </a:lnSpc>
              <a:spcBef>
                <a:spcPts val="0"/>
              </a:spcBef>
              <a:spcAft>
                <a:spcPts val="0"/>
              </a:spcAft>
              <a:buClr>
                <a:schemeClr val="dk1"/>
              </a:buClr>
              <a:buSzPts val="2100"/>
              <a:buFont typeface="Georgia"/>
              <a:buChar char="●"/>
            </a:pPr>
            <a:r>
              <a:rPr b="0" i="0" lang="en-US" sz="2100" u="none" cap="none" strike="noStrike">
                <a:solidFill>
                  <a:schemeClr val="dk1"/>
                </a:solidFill>
                <a:latin typeface="Georgia"/>
                <a:ea typeface="Georgia"/>
                <a:cs typeface="Georgia"/>
                <a:sym typeface="Georgia"/>
              </a:rPr>
              <a:t>The first court event is called a First Tier event or</a:t>
            </a:r>
            <a:endParaRPr b="0" i="0" sz="2100" u="none" cap="none" strike="noStrike">
              <a:solidFill>
                <a:schemeClr val="dk1"/>
              </a:solidFill>
              <a:latin typeface="Georgia"/>
              <a:ea typeface="Georgia"/>
              <a:cs typeface="Georgia"/>
              <a:sym typeface="Georgia"/>
            </a:endParaRPr>
          </a:p>
          <a:p>
            <a:pPr indent="-361950" lvl="1" marL="914400" marR="0" rtl="0" algn="l">
              <a:lnSpc>
                <a:spcPct val="100000"/>
              </a:lnSpc>
              <a:spcBef>
                <a:spcPts val="0"/>
              </a:spcBef>
              <a:spcAft>
                <a:spcPts val="0"/>
              </a:spcAft>
              <a:buClr>
                <a:schemeClr val="dk1"/>
              </a:buClr>
              <a:buSzPts val="2100"/>
              <a:buFont typeface="Georgia"/>
              <a:buChar char="○"/>
            </a:pPr>
            <a:r>
              <a:rPr b="0" i="0" lang="en-US" sz="2100" u="none" cap="none" strike="noStrike">
                <a:solidFill>
                  <a:schemeClr val="dk1"/>
                </a:solidFill>
                <a:latin typeface="Georgia"/>
                <a:ea typeface="Georgia"/>
                <a:cs typeface="Georgia"/>
                <a:sym typeface="Georgia"/>
              </a:rPr>
              <a:t>“Housing Specialist Status Conference” in Housing Court </a:t>
            </a:r>
            <a:endParaRPr b="0" i="0" sz="2100" u="none" cap="none" strike="noStrike">
              <a:solidFill>
                <a:schemeClr val="dk1"/>
              </a:solidFill>
              <a:latin typeface="Georgia"/>
              <a:ea typeface="Georgia"/>
              <a:cs typeface="Georgia"/>
              <a:sym typeface="Georgia"/>
            </a:endParaRPr>
          </a:p>
          <a:p>
            <a:pPr indent="-361950" lvl="1" marL="914400" marR="0" rtl="0" algn="l">
              <a:lnSpc>
                <a:spcPct val="100000"/>
              </a:lnSpc>
              <a:spcBef>
                <a:spcPts val="0"/>
              </a:spcBef>
              <a:spcAft>
                <a:spcPts val="0"/>
              </a:spcAft>
              <a:buClr>
                <a:schemeClr val="dk1"/>
              </a:buClr>
              <a:buSzPts val="2100"/>
              <a:buFont typeface="Georgia"/>
              <a:buChar char="○"/>
            </a:pPr>
            <a:r>
              <a:rPr b="0" i="0" lang="en-US" sz="2100" u="none" cap="none" strike="noStrike">
                <a:solidFill>
                  <a:schemeClr val="dk1"/>
                </a:solidFill>
                <a:latin typeface="Georgia"/>
                <a:ea typeface="Georgia"/>
                <a:cs typeface="Georgia"/>
                <a:sym typeface="Georgia"/>
              </a:rPr>
              <a:t>“Case Management Conference” in District Court</a:t>
            </a:r>
            <a:endParaRPr b="0" i="0" sz="2100" u="none" cap="none" strike="noStrike">
              <a:solidFill>
                <a:schemeClr val="dk1"/>
              </a:solidFill>
              <a:latin typeface="Georgia"/>
              <a:ea typeface="Georgia"/>
              <a:cs typeface="Georgia"/>
              <a:sym typeface="Georgia"/>
            </a:endParaRPr>
          </a:p>
          <a:p>
            <a:pPr indent="-361950" lvl="0" marL="457200" marR="0" rtl="0" algn="l">
              <a:lnSpc>
                <a:spcPct val="115000"/>
              </a:lnSpc>
              <a:spcBef>
                <a:spcPts val="1500"/>
              </a:spcBef>
              <a:spcAft>
                <a:spcPts val="0"/>
              </a:spcAft>
              <a:buClr>
                <a:schemeClr val="dk1"/>
              </a:buClr>
              <a:buSzPts val="2100"/>
              <a:buFont typeface="Georgia"/>
              <a:buChar char="●"/>
            </a:pPr>
            <a:r>
              <a:rPr b="0" i="0" lang="en-US" sz="2100" u="none" cap="none" strike="noStrike">
                <a:solidFill>
                  <a:schemeClr val="dk1"/>
                </a:solidFill>
                <a:latin typeface="Georgia"/>
                <a:ea typeface="Georgia"/>
                <a:cs typeface="Georgia"/>
                <a:sym typeface="Georgia"/>
              </a:rPr>
              <a:t>First Tier event is where parties meet with a housing specialist to try to reach an agreement (also called “mediation”)</a:t>
            </a:r>
            <a:endParaRPr b="0" i="0" sz="2100" u="none" cap="none" strike="noStrike">
              <a:solidFill>
                <a:schemeClr val="dk1"/>
              </a:solidFill>
              <a:latin typeface="Georgia"/>
              <a:ea typeface="Georgia"/>
              <a:cs typeface="Georgia"/>
              <a:sym typeface="Georgia"/>
            </a:endParaRPr>
          </a:p>
          <a:p>
            <a:pPr indent="-361950" lvl="0" marL="457200" marR="0" rtl="0" algn="l">
              <a:lnSpc>
                <a:spcPct val="115000"/>
              </a:lnSpc>
              <a:spcBef>
                <a:spcPts val="1400"/>
              </a:spcBef>
              <a:spcAft>
                <a:spcPts val="0"/>
              </a:spcAft>
              <a:buClr>
                <a:schemeClr val="dk1"/>
              </a:buClr>
              <a:buSzPts val="2100"/>
              <a:buFont typeface="Georgia"/>
              <a:buChar char="●"/>
            </a:pPr>
            <a:r>
              <a:rPr b="0" i="0" lang="en-US" sz="2100" u="none" cap="none" strike="noStrike">
                <a:solidFill>
                  <a:schemeClr val="dk1"/>
                </a:solidFill>
                <a:latin typeface="Georgia"/>
                <a:ea typeface="Georgia"/>
                <a:cs typeface="Georgia"/>
                <a:sym typeface="Georgia"/>
              </a:rPr>
              <a:t>Sometimes the housing authority’s attorney or mediator may pressure a tenant to sign an agreement</a:t>
            </a:r>
            <a:endParaRPr b="0" i="0" sz="2100" u="none" cap="none" strike="noStrike">
              <a:solidFill>
                <a:schemeClr val="dk1"/>
              </a:solidFill>
              <a:latin typeface="Georgia"/>
              <a:ea typeface="Georgia"/>
              <a:cs typeface="Georgia"/>
              <a:sym typeface="Georgia"/>
            </a:endParaRPr>
          </a:p>
          <a:p>
            <a:pPr indent="-361950" lvl="0" marL="457200" marR="0" rtl="0" algn="l">
              <a:lnSpc>
                <a:spcPct val="115000"/>
              </a:lnSpc>
              <a:spcBef>
                <a:spcPts val="1400"/>
              </a:spcBef>
              <a:spcAft>
                <a:spcPts val="0"/>
              </a:spcAft>
              <a:buClr>
                <a:schemeClr val="dk1"/>
              </a:buClr>
              <a:buSzPts val="2100"/>
              <a:buFont typeface="Georgia"/>
              <a:buChar char="●"/>
            </a:pPr>
            <a:r>
              <a:rPr b="0" i="0" lang="en-US" sz="2100" u="none" cap="none" strike="noStrike">
                <a:solidFill>
                  <a:schemeClr val="dk1"/>
                </a:solidFill>
                <a:latin typeface="Georgia"/>
                <a:ea typeface="Georgia"/>
                <a:cs typeface="Georgia"/>
                <a:sym typeface="Georgia"/>
              </a:rPr>
              <a:t>Many cases should not settle at the first court event - tenant may need time to apply for rental assistance or get legal advice</a:t>
            </a:r>
            <a:endParaRPr b="0" i="0" sz="2100" u="none" cap="none" strike="noStrike">
              <a:solidFill>
                <a:schemeClr val="dk1"/>
              </a:solidFill>
              <a:latin typeface="Georgia"/>
              <a:ea typeface="Georgia"/>
              <a:cs typeface="Georgia"/>
              <a:sym typeface="Georgia"/>
            </a:endParaRPr>
          </a:p>
          <a:p>
            <a:pPr indent="-361950" lvl="0" marL="457200" marR="0" rtl="0" algn="l">
              <a:lnSpc>
                <a:spcPct val="115000"/>
              </a:lnSpc>
              <a:spcBef>
                <a:spcPts val="1400"/>
              </a:spcBef>
              <a:spcAft>
                <a:spcPts val="1400"/>
              </a:spcAft>
              <a:buClr>
                <a:schemeClr val="dk1"/>
              </a:buClr>
              <a:buSzPts val="2100"/>
              <a:buFont typeface="Georgia"/>
              <a:buChar char="●"/>
            </a:pPr>
            <a:r>
              <a:rPr b="0" i="0" lang="en-US" sz="2100" u="none" cap="none" strike="noStrike">
                <a:solidFill>
                  <a:schemeClr val="dk1"/>
                </a:solidFill>
                <a:latin typeface="Georgia"/>
                <a:ea typeface="Georgia"/>
                <a:cs typeface="Georgia"/>
                <a:sym typeface="Georgia"/>
              </a:rPr>
              <a:t>It is okay not to settle at the First Tier Event!!</a:t>
            </a:r>
            <a:endParaRPr b="0" i="0" sz="2100" u="none" cap="none" strike="noStrike">
              <a:solidFill>
                <a:schemeClr val="dk1"/>
              </a:solidFill>
              <a:latin typeface="Georgia"/>
              <a:ea typeface="Georgia"/>
              <a:cs typeface="Georgia"/>
              <a:sym typeface="Georgia"/>
            </a:endParaRPr>
          </a:p>
        </p:txBody>
      </p:sp>
      <p:sp>
        <p:nvSpPr>
          <p:cNvPr id="314" name="Google Shape;314;g37ff155a730_0_184"/>
          <p:cNvSpPr txBox="1"/>
          <p:nvPr>
            <p:ph type="ctrTitle"/>
          </p:nvPr>
        </p:nvSpPr>
        <p:spPr>
          <a:xfrm>
            <a:off x="115525" y="0"/>
            <a:ext cx="3554100" cy="539400"/>
          </a:xfrm>
          <a:prstGeom prst="rect">
            <a:avLst/>
          </a:prstGeom>
          <a:noFill/>
          <a:ln cap="flat" cmpd="sng" w="19050">
            <a:solidFill>
              <a:srgbClr val="000000"/>
            </a:solidFill>
            <a:prstDash val="solid"/>
            <a:round/>
            <a:headEnd len="sm" w="sm" type="none"/>
            <a:tailEnd len="sm" w="sm" type="none"/>
          </a:ln>
        </p:spPr>
        <p:txBody>
          <a:bodyPr anchorCtr="0" anchor="ctr" bIns="45700" lIns="91425" spcFirstLastPara="1" rIns="91425" wrap="square" tIns="45700">
            <a:noAutofit/>
          </a:bodyPr>
          <a:lstStyle/>
          <a:p>
            <a:pPr indent="0" lvl="0" marL="0" rtl="0" algn="ctr">
              <a:lnSpc>
                <a:spcPct val="100000"/>
              </a:lnSpc>
              <a:spcBef>
                <a:spcPts val="0"/>
              </a:spcBef>
              <a:spcAft>
                <a:spcPts val="0"/>
              </a:spcAft>
              <a:buSzPts val="990"/>
              <a:buNone/>
            </a:pPr>
            <a:r>
              <a:rPr b="1" lang="en-US" sz="1840">
                <a:latin typeface="Georgia"/>
                <a:ea typeface="Georgia"/>
                <a:cs typeface="Georgia"/>
                <a:sym typeface="Georgia"/>
              </a:rPr>
              <a:t>Evictions in Public Housing</a:t>
            </a:r>
            <a:endParaRPr b="1" sz="1840">
              <a:latin typeface="Georgia"/>
              <a:ea typeface="Georgia"/>
              <a:cs typeface="Georgia"/>
              <a:sym typeface="Georgia"/>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9" name="Shape 319"/>
        <p:cNvGrpSpPr/>
        <p:nvPr/>
      </p:nvGrpSpPr>
      <p:grpSpPr>
        <a:xfrm>
          <a:off x="0" y="0"/>
          <a:ext cx="0" cy="0"/>
          <a:chOff x="0" y="0"/>
          <a:chExt cx="0" cy="0"/>
        </a:xfrm>
      </p:grpSpPr>
      <p:sp>
        <p:nvSpPr>
          <p:cNvPr id="320" name="Google Shape;320;g37ff155a730_0_193"/>
          <p:cNvSpPr txBox="1"/>
          <p:nvPr>
            <p:ph idx="12" type="sldNum"/>
          </p:nvPr>
        </p:nvSpPr>
        <p:spPr>
          <a:xfrm>
            <a:off x="6553200" y="6356350"/>
            <a:ext cx="2133600" cy="3651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sp>
        <p:nvSpPr>
          <p:cNvPr id="321" name="Google Shape;321;g37ff155a730_0_193"/>
          <p:cNvSpPr txBox="1"/>
          <p:nvPr/>
        </p:nvSpPr>
        <p:spPr>
          <a:xfrm>
            <a:off x="58350" y="1169475"/>
            <a:ext cx="9027300" cy="6156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2800"/>
              <a:buFont typeface="Arial"/>
              <a:buNone/>
            </a:pPr>
            <a:r>
              <a:rPr b="1" i="0" lang="en-US" sz="2800" u="none" cap="none" strike="noStrike">
                <a:solidFill>
                  <a:schemeClr val="dk1"/>
                </a:solidFill>
                <a:latin typeface="Georgia"/>
                <a:ea typeface="Georgia"/>
                <a:cs typeface="Georgia"/>
                <a:sym typeface="Georgia"/>
              </a:rPr>
              <a:t>What happens after the first court event?</a:t>
            </a:r>
            <a:endParaRPr b="1" i="0" sz="2800" u="none" cap="none" strike="noStrike">
              <a:solidFill>
                <a:schemeClr val="dk1"/>
              </a:solidFill>
              <a:latin typeface="Georgia"/>
              <a:ea typeface="Georgia"/>
              <a:cs typeface="Georgia"/>
              <a:sym typeface="Georgia"/>
            </a:endParaRPr>
          </a:p>
        </p:txBody>
      </p:sp>
      <p:sp>
        <p:nvSpPr>
          <p:cNvPr id="322" name="Google Shape;322;g37ff155a730_0_193"/>
          <p:cNvSpPr txBox="1"/>
          <p:nvPr/>
        </p:nvSpPr>
        <p:spPr>
          <a:xfrm>
            <a:off x="121500" y="1987550"/>
            <a:ext cx="8901000" cy="507900"/>
          </a:xfrm>
          <a:prstGeom prst="rect">
            <a:avLst/>
          </a:prstGeom>
          <a:noFill/>
          <a:ln>
            <a:noFill/>
          </a:ln>
        </p:spPr>
        <p:txBody>
          <a:bodyPr anchorCtr="0" anchor="t" bIns="91425" lIns="91425" spcFirstLastPara="1" rIns="91425" wrap="square" tIns="91425">
            <a:spAutoFit/>
          </a:bodyPr>
          <a:lstStyle/>
          <a:p>
            <a:pPr indent="0" lvl="0" marL="0" marR="0" rtl="0" algn="l">
              <a:lnSpc>
                <a:spcPct val="115000"/>
              </a:lnSpc>
              <a:spcBef>
                <a:spcPts val="0"/>
              </a:spcBef>
              <a:spcAft>
                <a:spcPts val="0"/>
              </a:spcAft>
              <a:buClr>
                <a:srgbClr val="000000"/>
              </a:buClr>
              <a:buSzPts val="2100"/>
              <a:buFont typeface="Arial"/>
              <a:buNone/>
            </a:pPr>
            <a:r>
              <a:t/>
            </a:r>
            <a:endParaRPr b="0" i="0" sz="2100" u="none" cap="none" strike="noStrike">
              <a:solidFill>
                <a:schemeClr val="dk1"/>
              </a:solidFill>
              <a:latin typeface="Georgia"/>
              <a:ea typeface="Georgia"/>
              <a:cs typeface="Georgia"/>
              <a:sym typeface="Georgia"/>
            </a:endParaRPr>
          </a:p>
        </p:txBody>
      </p:sp>
      <p:sp>
        <p:nvSpPr>
          <p:cNvPr id="323" name="Google Shape;323;g37ff155a730_0_193"/>
          <p:cNvSpPr txBox="1"/>
          <p:nvPr/>
        </p:nvSpPr>
        <p:spPr>
          <a:xfrm>
            <a:off x="1380175" y="2072225"/>
            <a:ext cx="6560400" cy="2751300"/>
          </a:xfrm>
          <a:prstGeom prst="rect">
            <a:avLst/>
          </a:prstGeom>
          <a:noFill/>
          <a:ln>
            <a:noFill/>
          </a:ln>
        </p:spPr>
        <p:txBody>
          <a:bodyPr anchorCtr="0" anchor="t" bIns="91425" lIns="91425" spcFirstLastPara="1" rIns="91425" wrap="square" tIns="91425">
            <a:spAutoFit/>
          </a:bodyPr>
          <a:lstStyle/>
          <a:p>
            <a:pPr indent="-361950" lvl="0" marL="457200" marR="0" rtl="0" algn="l">
              <a:lnSpc>
                <a:spcPct val="115000"/>
              </a:lnSpc>
              <a:spcBef>
                <a:spcPts val="0"/>
              </a:spcBef>
              <a:spcAft>
                <a:spcPts val="0"/>
              </a:spcAft>
              <a:buClr>
                <a:schemeClr val="dk1"/>
              </a:buClr>
              <a:buSzPts val="2100"/>
              <a:buFont typeface="Georgia"/>
              <a:buChar char="●"/>
            </a:pPr>
            <a:r>
              <a:rPr b="0" i="0" lang="en-US" sz="2100" u="none" cap="none" strike="noStrike">
                <a:solidFill>
                  <a:schemeClr val="dk1"/>
                </a:solidFill>
                <a:latin typeface="Georgia"/>
                <a:ea typeface="Georgia"/>
                <a:cs typeface="Georgia"/>
                <a:sym typeface="Georgia"/>
              </a:rPr>
              <a:t>If the case is not settled or continued it will be scheduled for a Second Tier event with a judge </a:t>
            </a:r>
            <a:endParaRPr b="0" i="0" sz="2100" u="none" cap="none" strike="noStrike">
              <a:solidFill>
                <a:schemeClr val="dk1"/>
              </a:solidFill>
              <a:latin typeface="Georgia"/>
              <a:ea typeface="Georgia"/>
              <a:cs typeface="Georgia"/>
              <a:sym typeface="Georgia"/>
            </a:endParaRPr>
          </a:p>
          <a:p>
            <a:pPr indent="-361950" lvl="0" marL="457200" marR="0" rtl="0" algn="l">
              <a:lnSpc>
                <a:spcPct val="115000"/>
              </a:lnSpc>
              <a:spcBef>
                <a:spcPts val="1500"/>
              </a:spcBef>
              <a:spcAft>
                <a:spcPts val="0"/>
              </a:spcAft>
              <a:buClr>
                <a:schemeClr val="dk1"/>
              </a:buClr>
              <a:buSzPts val="2100"/>
              <a:buFont typeface="Georgia"/>
              <a:buChar char="●"/>
            </a:pPr>
            <a:r>
              <a:rPr b="0" i="0" lang="en-US" sz="2100" u="none" cap="none" strike="noStrike">
                <a:solidFill>
                  <a:schemeClr val="dk1"/>
                </a:solidFill>
                <a:latin typeface="Georgia"/>
                <a:ea typeface="Georgia"/>
                <a:cs typeface="Georgia"/>
                <a:sym typeface="Georgia"/>
              </a:rPr>
              <a:t>Second Tier event is scheduled for a date 2 weeks after the First Tier event</a:t>
            </a:r>
            <a:endParaRPr b="0" i="0" sz="2100" u="none" cap="none" strike="noStrike">
              <a:solidFill>
                <a:schemeClr val="dk1"/>
              </a:solidFill>
              <a:latin typeface="Georgia"/>
              <a:ea typeface="Georgia"/>
              <a:cs typeface="Georgia"/>
              <a:sym typeface="Georgia"/>
            </a:endParaRPr>
          </a:p>
          <a:p>
            <a:pPr indent="-361950" lvl="0" marL="457200" marR="0" rtl="0" algn="l">
              <a:lnSpc>
                <a:spcPct val="115000"/>
              </a:lnSpc>
              <a:spcBef>
                <a:spcPts val="1500"/>
              </a:spcBef>
              <a:spcAft>
                <a:spcPts val="1500"/>
              </a:spcAft>
              <a:buClr>
                <a:schemeClr val="dk1"/>
              </a:buClr>
              <a:buSzPts val="2100"/>
              <a:buFont typeface="Georgia"/>
              <a:buChar char="●"/>
            </a:pPr>
            <a:r>
              <a:rPr b="0" i="0" lang="en-US" sz="2100" u="none" cap="none" strike="noStrike">
                <a:solidFill>
                  <a:schemeClr val="dk1"/>
                </a:solidFill>
                <a:latin typeface="Georgia"/>
                <a:ea typeface="Georgia"/>
                <a:cs typeface="Georgia"/>
                <a:sym typeface="Georgia"/>
              </a:rPr>
              <a:t>Second Tier event could be motion hearing, status hearing, or a trial</a:t>
            </a:r>
            <a:endParaRPr b="0" i="0" sz="2100" u="none" cap="none" strike="noStrike">
              <a:solidFill>
                <a:schemeClr val="dk1"/>
              </a:solidFill>
              <a:latin typeface="Georgia"/>
              <a:ea typeface="Georgia"/>
              <a:cs typeface="Georgia"/>
              <a:sym typeface="Georgia"/>
            </a:endParaRPr>
          </a:p>
        </p:txBody>
      </p:sp>
      <p:sp>
        <p:nvSpPr>
          <p:cNvPr id="324" name="Google Shape;324;g37ff155a730_0_193"/>
          <p:cNvSpPr txBox="1"/>
          <p:nvPr>
            <p:ph type="ctrTitle"/>
          </p:nvPr>
        </p:nvSpPr>
        <p:spPr>
          <a:xfrm>
            <a:off x="115525" y="0"/>
            <a:ext cx="3554100" cy="539400"/>
          </a:xfrm>
          <a:prstGeom prst="rect">
            <a:avLst/>
          </a:prstGeom>
          <a:noFill/>
          <a:ln cap="flat" cmpd="sng" w="19050">
            <a:solidFill>
              <a:srgbClr val="000000"/>
            </a:solidFill>
            <a:prstDash val="solid"/>
            <a:round/>
            <a:headEnd len="sm" w="sm" type="none"/>
            <a:tailEnd len="sm" w="sm" type="none"/>
          </a:ln>
        </p:spPr>
        <p:txBody>
          <a:bodyPr anchorCtr="0" anchor="ctr" bIns="45700" lIns="91425" spcFirstLastPara="1" rIns="91425" wrap="square" tIns="45700">
            <a:noAutofit/>
          </a:bodyPr>
          <a:lstStyle/>
          <a:p>
            <a:pPr indent="0" lvl="0" marL="0" rtl="0" algn="ctr">
              <a:lnSpc>
                <a:spcPct val="100000"/>
              </a:lnSpc>
              <a:spcBef>
                <a:spcPts val="0"/>
              </a:spcBef>
              <a:spcAft>
                <a:spcPts val="0"/>
              </a:spcAft>
              <a:buSzPts val="990"/>
              <a:buNone/>
            </a:pPr>
            <a:r>
              <a:rPr b="1" lang="en-US" sz="1840">
                <a:latin typeface="Georgia"/>
                <a:ea typeface="Georgia"/>
                <a:cs typeface="Georgia"/>
                <a:sym typeface="Georgia"/>
              </a:rPr>
              <a:t>Evictions in Public Housing</a:t>
            </a:r>
            <a:endParaRPr b="1" sz="1840">
              <a:latin typeface="Georgia"/>
              <a:ea typeface="Georgia"/>
              <a:cs typeface="Georgia"/>
              <a:sym typeface="Georgia"/>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9" name="Shape 329"/>
        <p:cNvGrpSpPr/>
        <p:nvPr/>
      </p:nvGrpSpPr>
      <p:grpSpPr>
        <a:xfrm>
          <a:off x="0" y="0"/>
          <a:ext cx="0" cy="0"/>
          <a:chOff x="0" y="0"/>
          <a:chExt cx="0" cy="0"/>
        </a:xfrm>
      </p:grpSpPr>
      <p:sp>
        <p:nvSpPr>
          <p:cNvPr id="330" name="Google Shape;330;g37ff155a730_0_202"/>
          <p:cNvSpPr txBox="1"/>
          <p:nvPr>
            <p:ph idx="12" type="sldNum"/>
          </p:nvPr>
        </p:nvSpPr>
        <p:spPr>
          <a:xfrm>
            <a:off x="6553200" y="6356350"/>
            <a:ext cx="2133600" cy="3651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sp>
        <p:nvSpPr>
          <p:cNvPr id="331" name="Google Shape;331;g37ff155a730_0_202"/>
          <p:cNvSpPr txBox="1"/>
          <p:nvPr/>
        </p:nvSpPr>
        <p:spPr>
          <a:xfrm>
            <a:off x="58350" y="1169475"/>
            <a:ext cx="9027300" cy="6156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2800"/>
              <a:buFont typeface="Arial"/>
              <a:buNone/>
            </a:pPr>
            <a:r>
              <a:rPr b="1" i="0" lang="en-US" sz="2800" u="none" cap="none" strike="noStrike">
                <a:solidFill>
                  <a:schemeClr val="dk1"/>
                </a:solidFill>
                <a:latin typeface="Georgia"/>
                <a:ea typeface="Georgia"/>
                <a:cs typeface="Georgia"/>
                <a:sym typeface="Georgia"/>
              </a:rPr>
              <a:t>What should I bring to court?</a:t>
            </a:r>
            <a:endParaRPr b="1" i="0" sz="2800" u="none" cap="none" strike="noStrike">
              <a:solidFill>
                <a:schemeClr val="dk1"/>
              </a:solidFill>
              <a:latin typeface="Georgia"/>
              <a:ea typeface="Georgia"/>
              <a:cs typeface="Georgia"/>
              <a:sym typeface="Georgia"/>
            </a:endParaRPr>
          </a:p>
        </p:txBody>
      </p:sp>
      <p:sp>
        <p:nvSpPr>
          <p:cNvPr id="332" name="Google Shape;332;g37ff155a730_0_202"/>
          <p:cNvSpPr txBox="1"/>
          <p:nvPr/>
        </p:nvSpPr>
        <p:spPr>
          <a:xfrm>
            <a:off x="121500" y="1987550"/>
            <a:ext cx="8901000" cy="507900"/>
          </a:xfrm>
          <a:prstGeom prst="rect">
            <a:avLst/>
          </a:prstGeom>
          <a:noFill/>
          <a:ln>
            <a:noFill/>
          </a:ln>
        </p:spPr>
        <p:txBody>
          <a:bodyPr anchorCtr="0" anchor="t" bIns="91425" lIns="91425" spcFirstLastPara="1" rIns="91425" wrap="square" tIns="91425">
            <a:spAutoFit/>
          </a:bodyPr>
          <a:lstStyle/>
          <a:p>
            <a:pPr indent="0" lvl="0" marL="0" marR="0" rtl="0" algn="l">
              <a:lnSpc>
                <a:spcPct val="115000"/>
              </a:lnSpc>
              <a:spcBef>
                <a:spcPts val="0"/>
              </a:spcBef>
              <a:spcAft>
                <a:spcPts val="0"/>
              </a:spcAft>
              <a:buClr>
                <a:srgbClr val="000000"/>
              </a:buClr>
              <a:buSzPts val="2100"/>
              <a:buFont typeface="Arial"/>
              <a:buNone/>
            </a:pPr>
            <a:r>
              <a:t/>
            </a:r>
            <a:endParaRPr b="0" i="0" sz="2100" u="none" cap="none" strike="noStrike">
              <a:solidFill>
                <a:schemeClr val="dk1"/>
              </a:solidFill>
              <a:latin typeface="Georgia"/>
              <a:ea typeface="Georgia"/>
              <a:cs typeface="Georgia"/>
              <a:sym typeface="Georgia"/>
            </a:endParaRPr>
          </a:p>
        </p:txBody>
      </p:sp>
      <p:sp>
        <p:nvSpPr>
          <p:cNvPr id="333" name="Google Shape;333;g37ff155a730_0_202"/>
          <p:cNvSpPr txBox="1"/>
          <p:nvPr/>
        </p:nvSpPr>
        <p:spPr>
          <a:xfrm>
            <a:off x="1041275" y="1987550"/>
            <a:ext cx="7206000" cy="4123200"/>
          </a:xfrm>
          <a:prstGeom prst="rect">
            <a:avLst/>
          </a:prstGeom>
          <a:noFill/>
          <a:ln>
            <a:noFill/>
          </a:ln>
        </p:spPr>
        <p:txBody>
          <a:bodyPr anchorCtr="0" anchor="t" bIns="91425" lIns="91425" spcFirstLastPara="1" rIns="91425" wrap="square" tIns="91425">
            <a:spAutoFit/>
          </a:bodyPr>
          <a:lstStyle/>
          <a:p>
            <a:pPr indent="-361950" lvl="0" marL="457200" marR="0" rtl="0" algn="l">
              <a:lnSpc>
                <a:spcPct val="115000"/>
              </a:lnSpc>
              <a:spcBef>
                <a:spcPts val="0"/>
              </a:spcBef>
              <a:spcAft>
                <a:spcPts val="0"/>
              </a:spcAft>
              <a:buClr>
                <a:schemeClr val="dk1"/>
              </a:buClr>
              <a:buSzPts val="2100"/>
              <a:buFont typeface="Georgia"/>
              <a:buChar char="●"/>
            </a:pPr>
            <a:r>
              <a:rPr b="0" i="0" lang="en-US" sz="2100" u="none" cap="none" strike="noStrike">
                <a:solidFill>
                  <a:schemeClr val="dk1"/>
                </a:solidFill>
                <a:latin typeface="Georgia"/>
                <a:ea typeface="Georgia"/>
                <a:cs typeface="Georgia"/>
                <a:sym typeface="Georgia"/>
              </a:rPr>
              <a:t>Organize the documents you need for a mediation, motion hearing or trial: </a:t>
            </a:r>
            <a:endParaRPr b="0" i="0" sz="2100" u="none" cap="none" strike="noStrike">
              <a:solidFill>
                <a:schemeClr val="dk1"/>
              </a:solidFill>
              <a:latin typeface="Georgia"/>
              <a:ea typeface="Georgia"/>
              <a:cs typeface="Georgia"/>
              <a:sym typeface="Georgia"/>
            </a:endParaRPr>
          </a:p>
          <a:p>
            <a:pPr indent="-361950" lvl="1" marL="914400" marR="0" rtl="0" algn="l">
              <a:lnSpc>
                <a:spcPct val="115000"/>
              </a:lnSpc>
              <a:spcBef>
                <a:spcPts val="1000"/>
              </a:spcBef>
              <a:spcAft>
                <a:spcPts val="0"/>
              </a:spcAft>
              <a:buClr>
                <a:schemeClr val="dk1"/>
              </a:buClr>
              <a:buSzPts val="2100"/>
              <a:buFont typeface="Georgia"/>
              <a:buChar char="○"/>
            </a:pPr>
            <a:r>
              <a:rPr b="0" i="0" lang="en-US" sz="2100" u="none" cap="none" strike="noStrike">
                <a:solidFill>
                  <a:schemeClr val="dk1"/>
                </a:solidFill>
                <a:latin typeface="Georgia"/>
                <a:ea typeface="Georgia"/>
                <a:cs typeface="Georgia"/>
                <a:sym typeface="Georgia"/>
              </a:rPr>
              <a:t>Notices to the landlord about conditions </a:t>
            </a:r>
            <a:br>
              <a:rPr b="0" i="0" lang="en-US" sz="2100" u="none" cap="none" strike="noStrike">
                <a:solidFill>
                  <a:schemeClr val="dk1"/>
                </a:solidFill>
                <a:latin typeface="Georgia"/>
                <a:ea typeface="Georgia"/>
                <a:cs typeface="Georgia"/>
                <a:sym typeface="Georgia"/>
              </a:rPr>
            </a:br>
            <a:r>
              <a:rPr b="0" i="0" lang="en-US" sz="2100" u="none" cap="none" strike="noStrike">
                <a:solidFill>
                  <a:schemeClr val="dk1"/>
                </a:solidFill>
                <a:latin typeface="Georgia"/>
                <a:ea typeface="Georgia"/>
                <a:cs typeface="Georgia"/>
                <a:sym typeface="Georgia"/>
              </a:rPr>
              <a:t>(including print outs of emails and texts)</a:t>
            </a:r>
            <a:endParaRPr b="0" i="0" sz="2100" u="none" cap="none" strike="noStrike">
              <a:solidFill>
                <a:schemeClr val="dk1"/>
              </a:solidFill>
              <a:latin typeface="Georgia"/>
              <a:ea typeface="Georgia"/>
              <a:cs typeface="Georgia"/>
              <a:sym typeface="Georgia"/>
            </a:endParaRPr>
          </a:p>
          <a:p>
            <a:pPr indent="-361950" lvl="1" marL="914400" marR="0" rtl="0" algn="l">
              <a:lnSpc>
                <a:spcPct val="115000"/>
              </a:lnSpc>
              <a:spcBef>
                <a:spcPts val="1000"/>
              </a:spcBef>
              <a:spcAft>
                <a:spcPts val="0"/>
              </a:spcAft>
              <a:buClr>
                <a:schemeClr val="dk1"/>
              </a:buClr>
              <a:buSzPts val="2100"/>
              <a:buFont typeface="Georgia"/>
              <a:buChar char="○"/>
            </a:pPr>
            <a:r>
              <a:rPr b="0" i="0" lang="en-US" sz="2100" u="none" cap="none" strike="noStrike">
                <a:solidFill>
                  <a:schemeClr val="dk1"/>
                </a:solidFill>
                <a:latin typeface="Georgia"/>
                <a:ea typeface="Georgia"/>
                <a:cs typeface="Georgia"/>
                <a:sym typeface="Georgia"/>
              </a:rPr>
              <a:t>Rent receipts</a:t>
            </a:r>
            <a:endParaRPr b="0" i="0" sz="2100" u="none" cap="none" strike="noStrike">
              <a:solidFill>
                <a:schemeClr val="dk1"/>
              </a:solidFill>
              <a:latin typeface="Georgia"/>
              <a:ea typeface="Georgia"/>
              <a:cs typeface="Georgia"/>
              <a:sym typeface="Georgia"/>
            </a:endParaRPr>
          </a:p>
          <a:p>
            <a:pPr indent="-361950" lvl="1" marL="914400" marR="0" rtl="0" algn="l">
              <a:lnSpc>
                <a:spcPct val="115000"/>
              </a:lnSpc>
              <a:spcBef>
                <a:spcPts val="1000"/>
              </a:spcBef>
              <a:spcAft>
                <a:spcPts val="0"/>
              </a:spcAft>
              <a:buClr>
                <a:schemeClr val="dk1"/>
              </a:buClr>
              <a:buSzPts val="2100"/>
              <a:buFont typeface="Georgia"/>
              <a:buChar char="○"/>
            </a:pPr>
            <a:r>
              <a:rPr b="0" i="0" lang="en-US" sz="2100" u="none" cap="none" strike="noStrike">
                <a:solidFill>
                  <a:schemeClr val="dk1"/>
                </a:solidFill>
                <a:latin typeface="Georgia"/>
                <a:ea typeface="Georgia"/>
                <a:cs typeface="Georgia"/>
                <a:sym typeface="Georgia"/>
              </a:rPr>
              <a:t>Photographs of poor housing conditions</a:t>
            </a:r>
            <a:endParaRPr b="0" i="0" sz="2100" u="none" cap="none" strike="noStrike">
              <a:solidFill>
                <a:schemeClr val="dk1"/>
              </a:solidFill>
              <a:latin typeface="Georgia"/>
              <a:ea typeface="Georgia"/>
              <a:cs typeface="Georgia"/>
              <a:sym typeface="Georgia"/>
            </a:endParaRPr>
          </a:p>
          <a:p>
            <a:pPr indent="-361950" lvl="1" marL="914400" marR="0" rtl="0" algn="l">
              <a:lnSpc>
                <a:spcPct val="115000"/>
              </a:lnSpc>
              <a:spcBef>
                <a:spcPts val="1000"/>
              </a:spcBef>
              <a:spcAft>
                <a:spcPts val="0"/>
              </a:spcAft>
              <a:buClr>
                <a:schemeClr val="dk1"/>
              </a:buClr>
              <a:buSzPts val="2100"/>
              <a:buFont typeface="Georgia"/>
              <a:buChar char="○"/>
            </a:pPr>
            <a:r>
              <a:rPr b="0" i="0" lang="en-US" sz="2100" u="none" cap="none" strike="noStrike">
                <a:solidFill>
                  <a:schemeClr val="dk1"/>
                </a:solidFill>
                <a:latin typeface="Georgia"/>
                <a:ea typeface="Georgia"/>
                <a:cs typeface="Georgia"/>
                <a:sym typeface="Georgia"/>
              </a:rPr>
              <a:t>Inspection reports verifying poor housing conditions</a:t>
            </a:r>
            <a:endParaRPr b="0" i="0" sz="2100" u="none" cap="none" strike="noStrike">
              <a:solidFill>
                <a:schemeClr val="dk1"/>
              </a:solidFill>
              <a:latin typeface="Georgia"/>
              <a:ea typeface="Georgia"/>
              <a:cs typeface="Georgia"/>
              <a:sym typeface="Georgia"/>
            </a:endParaRPr>
          </a:p>
          <a:p>
            <a:pPr indent="-361950" lvl="0" marL="457200" marR="0" rtl="0" algn="l">
              <a:lnSpc>
                <a:spcPct val="115000"/>
              </a:lnSpc>
              <a:spcBef>
                <a:spcPts val="1000"/>
              </a:spcBef>
              <a:spcAft>
                <a:spcPts val="1000"/>
              </a:spcAft>
              <a:buClr>
                <a:schemeClr val="dk1"/>
              </a:buClr>
              <a:buSzPts val="2100"/>
              <a:buFont typeface="Georgia"/>
              <a:buChar char="●"/>
            </a:pPr>
            <a:r>
              <a:rPr b="0" i="0" lang="en-US" sz="2100" u="none" cap="none" strike="noStrike">
                <a:solidFill>
                  <a:schemeClr val="dk1"/>
                </a:solidFill>
                <a:latin typeface="Georgia"/>
                <a:ea typeface="Georgia"/>
                <a:cs typeface="Georgia"/>
                <a:sym typeface="Georgia"/>
              </a:rPr>
              <a:t>Use the </a:t>
            </a:r>
            <a:r>
              <a:rPr b="0" i="0" lang="en-US" sz="2100" u="sng" cap="none" strike="noStrike">
                <a:solidFill>
                  <a:schemeClr val="hlink"/>
                </a:solidFill>
                <a:latin typeface="Georgia"/>
                <a:ea typeface="Georgia"/>
                <a:cs typeface="Georgia"/>
                <a:sym typeface="Georgia"/>
                <a:hlinkClick r:id="rId3"/>
              </a:rPr>
              <a:t>What to Bring to Court Checklist</a:t>
            </a:r>
            <a:endParaRPr b="0" i="0" sz="2100" u="none" cap="none" strike="noStrike">
              <a:solidFill>
                <a:schemeClr val="dk1"/>
              </a:solidFill>
              <a:latin typeface="Georgia"/>
              <a:ea typeface="Georgia"/>
              <a:cs typeface="Georgia"/>
              <a:sym typeface="Georgia"/>
            </a:endParaRPr>
          </a:p>
        </p:txBody>
      </p:sp>
      <p:sp>
        <p:nvSpPr>
          <p:cNvPr id="334" name="Google Shape;334;g37ff155a730_0_202"/>
          <p:cNvSpPr txBox="1"/>
          <p:nvPr>
            <p:ph type="ctrTitle"/>
          </p:nvPr>
        </p:nvSpPr>
        <p:spPr>
          <a:xfrm>
            <a:off x="115525" y="0"/>
            <a:ext cx="3554100" cy="539400"/>
          </a:xfrm>
          <a:prstGeom prst="rect">
            <a:avLst/>
          </a:prstGeom>
          <a:noFill/>
          <a:ln cap="flat" cmpd="sng" w="19050">
            <a:solidFill>
              <a:srgbClr val="000000"/>
            </a:solidFill>
            <a:prstDash val="solid"/>
            <a:round/>
            <a:headEnd len="sm" w="sm" type="none"/>
            <a:tailEnd len="sm" w="sm" type="none"/>
          </a:ln>
        </p:spPr>
        <p:txBody>
          <a:bodyPr anchorCtr="0" anchor="ctr" bIns="45700" lIns="91425" spcFirstLastPara="1" rIns="91425" wrap="square" tIns="45700">
            <a:noAutofit/>
          </a:bodyPr>
          <a:lstStyle/>
          <a:p>
            <a:pPr indent="0" lvl="0" marL="0" rtl="0" algn="ctr">
              <a:lnSpc>
                <a:spcPct val="100000"/>
              </a:lnSpc>
              <a:spcBef>
                <a:spcPts val="0"/>
              </a:spcBef>
              <a:spcAft>
                <a:spcPts val="0"/>
              </a:spcAft>
              <a:buSzPts val="990"/>
              <a:buNone/>
            </a:pPr>
            <a:r>
              <a:rPr b="1" lang="en-US" sz="1840">
                <a:latin typeface="Georgia"/>
                <a:ea typeface="Georgia"/>
                <a:cs typeface="Georgia"/>
                <a:sym typeface="Georgia"/>
              </a:rPr>
              <a:t>Evictions in Public Housing</a:t>
            </a:r>
            <a:endParaRPr b="1" sz="1840">
              <a:latin typeface="Georgia"/>
              <a:ea typeface="Georgia"/>
              <a:cs typeface="Georgia"/>
              <a:sym typeface="Georgia"/>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9" name="Shape 339"/>
        <p:cNvGrpSpPr/>
        <p:nvPr/>
      </p:nvGrpSpPr>
      <p:grpSpPr>
        <a:xfrm>
          <a:off x="0" y="0"/>
          <a:ext cx="0" cy="0"/>
          <a:chOff x="0" y="0"/>
          <a:chExt cx="0" cy="0"/>
        </a:xfrm>
      </p:grpSpPr>
      <p:sp>
        <p:nvSpPr>
          <p:cNvPr id="340" name="Google Shape;340;g37ff155a730_0_211"/>
          <p:cNvSpPr txBox="1"/>
          <p:nvPr>
            <p:ph idx="12" type="sldNum"/>
          </p:nvPr>
        </p:nvSpPr>
        <p:spPr>
          <a:xfrm>
            <a:off x="6553200" y="6356350"/>
            <a:ext cx="2133600" cy="3651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sp>
        <p:nvSpPr>
          <p:cNvPr id="341" name="Google Shape;341;g37ff155a730_0_211"/>
          <p:cNvSpPr txBox="1"/>
          <p:nvPr/>
        </p:nvSpPr>
        <p:spPr>
          <a:xfrm>
            <a:off x="58350" y="740125"/>
            <a:ext cx="9027300" cy="10467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2800"/>
              <a:buFont typeface="Arial"/>
              <a:buNone/>
            </a:pPr>
            <a:r>
              <a:rPr b="1" i="0" lang="en-US" sz="2800" u="none" cap="none" strike="noStrike">
                <a:solidFill>
                  <a:schemeClr val="dk1"/>
                </a:solidFill>
                <a:latin typeface="Georgia"/>
                <a:ea typeface="Georgia"/>
                <a:cs typeface="Georgia"/>
                <a:sym typeface="Georgia"/>
              </a:rPr>
              <a:t>What should I do if I </a:t>
            </a:r>
            <a:br>
              <a:rPr b="1" i="0" lang="en-US" sz="2800" u="none" cap="none" strike="noStrike">
                <a:solidFill>
                  <a:schemeClr val="dk1"/>
                </a:solidFill>
                <a:latin typeface="Georgia"/>
                <a:ea typeface="Georgia"/>
                <a:cs typeface="Georgia"/>
                <a:sym typeface="Georgia"/>
              </a:rPr>
            </a:br>
            <a:r>
              <a:rPr b="1" i="0" lang="en-US" sz="2800" u="none" cap="none" strike="noStrike">
                <a:solidFill>
                  <a:schemeClr val="dk1"/>
                </a:solidFill>
                <a:latin typeface="Georgia"/>
                <a:ea typeface="Georgia"/>
                <a:cs typeface="Georgia"/>
                <a:sym typeface="Georgia"/>
              </a:rPr>
              <a:t>am negotiating an agreement?</a:t>
            </a:r>
            <a:endParaRPr b="1" i="0" sz="2800" u="none" cap="none" strike="noStrike">
              <a:solidFill>
                <a:schemeClr val="dk1"/>
              </a:solidFill>
              <a:latin typeface="Georgia"/>
              <a:ea typeface="Georgia"/>
              <a:cs typeface="Georgia"/>
              <a:sym typeface="Georgia"/>
            </a:endParaRPr>
          </a:p>
        </p:txBody>
      </p:sp>
      <p:sp>
        <p:nvSpPr>
          <p:cNvPr id="342" name="Google Shape;342;g37ff155a730_0_211"/>
          <p:cNvSpPr txBox="1"/>
          <p:nvPr/>
        </p:nvSpPr>
        <p:spPr>
          <a:xfrm>
            <a:off x="121500" y="1987550"/>
            <a:ext cx="8901000" cy="507900"/>
          </a:xfrm>
          <a:prstGeom prst="rect">
            <a:avLst/>
          </a:prstGeom>
          <a:noFill/>
          <a:ln>
            <a:noFill/>
          </a:ln>
        </p:spPr>
        <p:txBody>
          <a:bodyPr anchorCtr="0" anchor="t" bIns="91425" lIns="91425" spcFirstLastPara="1" rIns="91425" wrap="square" tIns="91425">
            <a:spAutoFit/>
          </a:bodyPr>
          <a:lstStyle/>
          <a:p>
            <a:pPr indent="0" lvl="0" marL="0" marR="0" rtl="0" algn="l">
              <a:lnSpc>
                <a:spcPct val="115000"/>
              </a:lnSpc>
              <a:spcBef>
                <a:spcPts val="0"/>
              </a:spcBef>
              <a:spcAft>
                <a:spcPts val="0"/>
              </a:spcAft>
              <a:buClr>
                <a:srgbClr val="000000"/>
              </a:buClr>
              <a:buSzPts val="2100"/>
              <a:buFont typeface="Arial"/>
              <a:buNone/>
            </a:pPr>
            <a:r>
              <a:t/>
            </a:r>
            <a:endParaRPr b="0" i="0" sz="2100" u="none" cap="none" strike="noStrike">
              <a:solidFill>
                <a:schemeClr val="dk1"/>
              </a:solidFill>
              <a:latin typeface="Georgia"/>
              <a:ea typeface="Georgia"/>
              <a:cs typeface="Georgia"/>
              <a:sym typeface="Georgia"/>
            </a:endParaRPr>
          </a:p>
        </p:txBody>
      </p:sp>
      <p:sp>
        <p:nvSpPr>
          <p:cNvPr id="343" name="Google Shape;343;g37ff155a730_0_211"/>
          <p:cNvSpPr txBox="1"/>
          <p:nvPr/>
        </p:nvSpPr>
        <p:spPr>
          <a:xfrm>
            <a:off x="759300" y="1890725"/>
            <a:ext cx="7625400" cy="4610100"/>
          </a:xfrm>
          <a:prstGeom prst="rect">
            <a:avLst/>
          </a:prstGeom>
          <a:noFill/>
          <a:ln>
            <a:noFill/>
          </a:ln>
        </p:spPr>
        <p:txBody>
          <a:bodyPr anchorCtr="0" anchor="t" bIns="91425" lIns="91425" spcFirstLastPara="1" rIns="91425" wrap="square" tIns="91425">
            <a:spAutoFit/>
          </a:bodyPr>
          <a:lstStyle/>
          <a:p>
            <a:pPr indent="-361950" lvl="0" marL="457200" marR="0" rtl="0" algn="l">
              <a:lnSpc>
                <a:spcPct val="115000"/>
              </a:lnSpc>
              <a:spcBef>
                <a:spcPts val="0"/>
              </a:spcBef>
              <a:spcAft>
                <a:spcPts val="0"/>
              </a:spcAft>
              <a:buClr>
                <a:schemeClr val="dk1"/>
              </a:buClr>
              <a:buSzPts val="2100"/>
              <a:buFont typeface="Georgia"/>
              <a:buChar char="●"/>
            </a:pPr>
            <a:r>
              <a:rPr b="0" i="0" lang="en-US" sz="2100" u="none" cap="none" strike="noStrike">
                <a:solidFill>
                  <a:schemeClr val="dk1"/>
                </a:solidFill>
                <a:latin typeface="Georgia"/>
                <a:ea typeface="Georgia"/>
                <a:cs typeface="Georgia"/>
                <a:sym typeface="Georgia"/>
              </a:rPr>
              <a:t>Ask to talk to the Lawyer for the Day (if one available) for assistance negotiating an agreement or to review the terms of the agreement before tenant signs it</a:t>
            </a:r>
            <a:endParaRPr b="0" i="0" sz="2100" u="none" cap="none" strike="noStrike">
              <a:solidFill>
                <a:schemeClr val="dk1"/>
              </a:solidFill>
              <a:latin typeface="Georgia"/>
              <a:ea typeface="Georgia"/>
              <a:cs typeface="Georgia"/>
              <a:sym typeface="Georgia"/>
            </a:endParaRPr>
          </a:p>
          <a:p>
            <a:pPr indent="-361950" lvl="0" marL="457200" marR="0" rtl="0" algn="l">
              <a:lnSpc>
                <a:spcPct val="115000"/>
              </a:lnSpc>
              <a:spcBef>
                <a:spcPts val="1500"/>
              </a:spcBef>
              <a:spcAft>
                <a:spcPts val="0"/>
              </a:spcAft>
              <a:buClr>
                <a:schemeClr val="dk1"/>
              </a:buClr>
              <a:buSzPts val="2100"/>
              <a:buFont typeface="Georgia"/>
              <a:buChar char="●"/>
            </a:pPr>
            <a:r>
              <a:rPr b="0" i="0" lang="en-US" sz="2100" u="none" cap="none" strike="noStrike">
                <a:solidFill>
                  <a:schemeClr val="dk1"/>
                </a:solidFill>
                <a:latin typeface="Georgia"/>
                <a:ea typeface="Georgia"/>
                <a:cs typeface="Georgia"/>
                <a:sym typeface="Georgia"/>
              </a:rPr>
              <a:t>Make sure that what’s important to tenant is in the agreement (for example, that repairs are getting done or that the tenant is given an extension on when the monthly rent is due)</a:t>
            </a:r>
            <a:endParaRPr b="0" i="0" sz="2100" u="none" cap="none" strike="noStrike">
              <a:solidFill>
                <a:schemeClr val="dk1"/>
              </a:solidFill>
              <a:latin typeface="Georgia"/>
              <a:ea typeface="Georgia"/>
              <a:cs typeface="Georgia"/>
              <a:sym typeface="Georgia"/>
            </a:endParaRPr>
          </a:p>
          <a:p>
            <a:pPr indent="-361950" lvl="0" marL="457200" marR="0" rtl="0" algn="l">
              <a:lnSpc>
                <a:spcPct val="115000"/>
              </a:lnSpc>
              <a:spcBef>
                <a:spcPts val="1500"/>
              </a:spcBef>
              <a:spcAft>
                <a:spcPts val="1500"/>
              </a:spcAft>
              <a:buClr>
                <a:schemeClr val="dk1"/>
              </a:buClr>
              <a:buSzPts val="2100"/>
              <a:buFont typeface="Georgia"/>
              <a:buChar char="●"/>
            </a:pPr>
            <a:r>
              <a:rPr b="0" i="0" lang="en-US" sz="2100" u="none" cap="none" strike="noStrike">
                <a:solidFill>
                  <a:schemeClr val="dk1"/>
                </a:solidFill>
                <a:latin typeface="Georgia"/>
                <a:ea typeface="Georgia"/>
                <a:cs typeface="Georgia"/>
                <a:sym typeface="Georgia"/>
              </a:rPr>
              <a:t>Above all - do NOT sign anything that is unrealistic for the tenant to fulfill because if they cannot comply with the agreement, the housing authority can come back to court and ask that they be allowed to move the tenant out</a:t>
            </a:r>
            <a:endParaRPr b="0" i="0" sz="2100" u="none" cap="none" strike="noStrike">
              <a:solidFill>
                <a:schemeClr val="dk1"/>
              </a:solidFill>
              <a:latin typeface="Georgia"/>
              <a:ea typeface="Georgia"/>
              <a:cs typeface="Georgia"/>
              <a:sym typeface="Georgia"/>
            </a:endParaRPr>
          </a:p>
        </p:txBody>
      </p:sp>
      <p:sp>
        <p:nvSpPr>
          <p:cNvPr id="344" name="Google Shape;344;g37ff155a730_0_211"/>
          <p:cNvSpPr txBox="1"/>
          <p:nvPr>
            <p:ph type="ctrTitle"/>
          </p:nvPr>
        </p:nvSpPr>
        <p:spPr>
          <a:xfrm>
            <a:off x="115525" y="0"/>
            <a:ext cx="3554100" cy="539400"/>
          </a:xfrm>
          <a:prstGeom prst="rect">
            <a:avLst/>
          </a:prstGeom>
          <a:noFill/>
          <a:ln cap="flat" cmpd="sng" w="19050">
            <a:solidFill>
              <a:srgbClr val="000000"/>
            </a:solidFill>
            <a:prstDash val="solid"/>
            <a:round/>
            <a:headEnd len="sm" w="sm" type="none"/>
            <a:tailEnd len="sm" w="sm" type="none"/>
          </a:ln>
        </p:spPr>
        <p:txBody>
          <a:bodyPr anchorCtr="0" anchor="ctr" bIns="45700" lIns="91425" spcFirstLastPara="1" rIns="91425" wrap="square" tIns="45700">
            <a:noAutofit/>
          </a:bodyPr>
          <a:lstStyle/>
          <a:p>
            <a:pPr indent="0" lvl="0" marL="0" rtl="0" algn="ctr">
              <a:lnSpc>
                <a:spcPct val="100000"/>
              </a:lnSpc>
              <a:spcBef>
                <a:spcPts val="0"/>
              </a:spcBef>
              <a:spcAft>
                <a:spcPts val="0"/>
              </a:spcAft>
              <a:buSzPts val="990"/>
              <a:buNone/>
            </a:pPr>
            <a:r>
              <a:rPr b="1" lang="en-US" sz="1840">
                <a:latin typeface="Georgia"/>
                <a:ea typeface="Georgia"/>
                <a:cs typeface="Georgia"/>
                <a:sym typeface="Georgia"/>
              </a:rPr>
              <a:t>Evictions in Public Housing</a:t>
            </a:r>
            <a:endParaRPr b="1" sz="1840">
              <a:latin typeface="Georgia"/>
              <a:ea typeface="Georgia"/>
              <a:cs typeface="Georgia"/>
              <a:sym typeface="Georgia"/>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9" name="Shape 349"/>
        <p:cNvGrpSpPr/>
        <p:nvPr/>
      </p:nvGrpSpPr>
      <p:grpSpPr>
        <a:xfrm>
          <a:off x="0" y="0"/>
          <a:ext cx="0" cy="0"/>
          <a:chOff x="0" y="0"/>
          <a:chExt cx="0" cy="0"/>
        </a:xfrm>
      </p:grpSpPr>
      <p:sp>
        <p:nvSpPr>
          <p:cNvPr id="350" name="Google Shape;350;g37ff155a730_0_227"/>
          <p:cNvSpPr txBox="1"/>
          <p:nvPr>
            <p:ph idx="12" type="sldNum"/>
          </p:nvPr>
        </p:nvSpPr>
        <p:spPr>
          <a:xfrm>
            <a:off x="6553200" y="6356350"/>
            <a:ext cx="2133600" cy="3651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sp>
        <p:nvSpPr>
          <p:cNvPr id="351" name="Google Shape;351;g37ff155a730_0_227"/>
          <p:cNvSpPr txBox="1"/>
          <p:nvPr/>
        </p:nvSpPr>
        <p:spPr>
          <a:xfrm>
            <a:off x="-107750" y="753813"/>
            <a:ext cx="9027300" cy="10467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2800"/>
              <a:buFont typeface="Arial"/>
              <a:buNone/>
            </a:pPr>
            <a:r>
              <a:rPr b="1" i="0" lang="en-US" sz="2800" u="none" cap="none" strike="noStrike">
                <a:solidFill>
                  <a:schemeClr val="dk1"/>
                </a:solidFill>
                <a:latin typeface="Georgia"/>
                <a:ea typeface="Georgia"/>
                <a:cs typeface="Georgia"/>
                <a:sym typeface="Georgia"/>
              </a:rPr>
              <a:t>What are the consequences </a:t>
            </a:r>
            <a:br>
              <a:rPr b="1" i="0" lang="en-US" sz="2800" u="none" cap="none" strike="noStrike">
                <a:solidFill>
                  <a:schemeClr val="dk1"/>
                </a:solidFill>
                <a:latin typeface="Georgia"/>
                <a:ea typeface="Georgia"/>
                <a:cs typeface="Georgia"/>
                <a:sym typeface="Georgia"/>
              </a:rPr>
            </a:br>
            <a:r>
              <a:rPr b="1" i="0" lang="en-US" sz="2800" u="none" cap="none" strike="noStrike">
                <a:solidFill>
                  <a:schemeClr val="dk1"/>
                </a:solidFill>
                <a:latin typeface="Georgia"/>
                <a:ea typeface="Georgia"/>
                <a:cs typeface="Georgia"/>
                <a:sym typeface="Georgia"/>
              </a:rPr>
              <a:t>of violating an agreement?</a:t>
            </a:r>
            <a:endParaRPr b="1" i="0" sz="2800" u="none" cap="none" strike="noStrike">
              <a:solidFill>
                <a:schemeClr val="dk1"/>
              </a:solidFill>
              <a:latin typeface="Georgia"/>
              <a:ea typeface="Georgia"/>
              <a:cs typeface="Georgia"/>
              <a:sym typeface="Georgia"/>
            </a:endParaRPr>
          </a:p>
        </p:txBody>
      </p:sp>
      <p:sp>
        <p:nvSpPr>
          <p:cNvPr id="352" name="Google Shape;352;g37ff155a730_0_227"/>
          <p:cNvSpPr txBox="1"/>
          <p:nvPr/>
        </p:nvSpPr>
        <p:spPr>
          <a:xfrm>
            <a:off x="121500" y="1987550"/>
            <a:ext cx="8901000" cy="507900"/>
          </a:xfrm>
          <a:prstGeom prst="rect">
            <a:avLst/>
          </a:prstGeom>
          <a:noFill/>
          <a:ln>
            <a:noFill/>
          </a:ln>
        </p:spPr>
        <p:txBody>
          <a:bodyPr anchorCtr="0" anchor="t" bIns="91425" lIns="91425" spcFirstLastPara="1" rIns="91425" wrap="square" tIns="91425">
            <a:spAutoFit/>
          </a:bodyPr>
          <a:lstStyle/>
          <a:p>
            <a:pPr indent="0" lvl="0" marL="0" marR="0" rtl="0" algn="l">
              <a:lnSpc>
                <a:spcPct val="115000"/>
              </a:lnSpc>
              <a:spcBef>
                <a:spcPts val="0"/>
              </a:spcBef>
              <a:spcAft>
                <a:spcPts val="0"/>
              </a:spcAft>
              <a:buClr>
                <a:srgbClr val="000000"/>
              </a:buClr>
              <a:buSzPts val="2100"/>
              <a:buFont typeface="Arial"/>
              <a:buNone/>
            </a:pPr>
            <a:r>
              <a:t/>
            </a:r>
            <a:endParaRPr b="0" i="0" sz="2100" u="none" cap="none" strike="noStrike">
              <a:solidFill>
                <a:schemeClr val="dk1"/>
              </a:solidFill>
              <a:latin typeface="Georgia"/>
              <a:ea typeface="Georgia"/>
              <a:cs typeface="Georgia"/>
              <a:sym typeface="Georgia"/>
            </a:endParaRPr>
          </a:p>
        </p:txBody>
      </p:sp>
      <p:sp>
        <p:nvSpPr>
          <p:cNvPr id="353" name="Google Shape;353;g37ff155a730_0_227"/>
          <p:cNvSpPr txBox="1"/>
          <p:nvPr/>
        </p:nvSpPr>
        <p:spPr>
          <a:xfrm>
            <a:off x="800100" y="2014925"/>
            <a:ext cx="7447200" cy="4530000"/>
          </a:xfrm>
          <a:prstGeom prst="rect">
            <a:avLst/>
          </a:prstGeom>
          <a:noFill/>
          <a:ln>
            <a:noFill/>
          </a:ln>
        </p:spPr>
        <p:txBody>
          <a:bodyPr anchorCtr="0" anchor="t" bIns="91425" lIns="91425" spcFirstLastPara="1" rIns="91425" wrap="square" tIns="91425">
            <a:spAutoFit/>
          </a:bodyPr>
          <a:lstStyle/>
          <a:p>
            <a:pPr indent="-381000" lvl="0" marL="457200" marR="0" rtl="0" algn="l">
              <a:lnSpc>
                <a:spcPct val="115000"/>
              </a:lnSpc>
              <a:spcBef>
                <a:spcPts val="0"/>
              </a:spcBef>
              <a:spcAft>
                <a:spcPts val="0"/>
              </a:spcAft>
              <a:buClr>
                <a:schemeClr val="dk1"/>
              </a:buClr>
              <a:buSzPts val="2400"/>
              <a:buFont typeface="Georgia"/>
              <a:buChar char="●"/>
            </a:pPr>
            <a:r>
              <a:rPr b="0" i="0" lang="en-US" sz="2400" u="none" cap="none" strike="noStrike">
                <a:solidFill>
                  <a:schemeClr val="dk1"/>
                </a:solidFill>
                <a:latin typeface="Georgia"/>
                <a:ea typeface="Georgia"/>
                <a:cs typeface="Georgia"/>
                <a:sym typeface="Georgia"/>
              </a:rPr>
              <a:t>An Agreement resolving an eviction case is signed by a judge and becomes an order of the Court</a:t>
            </a:r>
            <a:endParaRPr b="0" i="0" sz="2400" u="none" cap="none" strike="noStrike">
              <a:solidFill>
                <a:schemeClr val="dk1"/>
              </a:solidFill>
              <a:latin typeface="Georgia"/>
              <a:ea typeface="Georgia"/>
              <a:cs typeface="Georgia"/>
              <a:sym typeface="Georgia"/>
            </a:endParaRPr>
          </a:p>
          <a:p>
            <a:pPr indent="-381000" lvl="0" marL="457200" marR="0" rtl="0" algn="l">
              <a:lnSpc>
                <a:spcPct val="115000"/>
              </a:lnSpc>
              <a:spcBef>
                <a:spcPts val="1500"/>
              </a:spcBef>
              <a:spcAft>
                <a:spcPts val="0"/>
              </a:spcAft>
              <a:buClr>
                <a:schemeClr val="dk1"/>
              </a:buClr>
              <a:buSzPts val="2400"/>
              <a:buFont typeface="Georgia"/>
              <a:buChar char="●"/>
            </a:pPr>
            <a:r>
              <a:rPr b="0" i="0" lang="en-US" sz="2400" u="none" cap="none" strike="noStrike">
                <a:solidFill>
                  <a:schemeClr val="dk1"/>
                </a:solidFill>
                <a:latin typeface="Georgia"/>
                <a:ea typeface="Georgia"/>
                <a:cs typeface="Georgia"/>
                <a:sym typeface="Georgia"/>
              </a:rPr>
              <a:t>Agreements cannot be changed unless both sides agree, so don’t agree to terms thinking they can be changed later</a:t>
            </a:r>
            <a:endParaRPr b="0" i="0" sz="2400" u="none" cap="none" strike="noStrike">
              <a:solidFill>
                <a:schemeClr val="dk1"/>
              </a:solidFill>
              <a:latin typeface="Georgia"/>
              <a:ea typeface="Georgia"/>
              <a:cs typeface="Georgia"/>
              <a:sym typeface="Georgia"/>
            </a:endParaRPr>
          </a:p>
          <a:p>
            <a:pPr indent="-381000" lvl="0" marL="457200" marR="0" rtl="0" algn="l">
              <a:lnSpc>
                <a:spcPct val="115000"/>
              </a:lnSpc>
              <a:spcBef>
                <a:spcPts val="1500"/>
              </a:spcBef>
              <a:spcAft>
                <a:spcPts val="0"/>
              </a:spcAft>
              <a:buClr>
                <a:schemeClr val="dk1"/>
              </a:buClr>
              <a:buSzPts val="2400"/>
              <a:buFont typeface="Georgia"/>
              <a:buChar char="●"/>
            </a:pPr>
            <a:r>
              <a:rPr b="0" i="0" lang="en-US" sz="2400" u="none" cap="none" strike="noStrike">
                <a:solidFill>
                  <a:schemeClr val="dk1"/>
                </a:solidFill>
                <a:latin typeface="Georgia"/>
                <a:ea typeface="Georgia"/>
                <a:cs typeface="Georgia"/>
                <a:sym typeface="Georgia"/>
              </a:rPr>
              <a:t>The consequence of violating an Agreement is almost always immediate eviction</a:t>
            </a:r>
            <a:br>
              <a:rPr b="0" i="0" lang="en-US" sz="2400" u="none" cap="none" strike="noStrike">
                <a:solidFill>
                  <a:schemeClr val="dk1"/>
                </a:solidFill>
                <a:latin typeface="Georgia"/>
                <a:ea typeface="Georgia"/>
                <a:cs typeface="Georgia"/>
                <a:sym typeface="Georgia"/>
              </a:rPr>
            </a:br>
            <a:endParaRPr b="0" i="0" sz="2400" u="none" cap="none" strike="noStrike">
              <a:solidFill>
                <a:schemeClr val="dk1"/>
              </a:solidFill>
              <a:latin typeface="Georgia"/>
              <a:ea typeface="Georgia"/>
              <a:cs typeface="Georgia"/>
              <a:sym typeface="Georgia"/>
            </a:endParaRPr>
          </a:p>
          <a:p>
            <a:pPr indent="0" lvl="0" marL="457200" marR="0" rtl="0" algn="ctr">
              <a:lnSpc>
                <a:spcPct val="115000"/>
              </a:lnSpc>
              <a:spcBef>
                <a:spcPts val="1500"/>
              </a:spcBef>
              <a:spcAft>
                <a:spcPts val="1500"/>
              </a:spcAft>
              <a:buClr>
                <a:srgbClr val="000000"/>
              </a:buClr>
              <a:buSzPts val="2400"/>
              <a:buFont typeface="Arial"/>
              <a:buNone/>
            </a:pPr>
            <a:r>
              <a:rPr b="0" i="1" lang="en-US" sz="2400" u="none" cap="none" strike="noStrike">
                <a:solidFill>
                  <a:schemeClr val="dk1"/>
                </a:solidFill>
                <a:latin typeface="Georgia"/>
                <a:ea typeface="Georgia"/>
                <a:cs typeface="Georgia"/>
                <a:sym typeface="Georgia"/>
              </a:rPr>
              <a:t>Continued Next Slide</a:t>
            </a:r>
            <a:endParaRPr b="0" i="1" sz="2400" u="none" cap="none" strike="noStrike">
              <a:solidFill>
                <a:schemeClr val="dk1"/>
              </a:solidFill>
              <a:latin typeface="Georgia"/>
              <a:ea typeface="Georgia"/>
              <a:cs typeface="Georgia"/>
              <a:sym typeface="Georgia"/>
            </a:endParaRPr>
          </a:p>
        </p:txBody>
      </p:sp>
      <p:sp>
        <p:nvSpPr>
          <p:cNvPr id="354" name="Google Shape;354;g37ff155a730_0_227"/>
          <p:cNvSpPr txBox="1"/>
          <p:nvPr>
            <p:ph type="ctrTitle"/>
          </p:nvPr>
        </p:nvSpPr>
        <p:spPr>
          <a:xfrm>
            <a:off x="115525" y="0"/>
            <a:ext cx="3554100" cy="539400"/>
          </a:xfrm>
          <a:prstGeom prst="rect">
            <a:avLst/>
          </a:prstGeom>
          <a:noFill/>
          <a:ln cap="flat" cmpd="sng" w="19050">
            <a:solidFill>
              <a:srgbClr val="000000"/>
            </a:solidFill>
            <a:prstDash val="solid"/>
            <a:round/>
            <a:headEnd len="sm" w="sm" type="none"/>
            <a:tailEnd len="sm" w="sm" type="none"/>
          </a:ln>
        </p:spPr>
        <p:txBody>
          <a:bodyPr anchorCtr="0" anchor="ctr" bIns="45700" lIns="91425" spcFirstLastPara="1" rIns="91425" wrap="square" tIns="45700">
            <a:noAutofit/>
          </a:bodyPr>
          <a:lstStyle/>
          <a:p>
            <a:pPr indent="0" lvl="0" marL="0" rtl="0" algn="ctr">
              <a:lnSpc>
                <a:spcPct val="100000"/>
              </a:lnSpc>
              <a:spcBef>
                <a:spcPts val="0"/>
              </a:spcBef>
              <a:spcAft>
                <a:spcPts val="0"/>
              </a:spcAft>
              <a:buSzPts val="990"/>
              <a:buNone/>
            </a:pPr>
            <a:r>
              <a:rPr b="1" lang="en-US" sz="1840">
                <a:latin typeface="Georgia"/>
                <a:ea typeface="Georgia"/>
                <a:cs typeface="Georgia"/>
                <a:sym typeface="Georgia"/>
              </a:rPr>
              <a:t>Evictions in Public Housing</a:t>
            </a:r>
            <a:endParaRPr b="1" sz="1840">
              <a:latin typeface="Georgia"/>
              <a:ea typeface="Georgia"/>
              <a:cs typeface="Georgia"/>
              <a:sym typeface="Georgia"/>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1" name="Shape 101"/>
        <p:cNvGrpSpPr/>
        <p:nvPr/>
      </p:nvGrpSpPr>
      <p:grpSpPr>
        <a:xfrm>
          <a:off x="0" y="0"/>
          <a:ext cx="0" cy="0"/>
          <a:chOff x="0" y="0"/>
          <a:chExt cx="0" cy="0"/>
        </a:xfrm>
      </p:grpSpPr>
      <p:sp>
        <p:nvSpPr>
          <p:cNvPr id="102" name="Google Shape;102;g37ff155a730_0_0"/>
          <p:cNvSpPr txBox="1"/>
          <p:nvPr>
            <p:ph type="ctrTitle"/>
          </p:nvPr>
        </p:nvSpPr>
        <p:spPr>
          <a:xfrm>
            <a:off x="129950" y="129950"/>
            <a:ext cx="1633800" cy="553800"/>
          </a:xfrm>
          <a:prstGeom prst="rect">
            <a:avLst/>
          </a:prstGeom>
          <a:noFill/>
          <a:ln cap="flat" cmpd="sng" w="19050">
            <a:solidFill>
              <a:srgbClr val="000000"/>
            </a:solidFill>
            <a:prstDash val="solid"/>
            <a:round/>
            <a:headEnd len="sm" w="sm" type="none"/>
            <a:tailEnd len="sm" w="sm" type="none"/>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990"/>
              <a:buNone/>
            </a:pPr>
            <a:r>
              <a:rPr b="1" lang="en-US" sz="1940">
                <a:latin typeface="Georgia"/>
                <a:ea typeface="Georgia"/>
                <a:cs typeface="Georgia"/>
                <a:sym typeface="Georgia"/>
              </a:rPr>
              <a:t>Your Lease</a:t>
            </a:r>
            <a:endParaRPr b="1" sz="1940">
              <a:latin typeface="Georgia"/>
              <a:ea typeface="Georgia"/>
              <a:cs typeface="Georgia"/>
              <a:sym typeface="Georgia"/>
            </a:endParaRPr>
          </a:p>
        </p:txBody>
      </p:sp>
      <p:sp>
        <p:nvSpPr>
          <p:cNvPr id="103" name="Google Shape;103;g37ff155a730_0_0"/>
          <p:cNvSpPr txBox="1"/>
          <p:nvPr>
            <p:ph idx="12" type="sldNum"/>
          </p:nvPr>
        </p:nvSpPr>
        <p:spPr>
          <a:xfrm>
            <a:off x="6553200" y="6356350"/>
            <a:ext cx="2133600" cy="3651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en-US"/>
              <a:t>‹#›</a:t>
            </a:fld>
            <a:endParaRPr/>
          </a:p>
        </p:txBody>
      </p:sp>
      <p:sp>
        <p:nvSpPr>
          <p:cNvPr id="104" name="Google Shape;104;g37ff155a730_0_0"/>
          <p:cNvSpPr txBox="1"/>
          <p:nvPr/>
        </p:nvSpPr>
        <p:spPr>
          <a:xfrm>
            <a:off x="2283575" y="438225"/>
            <a:ext cx="4461300" cy="6771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3200"/>
              <a:buFont typeface="Arial"/>
              <a:buNone/>
            </a:pPr>
            <a:r>
              <a:rPr b="1" i="0" lang="en-US" sz="3200" u="none" cap="none" strike="noStrike">
                <a:solidFill>
                  <a:schemeClr val="dk1"/>
                </a:solidFill>
                <a:latin typeface="Georgia"/>
                <a:ea typeface="Georgia"/>
                <a:cs typeface="Georgia"/>
                <a:sym typeface="Georgia"/>
              </a:rPr>
              <a:t>What is in my lease?</a:t>
            </a:r>
            <a:endParaRPr b="1" i="0" sz="3200" u="none" cap="none" strike="noStrike">
              <a:solidFill>
                <a:schemeClr val="dk1"/>
              </a:solidFill>
              <a:latin typeface="Georgia"/>
              <a:ea typeface="Georgia"/>
              <a:cs typeface="Georgia"/>
              <a:sym typeface="Georgia"/>
            </a:endParaRPr>
          </a:p>
        </p:txBody>
      </p:sp>
      <p:sp>
        <p:nvSpPr>
          <p:cNvPr id="105" name="Google Shape;105;g37ff155a730_0_0"/>
          <p:cNvSpPr txBox="1"/>
          <p:nvPr/>
        </p:nvSpPr>
        <p:spPr>
          <a:xfrm>
            <a:off x="243000" y="1210825"/>
            <a:ext cx="8901000" cy="5366400"/>
          </a:xfrm>
          <a:prstGeom prst="rect">
            <a:avLst/>
          </a:prstGeom>
          <a:noFill/>
          <a:ln>
            <a:noFill/>
          </a:ln>
        </p:spPr>
        <p:txBody>
          <a:bodyPr anchorCtr="0" anchor="t" bIns="91425" lIns="91425" spcFirstLastPara="1" rIns="91425" wrap="square" tIns="91425">
            <a:spAutoFit/>
          </a:bodyPr>
          <a:lstStyle/>
          <a:p>
            <a:pPr indent="-361950" lvl="0" marL="457200" marR="0" rtl="0" algn="l">
              <a:lnSpc>
                <a:spcPct val="115000"/>
              </a:lnSpc>
              <a:spcBef>
                <a:spcPts val="0"/>
              </a:spcBef>
              <a:spcAft>
                <a:spcPts val="0"/>
              </a:spcAft>
              <a:buClr>
                <a:schemeClr val="dk1"/>
              </a:buClr>
              <a:buSzPts val="2100"/>
              <a:buFont typeface="Georgia"/>
              <a:buChar char="●"/>
            </a:pPr>
            <a:r>
              <a:rPr b="0" i="0" lang="en-US" sz="2100" u="none" cap="none" strike="noStrike">
                <a:solidFill>
                  <a:schemeClr val="dk1"/>
                </a:solidFill>
                <a:latin typeface="Georgia"/>
                <a:ea typeface="Georgia"/>
                <a:cs typeface="Georgia"/>
                <a:sym typeface="Georgia"/>
              </a:rPr>
              <a:t>If you live in public housing, your lease must be in writing, and it must be signed by both you and the housing authority.  </a:t>
            </a:r>
            <a:endParaRPr b="0" i="0" sz="2100" u="none" cap="none" strike="noStrike">
              <a:solidFill>
                <a:schemeClr val="dk1"/>
              </a:solidFill>
              <a:latin typeface="Georgia"/>
              <a:ea typeface="Georgia"/>
              <a:cs typeface="Georgia"/>
              <a:sym typeface="Georgia"/>
            </a:endParaRPr>
          </a:p>
          <a:p>
            <a:pPr indent="-361950" lvl="1" marL="914400" marR="0" rtl="0" algn="l">
              <a:lnSpc>
                <a:spcPct val="115000"/>
              </a:lnSpc>
              <a:spcBef>
                <a:spcPts val="1000"/>
              </a:spcBef>
              <a:spcAft>
                <a:spcPts val="0"/>
              </a:spcAft>
              <a:buClr>
                <a:schemeClr val="dk1"/>
              </a:buClr>
              <a:buSzPts val="2100"/>
              <a:buFont typeface="Georgia"/>
              <a:buChar char="○"/>
            </a:pPr>
            <a:r>
              <a:rPr b="0" i="0" lang="en-US" sz="2100" u="none" cap="none" strike="noStrike">
                <a:solidFill>
                  <a:schemeClr val="dk1"/>
                </a:solidFill>
                <a:latin typeface="Georgia"/>
                <a:ea typeface="Georgia"/>
                <a:cs typeface="Georgia"/>
                <a:sym typeface="Georgia"/>
              </a:rPr>
              <a:t>Spells out your rights</a:t>
            </a:r>
            <a:endParaRPr b="0" i="0" sz="2100" u="none" cap="none" strike="noStrike">
              <a:solidFill>
                <a:schemeClr val="dk1"/>
              </a:solidFill>
              <a:latin typeface="Georgia"/>
              <a:ea typeface="Georgia"/>
              <a:cs typeface="Georgia"/>
              <a:sym typeface="Georgia"/>
            </a:endParaRPr>
          </a:p>
          <a:p>
            <a:pPr indent="-361950" lvl="1" marL="914400" marR="0" rtl="0" algn="l">
              <a:lnSpc>
                <a:spcPct val="115000"/>
              </a:lnSpc>
              <a:spcBef>
                <a:spcPts val="1000"/>
              </a:spcBef>
              <a:spcAft>
                <a:spcPts val="0"/>
              </a:spcAft>
              <a:buClr>
                <a:schemeClr val="dk1"/>
              </a:buClr>
              <a:buSzPts val="2100"/>
              <a:buFont typeface="Georgia"/>
              <a:buChar char="○"/>
            </a:pPr>
            <a:r>
              <a:rPr b="0" i="0" lang="en-US" sz="2100" u="none" cap="none" strike="noStrike">
                <a:solidFill>
                  <a:schemeClr val="dk1"/>
                </a:solidFill>
                <a:latin typeface="Georgia"/>
                <a:ea typeface="Georgia"/>
                <a:cs typeface="Georgia"/>
                <a:sym typeface="Georgia"/>
              </a:rPr>
              <a:t>Spells out your responsibilities</a:t>
            </a:r>
            <a:endParaRPr b="0" i="0" sz="2100" u="none" cap="none" strike="noStrike">
              <a:solidFill>
                <a:schemeClr val="dk1"/>
              </a:solidFill>
              <a:latin typeface="Georgia"/>
              <a:ea typeface="Georgia"/>
              <a:cs typeface="Georgia"/>
              <a:sym typeface="Georgia"/>
            </a:endParaRPr>
          </a:p>
          <a:p>
            <a:pPr indent="-361950" lvl="1" marL="914400" marR="0" rtl="0" algn="l">
              <a:lnSpc>
                <a:spcPct val="115000"/>
              </a:lnSpc>
              <a:spcBef>
                <a:spcPts val="1000"/>
              </a:spcBef>
              <a:spcAft>
                <a:spcPts val="0"/>
              </a:spcAft>
              <a:buClr>
                <a:schemeClr val="dk1"/>
              </a:buClr>
              <a:buSzPts val="2100"/>
              <a:buFont typeface="Georgia"/>
              <a:buChar char="○"/>
            </a:pPr>
            <a:r>
              <a:rPr b="0" i="0" lang="en-US" sz="2100" u="none" cap="none" strike="noStrike">
                <a:solidFill>
                  <a:schemeClr val="dk1"/>
                </a:solidFill>
                <a:latin typeface="Georgia"/>
                <a:ea typeface="Georgia"/>
                <a:cs typeface="Georgia"/>
                <a:sym typeface="Georgia"/>
              </a:rPr>
              <a:t>Spells out when you can get a grievance hearing</a:t>
            </a:r>
            <a:endParaRPr b="0" i="0" sz="2100" u="none" cap="none" strike="noStrike">
              <a:solidFill>
                <a:schemeClr val="dk1"/>
              </a:solidFill>
              <a:latin typeface="Georgia"/>
              <a:ea typeface="Georgia"/>
              <a:cs typeface="Georgia"/>
              <a:sym typeface="Georgia"/>
            </a:endParaRPr>
          </a:p>
          <a:p>
            <a:pPr indent="-361950" lvl="0" marL="457200" marR="0" rtl="0" algn="l">
              <a:lnSpc>
                <a:spcPct val="115000"/>
              </a:lnSpc>
              <a:spcBef>
                <a:spcPts val="1000"/>
              </a:spcBef>
              <a:spcAft>
                <a:spcPts val="0"/>
              </a:spcAft>
              <a:buClr>
                <a:srgbClr val="38761D"/>
              </a:buClr>
              <a:buSzPts val="2100"/>
              <a:buFont typeface="Georgia"/>
              <a:buChar char="●"/>
            </a:pPr>
            <a:r>
              <a:rPr b="1" i="0" lang="en-US" sz="2100" u="none" cap="none" strike="noStrike">
                <a:solidFill>
                  <a:srgbClr val="38761D"/>
                </a:solidFill>
                <a:latin typeface="Georgia"/>
                <a:ea typeface="Georgia"/>
                <a:cs typeface="Georgia"/>
                <a:sym typeface="Georgia"/>
              </a:rPr>
              <a:t>State public housing: </a:t>
            </a:r>
            <a:r>
              <a:rPr b="0" i="0" lang="en-US" sz="2100" u="none" cap="none" strike="noStrike">
                <a:solidFill>
                  <a:srgbClr val="38761D"/>
                </a:solidFill>
                <a:latin typeface="Georgia"/>
                <a:ea typeface="Georgia"/>
                <a:cs typeface="Georgia"/>
                <a:sym typeface="Georgia"/>
              </a:rPr>
              <a:t>Housing authorities use the state’s Form Lease, unless they get permission from the state to change it. </a:t>
            </a:r>
            <a:endParaRPr b="0" i="0" sz="2100" u="none" cap="none" strike="noStrike">
              <a:solidFill>
                <a:srgbClr val="38761D"/>
              </a:solidFill>
              <a:latin typeface="Georgia"/>
              <a:ea typeface="Georgia"/>
              <a:cs typeface="Georgia"/>
              <a:sym typeface="Georgia"/>
            </a:endParaRPr>
          </a:p>
          <a:p>
            <a:pPr indent="-361950" lvl="0" marL="457200" marR="0" rtl="0" algn="l">
              <a:lnSpc>
                <a:spcPct val="115000"/>
              </a:lnSpc>
              <a:spcBef>
                <a:spcPts val="1000"/>
              </a:spcBef>
              <a:spcAft>
                <a:spcPts val="0"/>
              </a:spcAft>
              <a:buClr>
                <a:srgbClr val="990000"/>
              </a:buClr>
              <a:buSzPts val="2100"/>
              <a:buFont typeface="Georgia"/>
              <a:buChar char="●"/>
            </a:pPr>
            <a:r>
              <a:rPr b="1" i="0" lang="en-US" sz="2100" u="none" cap="none" strike="noStrike">
                <a:solidFill>
                  <a:srgbClr val="990000"/>
                </a:solidFill>
                <a:latin typeface="Georgia"/>
                <a:ea typeface="Georgia"/>
                <a:cs typeface="Georgia"/>
                <a:sym typeface="Georgia"/>
              </a:rPr>
              <a:t>Federal public housing:</a:t>
            </a:r>
            <a:r>
              <a:rPr b="0" i="0" lang="en-US" sz="2100" u="none" cap="none" strike="noStrike">
                <a:solidFill>
                  <a:srgbClr val="990000"/>
                </a:solidFill>
                <a:latin typeface="Georgia"/>
                <a:ea typeface="Georgia"/>
                <a:cs typeface="Georgia"/>
                <a:sym typeface="Georgia"/>
              </a:rPr>
              <a:t> The federal housing agency, the U.S. Department of Housing and Urban Development (HUD), has a sample public housing lease.</a:t>
            </a:r>
            <a:endParaRPr b="0" i="0" sz="2100" u="none" cap="none" strike="noStrike">
              <a:solidFill>
                <a:srgbClr val="990000"/>
              </a:solidFill>
              <a:latin typeface="Georgia"/>
              <a:ea typeface="Georgia"/>
              <a:cs typeface="Georgia"/>
              <a:sym typeface="Georgia"/>
            </a:endParaRPr>
          </a:p>
          <a:p>
            <a:pPr indent="-361950" lvl="0" marL="457200" marR="0" rtl="0" algn="l">
              <a:lnSpc>
                <a:spcPct val="115000"/>
              </a:lnSpc>
              <a:spcBef>
                <a:spcPts val="1000"/>
              </a:spcBef>
              <a:spcAft>
                <a:spcPts val="1000"/>
              </a:spcAft>
              <a:buClr>
                <a:schemeClr val="dk1"/>
              </a:buClr>
              <a:buSzPts val="2100"/>
              <a:buFont typeface="Georgia"/>
              <a:buChar char="●"/>
            </a:pPr>
            <a:r>
              <a:rPr b="0" i="0" lang="en-US" sz="2100" u="none" cap="none" strike="noStrike">
                <a:solidFill>
                  <a:schemeClr val="dk1"/>
                </a:solidFill>
                <a:latin typeface="Georgia"/>
                <a:ea typeface="Georgia"/>
                <a:cs typeface="Georgia"/>
                <a:sym typeface="Georgia"/>
              </a:rPr>
              <a:t>Your housing authority should always give you a free copy of your lease.</a:t>
            </a:r>
            <a:endParaRPr b="0" i="0" sz="2100" u="none" cap="none" strike="noStrike">
              <a:solidFill>
                <a:schemeClr val="dk1"/>
              </a:solidFill>
              <a:latin typeface="Georgia"/>
              <a:ea typeface="Georgia"/>
              <a:cs typeface="Georgia"/>
              <a:sym typeface="Georgia"/>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9" name="Shape 359"/>
        <p:cNvGrpSpPr/>
        <p:nvPr/>
      </p:nvGrpSpPr>
      <p:grpSpPr>
        <a:xfrm>
          <a:off x="0" y="0"/>
          <a:ext cx="0" cy="0"/>
          <a:chOff x="0" y="0"/>
          <a:chExt cx="0" cy="0"/>
        </a:xfrm>
      </p:grpSpPr>
      <p:sp>
        <p:nvSpPr>
          <p:cNvPr id="360" name="Google Shape;360;g3805a14fc10_1_21"/>
          <p:cNvSpPr txBox="1"/>
          <p:nvPr>
            <p:ph idx="12" type="sldNum"/>
          </p:nvPr>
        </p:nvSpPr>
        <p:spPr>
          <a:xfrm>
            <a:off x="6553200" y="6356350"/>
            <a:ext cx="2133600" cy="3651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sp>
        <p:nvSpPr>
          <p:cNvPr id="361" name="Google Shape;361;g3805a14fc10_1_21"/>
          <p:cNvSpPr txBox="1"/>
          <p:nvPr/>
        </p:nvSpPr>
        <p:spPr>
          <a:xfrm>
            <a:off x="58350" y="787585"/>
            <a:ext cx="9027300" cy="10467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2800"/>
              <a:buFont typeface="Arial"/>
              <a:buNone/>
            </a:pPr>
            <a:r>
              <a:rPr b="1" i="0" lang="en-US" sz="2800" u="none" cap="none" strike="noStrike">
                <a:solidFill>
                  <a:schemeClr val="dk1"/>
                </a:solidFill>
                <a:latin typeface="Georgia"/>
                <a:ea typeface="Georgia"/>
                <a:cs typeface="Georgia"/>
                <a:sym typeface="Georgia"/>
              </a:rPr>
              <a:t>What are the consequences </a:t>
            </a:r>
            <a:br>
              <a:rPr b="1" i="0" lang="en-US" sz="2800" u="none" cap="none" strike="noStrike">
                <a:solidFill>
                  <a:schemeClr val="dk1"/>
                </a:solidFill>
                <a:latin typeface="Georgia"/>
                <a:ea typeface="Georgia"/>
                <a:cs typeface="Georgia"/>
                <a:sym typeface="Georgia"/>
              </a:rPr>
            </a:br>
            <a:r>
              <a:rPr b="1" i="0" lang="en-US" sz="2800" u="none" cap="none" strike="noStrike">
                <a:solidFill>
                  <a:schemeClr val="dk1"/>
                </a:solidFill>
                <a:latin typeface="Georgia"/>
                <a:ea typeface="Georgia"/>
                <a:cs typeface="Georgia"/>
                <a:sym typeface="Georgia"/>
              </a:rPr>
              <a:t>of violating an agreement?</a:t>
            </a:r>
            <a:endParaRPr b="1" i="0" sz="2800" u="none" cap="none" strike="noStrike">
              <a:solidFill>
                <a:schemeClr val="dk1"/>
              </a:solidFill>
              <a:latin typeface="Georgia"/>
              <a:ea typeface="Georgia"/>
              <a:cs typeface="Georgia"/>
              <a:sym typeface="Georgia"/>
            </a:endParaRPr>
          </a:p>
        </p:txBody>
      </p:sp>
      <p:sp>
        <p:nvSpPr>
          <p:cNvPr id="362" name="Google Shape;362;g3805a14fc10_1_21"/>
          <p:cNvSpPr txBox="1"/>
          <p:nvPr/>
        </p:nvSpPr>
        <p:spPr>
          <a:xfrm>
            <a:off x="121500" y="1987550"/>
            <a:ext cx="8901000" cy="507900"/>
          </a:xfrm>
          <a:prstGeom prst="rect">
            <a:avLst/>
          </a:prstGeom>
          <a:noFill/>
          <a:ln>
            <a:noFill/>
          </a:ln>
        </p:spPr>
        <p:txBody>
          <a:bodyPr anchorCtr="0" anchor="t" bIns="91425" lIns="91425" spcFirstLastPara="1" rIns="91425" wrap="square" tIns="91425">
            <a:spAutoFit/>
          </a:bodyPr>
          <a:lstStyle/>
          <a:p>
            <a:pPr indent="0" lvl="0" marL="0" marR="0" rtl="0" algn="l">
              <a:lnSpc>
                <a:spcPct val="115000"/>
              </a:lnSpc>
              <a:spcBef>
                <a:spcPts val="0"/>
              </a:spcBef>
              <a:spcAft>
                <a:spcPts val="0"/>
              </a:spcAft>
              <a:buClr>
                <a:srgbClr val="000000"/>
              </a:buClr>
              <a:buSzPts val="2100"/>
              <a:buFont typeface="Arial"/>
              <a:buNone/>
            </a:pPr>
            <a:r>
              <a:t/>
            </a:r>
            <a:endParaRPr b="0" i="0" sz="2100" u="none" cap="none" strike="noStrike">
              <a:solidFill>
                <a:schemeClr val="dk1"/>
              </a:solidFill>
              <a:latin typeface="Georgia"/>
              <a:ea typeface="Georgia"/>
              <a:cs typeface="Georgia"/>
              <a:sym typeface="Georgia"/>
            </a:endParaRPr>
          </a:p>
        </p:txBody>
      </p:sp>
      <p:sp>
        <p:nvSpPr>
          <p:cNvPr id="363" name="Google Shape;363;g3805a14fc10_1_21"/>
          <p:cNvSpPr txBox="1"/>
          <p:nvPr/>
        </p:nvSpPr>
        <p:spPr>
          <a:xfrm>
            <a:off x="577950" y="1959425"/>
            <a:ext cx="7988100" cy="4023600"/>
          </a:xfrm>
          <a:prstGeom prst="rect">
            <a:avLst/>
          </a:prstGeom>
          <a:noFill/>
          <a:ln>
            <a:noFill/>
          </a:ln>
        </p:spPr>
        <p:txBody>
          <a:bodyPr anchorCtr="0" anchor="t" bIns="91425" lIns="91425" spcFirstLastPara="1" rIns="91425" wrap="square" tIns="91425">
            <a:spAutoFit/>
          </a:bodyPr>
          <a:lstStyle/>
          <a:p>
            <a:pPr indent="-368300" lvl="0" marL="457200" marR="0" rtl="0" algn="l">
              <a:lnSpc>
                <a:spcPct val="115000"/>
              </a:lnSpc>
              <a:spcBef>
                <a:spcPts val="0"/>
              </a:spcBef>
              <a:spcAft>
                <a:spcPts val="0"/>
              </a:spcAft>
              <a:buClr>
                <a:schemeClr val="dk1"/>
              </a:buClr>
              <a:buSzPts val="2200"/>
              <a:buFont typeface="Georgia"/>
              <a:buChar char="●"/>
            </a:pPr>
            <a:r>
              <a:rPr b="0" i="0" lang="en-US" sz="2200" u="none" cap="none" strike="noStrike">
                <a:solidFill>
                  <a:schemeClr val="dk1"/>
                </a:solidFill>
                <a:latin typeface="Georgia"/>
                <a:ea typeface="Georgia"/>
                <a:cs typeface="Georgia"/>
                <a:sym typeface="Georgia"/>
              </a:rPr>
              <a:t>If the housing authority doesn’t comply, the tenant can file a Motion to Enforce, asking the court to order it to do what they should have done (for example, make repairs)</a:t>
            </a:r>
            <a:endParaRPr b="0" i="0" sz="2200" u="none" cap="none" strike="noStrike">
              <a:solidFill>
                <a:schemeClr val="dk1"/>
              </a:solidFill>
              <a:latin typeface="Georgia"/>
              <a:ea typeface="Georgia"/>
              <a:cs typeface="Georgia"/>
              <a:sym typeface="Georgia"/>
            </a:endParaRPr>
          </a:p>
          <a:p>
            <a:pPr indent="-368300" lvl="0" marL="457200" marR="0" rtl="0" algn="l">
              <a:lnSpc>
                <a:spcPct val="115000"/>
              </a:lnSpc>
              <a:spcBef>
                <a:spcPts val="1500"/>
              </a:spcBef>
              <a:spcAft>
                <a:spcPts val="0"/>
              </a:spcAft>
              <a:buClr>
                <a:schemeClr val="dk1"/>
              </a:buClr>
              <a:buSzPts val="2200"/>
              <a:buFont typeface="Georgia"/>
              <a:buChar char="●"/>
            </a:pPr>
            <a:r>
              <a:rPr b="0" i="0" lang="en-US" sz="2200" u="none" cap="none" strike="noStrike">
                <a:solidFill>
                  <a:schemeClr val="dk1"/>
                </a:solidFill>
                <a:latin typeface="Georgia"/>
                <a:ea typeface="Georgia"/>
                <a:cs typeface="Georgia"/>
                <a:sym typeface="Georgia"/>
              </a:rPr>
              <a:t>If the tenant doesn’t comply, housing authority can file a motion (commonly called a “Motion to Issue Execution”) asking for permission to move the tenant out of their home</a:t>
            </a:r>
            <a:endParaRPr b="0" i="0" sz="2200" u="none" cap="none" strike="noStrike">
              <a:solidFill>
                <a:schemeClr val="dk1"/>
              </a:solidFill>
              <a:latin typeface="Georgia"/>
              <a:ea typeface="Georgia"/>
              <a:cs typeface="Georgia"/>
              <a:sym typeface="Georgia"/>
            </a:endParaRPr>
          </a:p>
          <a:p>
            <a:pPr indent="-368300" lvl="0" marL="457200" marR="0" rtl="0" algn="l">
              <a:lnSpc>
                <a:spcPct val="115000"/>
              </a:lnSpc>
              <a:spcBef>
                <a:spcPts val="1500"/>
              </a:spcBef>
              <a:spcAft>
                <a:spcPts val="1500"/>
              </a:spcAft>
              <a:buClr>
                <a:schemeClr val="dk1"/>
              </a:buClr>
              <a:buSzPts val="2200"/>
              <a:buFont typeface="Georgia"/>
              <a:buChar char="●"/>
            </a:pPr>
            <a:r>
              <a:rPr b="0" i="0" lang="en-US" sz="2200" u="none" cap="none" strike="noStrike">
                <a:solidFill>
                  <a:schemeClr val="dk1"/>
                </a:solidFill>
                <a:latin typeface="Georgia"/>
                <a:ea typeface="Georgia"/>
                <a:cs typeface="Georgia"/>
                <a:sym typeface="Georgia"/>
              </a:rPr>
              <a:t>Law requires that a judge find that there has been a “substantial violation of a material term” of the agreement in order for Execution to issue</a:t>
            </a:r>
            <a:endParaRPr b="0" i="0" sz="2200" u="none" cap="none" strike="noStrike">
              <a:solidFill>
                <a:schemeClr val="dk1"/>
              </a:solidFill>
              <a:latin typeface="Georgia"/>
              <a:ea typeface="Georgia"/>
              <a:cs typeface="Georgia"/>
              <a:sym typeface="Georgia"/>
            </a:endParaRPr>
          </a:p>
        </p:txBody>
      </p:sp>
      <p:sp>
        <p:nvSpPr>
          <p:cNvPr id="364" name="Google Shape;364;g3805a14fc10_1_21"/>
          <p:cNvSpPr txBox="1"/>
          <p:nvPr>
            <p:ph type="ctrTitle"/>
          </p:nvPr>
        </p:nvSpPr>
        <p:spPr>
          <a:xfrm>
            <a:off x="115525" y="0"/>
            <a:ext cx="3554100" cy="539400"/>
          </a:xfrm>
          <a:prstGeom prst="rect">
            <a:avLst/>
          </a:prstGeom>
          <a:noFill/>
          <a:ln cap="flat" cmpd="sng" w="19050">
            <a:solidFill>
              <a:srgbClr val="000000"/>
            </a:solidFill>
            <a:prstDash val="solid"/>
            <a:round/>
            <a:headEnd len="sm" w="sm" type="none"/>
            <a:tailEnd len="sm" w="sm" type="none"/>
          </a:ln>
        </p:spPr>
        <p:txBody>
          <a:bodyPr anchorCtr="0" anchor="ctr" bIns="45700" lIns="91425" spcFirstLastPara="1" rIns="91425" wrap="square" tIns="45700">
            <a:noAutofit/>
          </a:bodyPr>
          <a:lstStyle/>
          <a:p>
            <a:pPr indent="0" lvl="0" marL="0" rtl="0" algn="ctr">
              <a:lnSpc>
                <a:spcPct val="100000"/>
              </a:lnSpc>
              <a:spcBef>
                <a:spcPts val="0"/>
              </a:spcBef>
              <a:spcAft>
                <a:spcPts val="0"/>
              </a:spcAft>
              <a:buSzPts val="990"/>
              <a:buNone/>
            </a:pPr>
            <a:r>
              <a:rPr b="1" lang="en-US" sz="1840">
                <a:latin typeface="Georgia"/>
                <a:ea typeface="Georgia"/>
                <a:cs typeface="Georgia"/>
                <a:sym typeface="Georgia"/>
              </a:rPr>
              <a:t>Evictions in Public Housing</a:t>
            </a:r>
            <a:endParaRPr b="1" sz="1840">
              <a:latin typeface="Georgia"/>
              <a:ea typeface="Georgia"/>
              <a:cs typeface="Georgia"/>
              <a:sym typeface="Georgia"/>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9" name="Shape 369"/>
        <p:cNvGrpSpPr/>
        <p:nvPr/>
      </p:nvGrpSpPr>
      <p:grpSpPr>
        <a:xfrm>
          <a:off x="0" y="0"/>
          <a:ext cx="0" cy="0"/>
          <a:chOff x="0" y="0"/>
          <a:chExt cx="0" cy="0"/>
        </a:xfrm>
      </p:grpSpPr>
      <p:sp>
        <p:nvSpPr>
          <p:cNvPr id="370" name="Google Shape;370;g37ff155a730_0_236"/>
          <p:cNvSpPr txBox="1"/>
          <p:nvPr>
            <p:ph idx="12" type="sldNum"/>
          </p:nvPr>
        </p:nvSpPr>
        <p:spPr>
          <a:xfrm>
            <a:off x="6553200" y="6356350"/>
            <a:ext cx="2133600" cy="3651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sp>
        <p:nvSpPr>
          <p:cNvPr id="371" name="Google Shape;371;g37ff155a730_0_236"/>
          <p:cNvSpPr txBox="1"/>
          <p:nvPr/>
        </p:nvSpPr>
        <p:spPr>
          <a:xfrm>
            <a:off x="58350" y="955675"/>
            <a:ext cx="9027300" cy="6156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2800"/>
              <a:buFont typeface="Arial"/>
              <a:buNone/>
            </a:pPr>
            <a:r>
              <a:rPr b="1" i="0" lang="en-US" sz="2800" u="none" cap="none" strike="noStrike">
                <a:solidFill>
                  <a:schemeClr val="dk1"/>
                </a:solidFill>
                <a:latin typeface="Georgia"/>
                <a:ea typeface="Georgia"/>
                <a:cs typeface="Georgia"/>
                <a:sym typeface="Georgia"/>
              </a:rPr>
              <a:t>What happens after a trial?</a:t>
            </a:r>
            <a:endParaRPr b="1" i="0" sz="2800" u="none" cap="none" strike="noStrike">
              <a:solidFill>
                <a:schemeClr val="dk1"/>
              </a:solidFill>
              <a:latin typeface="Georgia"/>
              <a:ea typeface="Georgia"/>
              <a:cs typeface="Georgia"/>
              <a:sym typeface="Georgia"/>
            </a:endParaRPr>
          </a:p>
        </p:txBody>
      </p:sp>
      <p:sp>
        <p:nvSpPr>
          <p:cNvPr id="372" name="Google Shape;372;g37ff155a730_0_236"/>
          <p:cNvSpPr txBox="1"/>
          <p:nvPr/>
        </p:nvSpPr>
        <p:spPr>
          <a:xfrm>
            <a:off x="121500" y="1987550"/>
            <a:ext cx="8901000" cy="507900"/>
          </a:xfrm>
          <a:prstGeom prst="rect">
            <a:avLst/>
          </a:prstGeom>
          <a:noFill/>
          <a:ln>
            <a:noFill/>
          </a:ln>
        </p:spPr>
        <p:txBody>
          <a:bodyPr anchorCtr="0" anchor="t" bIns="91425" lIns="91425" spcFirstLastPara="1" rIns="91425" wrap="square" tIns="91425">
            <a:spAutoFit/>
          </a:bodyPr>
          <a:lstStyle/>
          <a:p>
            <a:pPr indent="0" lvl="0" marL="0" marR="0" rtl="0" algn="l">
              <a:lnSpc>
                <a:spcPct val="115000"/>
              </a:lnSpc>
              <a:spcBef>
                <a:spcPts val="0"/>
              </a:spcBef>
              <a:spcAft>
                <a:spcPts val="0"/>
              </a:spcAft>
              <a:buClr>
                <a:srgbClr val="000000"/>
              </a:buClr>
              <a:buSzPts val="2100"/>
              <a:buFont typeface="Arial"/>
              <a:buNone/>
            </a:pPr>
            <a:r>
              <a:t/>
            </a:r>
            <a:endParaRPr b="0" i="0" sz="2100" u="none" cap="none" strike="noStrike">
              <a:solidFill>
                <a:schemeClr val="dk1"/>
              </a:solidFill>
              <a:latin typeface="Georgia"/>
              <a:ea typeface="Georgia"/>
              <a:cs typeface="Georgia"/>
              <a:sym typeface="Georgia"/>
            </a:endParaRPr>
          </a:p>
        </p:txBody>
      </p:sp>
      <p:sp>
        <p:nvSpPr>
          <p:cNvPr id="373" name="Google Shape;373;g37ff155a730_0_236"/>
          <p:cNvSpPr txBox="1"/>
          <p:nvPr/>
        </p:nvSpPr>
        <p:spPr>
          <a:xfrm>
            <a:off x="428075" y="1734750"/>
            <a:ext cx="8065200" cy="4972500"/>
          </a:xfrm>
          <a:prstGeom prst="rect">
            <a:avLst/>
          </a:prstGeom>
          <a:noFill/>
          <a:ln>
            <a:noFill/>
          </a:ln>
        </p:spPr>
        <p:txBody>
          <a:bodyPr anchorCtr="0" anchor="t" bIns="91425" lIns="91425" spcFirstLastPara="1" rIns="91425" wrap="square" tIns="91425">
            <a:spAutoFit/>
          </a:bodyPr>
          <a:lstStyle/>
          <a:p>
            <a:pPr indent="-374650" lvl="0" marL="457200" marR="0" rtl="0" algn="l">
              <a:lnSpc>
                <a:spcPct val="115000"/>
              </a:lnSpc>
              <a:spcBef>
                <a:spcPts val="0"/>
              </a:spcBef>
              <a:spcAft>
                <a:spcPts val="0"/>
              </a:spcAft>
              <a:buClr>
                <a:schemeClr val="dk1"/>
              </a:buClr>
              <a:buSzPts val="2300"/>
              <a:buFont typeface="Georgia"/>
              <a:buChar char="●"/>
            </a:pPr>
            <a:r>
              <a:rPr b="0" i="0" lang="en-US" sz="2300" u="none" cap="none" strike="noStrike">
                <a:solidFill>
                  <a:schemeClr val="dk1"/>
                </a:solidFill>
                <a:latin typeface="Georgia"/>
                <a:ea typeface="Georgia"/>
                <a:cs typeface="Georgia"/>
                <a:sym typeface="Georgia"/>
              </a:rPr>
              <a:t>The court will mail the decision to the parties</a:t>
            </a:r>
            <a:endParaRPr b="0" i="0" sz="2300" u="none" cap="none" strike="noStrike">
              <a:solidFill>
                <a:schemeClr val="dk1"/>
              </a:solidFill>
              <a:latin typeface="Georgia"/>
              <a:ea typeface="Georgia"/>
              <a:cs typeface="Georgia"/>
              <a:sym typeface="Georgia"/>
            </a:endParaRPr>
          </a:p>
          <a:p>
            <a:pPr indent="-374650" lvl="0" marL="457200" marR="0" rtl="0" algn="l">
              <a:lnSpc>
                <a:spcPct val="115000"/>
              </a:lnSpc>
              <a:spcBef>
                <a:spcPts val="1500"/>
              </a:spcBef>
              <a:spcAft>
                <a:spcPts val="0"/>
              </a:spcAft>
              <a:buClr>
                <a:schemeClr val="dk1"/>
              </a:buClr>
              <a:buSzPts val="2300"/>
              <a:buFont typeface="Georgia"/>
              <a:buChar char="●"/>
            </a:pPr>
            <a:r>
              <a:rPr b="0" i="0" lang="en-US" sz="2300" u="none" cap="none" strike="noStrike">
                <a:solidFill>
                  <a:schemeClr val="dk1"/>
                </a:solidFill>
                <a:latin typeface="Georgia"/>
                <a:ea typeface="Georgia"/>
                <a:cs typeface="Georgia"/>
                <a:sym typeface="Georgia"/>
              </a:rPr>
              <a:t>Tenant may win “possession” (the right to the apartment) and/or money damages or may need to make a payment in order to stay in their home</a:t>
            </a:r>
            <a:endParaRPr b="0" i="0" sz="2300" u="none" cap="none" strike="noStrike">
              <a:solidFill>
                <a:schemeClr val="dk1"/>
              </a:solidFill>
              <a:latin typeface="Georgia"/>
              <a:ea typeface="Georgia"/>
              <a:cs typeface="Georgia"/>
              <a:sym typeface="Georgia"/>
            </a:endParaRPr>
          </a:p>
          <a:p>
            <a:pPr indent="-374650" lvl="0" marL="457200" marR="0" rtl="0" algn="l">
              <a:lnSpc>
                <a:spcPct val="115000"/>
              </a:lnSpc>
              <a:spcBef>
                <a:spcPts val="1500"/>
              </a:spcBef>
              <a:spcAft>
                <a:spcPts val="0"/>
              </a:spcAft>
              <a:buClr>
                <a:schemeClr val="dk1"/>
              </a:buClr>
              <a:buSzPts val="2300"/>
              <a:buFont typeface="Georgia"/>
              <a:buChar char="●"/>
            </a:pPr>
            <a:r>
              <a:rPr b="0" i="0" lang="en-US" sz="2300" u="none" cap="none" strike="noStrike">
                <a:solidFill>
                  <a:schemeClr val="dk1"/>
                </a:solidFill>
                <a:latin typeface="Georgia"/>
                <a:ea typeface="Georgia"/>
                <a:cs typeface="Georgia"/>
                <a:sym typeface="Georgia"/>
              </a:rPr>
              <a:t>Housing authority might win possession and/or money damages against the tenant</a:t>
            </a:r>
            <a:endParaRPr b="0" i="0" sz="2300" u="none" cap="none" strike="noStrike">
              <a:solidFill>
                <a:schemeClr val="dk1"/>
              </a:solidFill>
              <a:latin typeface="Georgia"/>
              <a:ea typeface="Georgia"/>
              <a:cs typeface="Georgia"/>
              <a:sym typeface="Georgia"/>
            </a:endParaRPr>
          </a:p>
          <a:p>
            <a:pPr indent="-374650" lvl="0" marL="457200" marR="0" rtl="0" algn="l">
              <a:lnSpc>
                <a:spcPct val="115000"/>
              </a:lnSpc>
              <a:spcBef>
                <a:spcPts val="1500"/>
              </a:spcBef>
              <a:spcAft>
                <a:spcPts val="0"/>
              </a:spcAft>
              <a:buClr>
                <a:schemeClr val="dk1"/>
              </a:buClr>
              <a:buSzPts val="2300"/>
              <a:buFont typeface="Georgia"/>
              <a:buChar char="●"/>
            </a:pPr>
            <a:r>
              <a:rPr b="0" i="0" lang="en-US" sz="2300" u="none" cap="none" strike="noStrike">
                <a:solidFill>
                  <a:schemeClr val="dk1"/>
                </a:solidFill>
                <a:latin typeface="Georgia"/>
                <a:ea typeface="Georgia"/>
                <a:cs typeface="Georgia"/>
                <a:sym typeface="Georgia"/>
              </a:rPr>
              <a:t>If housing authority wins, they may be get a judgment for possession and/or a judgment for unpaid rent</a:t>
            </a:r>
            <a:endParaRPr b="0" i="0" sz="2300" u="none" cap="none" strike="noStrike">
              <a:solidFill>
                <a:schemeClr val="dk1"/>
              </a:solidFill>
              <a:latin typeface="Georgia"/>
              <a:ea typeface="Georgia"/>
              <a:cs typeface="Georgia"/>
              <a:sym typeface="Georgia"/>
            </a:endParaRPr>
          </a:p>
          <a:p>
            <a:pPr indent="-374650" lvl="0" marL="457200" marR="0" rtl="0" algn="l">
              <a:lnSpc>
                <a:spcPct val="115000"/>
              </a:lnSpc>
              <a:spcBef>
                <a:spcPts val="1500"/>
              </a:spcBef>
              <a:spcAft>
                <a:spcPts val="1500"/>
              </a:spcAft>
              <a:buClr>
                <a:schemeClr val="dk1"/>
              </a:buClr>
              <a:buSzPts val="2300"/>
              <a:buFont typeface="Georgia"/>
              <a:buChar char="●"/>
            </a:pPr>
            <a:r>
              <a:rPr b="0" i="0" lang="en-US" sz="2300" u="none" cap="none" strike="noStrike">
                <a:solidFill>
                  <a:schemeClr val="dk1"/>
                </a:solidFill>
                <a:latin typeface="Georgia"/>
                <a:ea typeface="Georgia"/>
                <a:cs typeface="Georgia"/>
                <a:sym typeface="Georgia"/>
              </a:rPr>
              <a:t>The parties have 10 days from the date of the court’s decision to appeal</a:t>
            </a:r>
            <a:endParaRPr b="0" i="0" sz="2300" u="none" cap="none" strike="noStrike">
              <a:solidFill>
                <a:schemeClr val="dk1"/>
              </a:solidFill>
              <a:latin typeface="Georgia"/>
              <a:ea typeface="Georgia"/>
              <a:cs typeface="Georgia"/>
              <a:sym typeface="Georgia"/>
            </a:endParaRPr>
          </a:p>
        </p:txBody>
      </p:sp>
      <p:sp>
        <p:nvSpPr>
          <p:cNvPr id="374" name="Google Shape;374;g37ff155a730_0_236"/>
          <p:cNvSpPr txBox="1"/>
          <p:nvPr>
            <p:ph type="ctrTitle"/>
          </p:nvPr>
        </p:nvSpPr>
        <p:spPr>
          <a:xfrm>
            <a:off x="115525" y="0"/>
            <a:ext cx="3554100" cy="539400"/>
          </a:xfrm>
          <a:prstGeom prst="rect">
            <a:avLst/>
          </a:prstGeom>
          <a:noFill/>
          <a:ln cap="flat" cmpd="sng" w="19050">
            <a:solidFill>
              <a:srgbClr val="000000"/>
            </a:solidFill>
            <a:prstDash val="solid"/>
            <a:round/>
            <a:headEnd len="sm" w="sm" type="none"/>
            <a:tailEnd len="sm" w="sm" type="none"/>
          </a:ln>
        </p:spPr>
        <p:txBody>
          <a:bodyPr anchorCtr="0" anchor="ctr" bIns="45700" lIns="91425" spcFirstLastPara="1" rIns="91425" wrap="square" tIns="45700">
            <a:noAutofit/>
          </a:bodyPr>
          <a:lstStyle/>
          <a:p>
            <a:pPr indent="0" lvl="0" marL="0" rtl="0" algn="ctr">
              <a:lnSpc>
                <a:spcPct val="100000"/>
              </a:lnSpc>
              <a:spcBef>
                <a:spcPts val="0"/>
              </a:spcBef>
              <a:spcAft>
                <a:spcPts val="0"/>
              </a:spcAft>
              <a:buSzPts val="990"/>
              <a:buNone/>
            </a:pPr>
            <a:r>
              <a:rPr b="1" lang="en-US" sz="1840">
                <a:latin typeface="Georgia"/>
                <a:ea typeface="Georgia"/>
                <a:cs typeface="Georgia"/>
                <a:sym typeface="Georgia"/>
              </a:rPr>
              <a:t>Evictions in Public Housing</a:t>
            </a:r>
            <a:endParaRPr b="1" sz="1840">
              <a:latin typeface="Georgia"/>
              <a:ea typeface="Georgia"/>
              <a:cs typeface="Georgia"/>
              <a:sym typeface="Georgia"/>
            </a:endParaRP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9" name="Shape 379"/>
        <p:cNvGrpSpPr/>
        <p:nvPr/>
      </p:nvGrpSpPr>
      <p:grpSpPr>
        <a:xfrm>
          <a:off x="0" y="0"/>
          <a:ext cx="0" cy="0"/>
          <a:chOff x="0" y="0"/>
          <a:chExt cx="0" cy="0"/>
        </a:xfrm>
      </p:grpSpPr>
      <p:sp>
        <p:nvSpPr>
          <p:cNvPr id="380" name="Google Shape;380;g37ff155a730_0_245"/>
          <p:cNvSpPr txBox="1"/>
          <p:nvPr>
            <p:ph idx="12" type="sldNum"/>
          </p:nvPr>
        </p:nvSpPr>
        <p:spPr>
          <a:xfrm>
            <a:off x="6553200" y="6356350"/>
            <a:ext cx="2133600" cy="3651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sp>
        <p:nvSpPr>
          <p:cNvPr id="381" name="Google Shape;381;g37ff155a730_0_245"/>
          <p:cNvSpPr txBox="1"/>
          <p:nvPr/>
        </p:nvSpPr>
        <p:spPr>
          <a:xfrm>
            <a:off x="58350" y="955675"/>
            <a:ext cx="9027300" cy="6156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2800"/>
              <a:buFont typeface="Arial"/>
              <a:buNone/>
            </a:pPr>
            <a:r>
              <a:rPr b="1" i="0" lang="en-US" sz="2800" u="none" cap="none" strike="noStrike">
                <a:solidFill>
                  <a:schemeClr val="dk1"/>
                </a:solidFill>
                <a:latin typeface="Georgia"/>
                <a:ea typeface="Georgia"/>
                <a:cs typeface="Georgia"/>
                <a:sym typeface="Georgia"/>
              </a:rPr>
              <a:t>What happens after the court’s decision?</a:t>
            </a:r>
            <a:endParaRPr b="1" i="0" sz="2800" u="none" cap="none" strike="noStrike">
              <a:solidFill>
                <a:schemeClr val="dk1"/>
              </a:solidFill>
              <a:latin typeface="Georgia"/>
              <a:ea typeface="Georgia"/>
              <a:cs typeface="Georgia"/>
              <a:sym typeface="Georgia"/>
            </a:endParaRPr>
          </a:p>
        </p:txBody>
      </p:sp>
      <p:sp>
        <p:nvSpPr>
          <p:cNvPr id="382" name="Google Shape;382;g37ff155a730_0_245"/>
          <p:cNvSpPr txBox="1"/>
          <p:nvPr/>
        </p:nvSpPr>
        <p:spPr>
          <a:xfrm>
            <a:off x="121500" y="1987550"/>
            <a:ext cx="8901000" cy="507900"/>
          </a:xfrm>
          <a:prstGeom prst="rect">
            <a:avLst/>
          </a:prstGeom>
          <a:noFill/>
          <a:ln>
            <a:noFill/>
          </a:ln>
        </p:spPr>
        <p:txBody>
          <a:bodyPr anchorCtr="0" anchor="t" bIns="91425" lIns="91425" spcFirstLastPara="1" rIns="91425" wrap="square" tIns="91425">
            <a:spAutoFit/>
          </a:bodyPr>
          <a:lstStyle/>
          <a:p>
            <a:pPr indent="0" lvl="0" marL="0" marR="0" rtl="0" algn="l">
              <a:lnSpc>
                <a:spcPct val="115000"/>
              </a:lnSpc>
              <a:spcBef>
                <a:spcPts val="0"/>
              </a:spcBef>
              <a:spcAft>
                <a:spcPts val="0"/>
              </a:spcAft>
              <a:buClr>
                <a:srgbClr val="000000"/>
              </a:buClr>
              <a:buSzPts val="2100"/>
              <a:buFont typeface="Arial"/>
              <a:buNone/>
            </a:pPr>
            <a:r>
              <a:t/>
            </a:r>
            <a:endParaRPr b="0" i="0" sz="2100" u="none" cap="none" strike="noStrike">
              <a:solidFill>
                <a:schemeClr val="dk1"/>
              </a:solidFill>
              <a:latin typeface="Georgia"/>
              <a:ea typeface="Georgia"/>
              <a:cs typeface="Georgia"/>
              <a:sym typeface="Georgia"/>
            </a:endParaRPr>
          </a:p>
        </p:txBody>
      </p:sp>
      <p:sp>
        <p:nvSpPr>
          <p:cNvPr id="383" name="Google Shape;383;g37ff155a730_0_245"/>
          <p:cNvSpPr txBox="1"/>
          <p:nvPr/>
        </p:nvSpPr>
        <p:spPr>
          <a:xfrm>
            <a:off x="800100" y="1786450"/>
            <a:ext cx="7674000" cy="4569900"/>
          </a:xfrm>
          <a:prstGeom prst="rect">
            <a:avLst/>
          </a:prstGeom>
          <a:noFill/>
          <a:ln>
            <a:noFill/>
          </a:ln>
        </p:spPr>
        <p:txBody>
          <a:bodyPr anchorCtr="0" anchor="t" bIns="91425" lIns="91425" spcFirstLastPara="1" rIns="91425" wrap="square" tIns="91425">
            <a:spAutoFit/>
          </a:bodyPr>
          <a:lstStyle/>
          <a:p>
            <a:pPr indent="-381000" lvl="0" marL="457200" marR="0" rtl="0" algn="l">
              <a:lnSpc>
                <a:spcPct val="115000"/>
              </a:lnSpc>
              <a:spcBef>
                <a:spcPts val="0"/>
              </a:spcBef>
              <a:spcAft>
                <a:spcPts val="0"/>
              </a:spcAft>
              <a:buClr>
                <a:schemeClr val="dk1"/>
              </a:buClr>
              <a:buSzPts val="2400"/>
              <a:buFont typeface="Georgia"/>
              <a:buChar char="●"/>
            </a:pPr>
            <a:r>
              <a:rPr b="0" i="0" lang="en-US" sz="2400" u="none" cap="none" strike="noStrike">
                <a:solidFill>
                  <a:schemeClr val="dk1"/>
                </a:solidFill>
                <a:latin typeface="Georgia"/>
                <a:ea typeface="Georgia"/>
                <a:cs typeface="Georgia"/>
                <a:sym typeface="Georgia"/>
              </a:rPr>
              <a:t>If housing authority wins at trial and tenant does not appeal within 10 days, housing authority can get an “Execution” which is the order that gives them permission to physically evict a tenant</a:t>
            </a:r>
            <a:endParaRPr b="0" i="0" sz="2400" u="none" cap="none" strike="noStrike">
              <a:solidFill>
                <a:schemeClr val="dk1"/>
              </a:solidFill>
              <a:latin typeface="Georgia"/>
              <a:ea typeface="Georgia"/>
              <a:cs typeface="Georgia"/>
              <a:sym typeface="Georgia"/>
            </a:endParaRPr>
          </a:p>
          <a:p>
            <a:pPr indent="-381000" lvl="0" marL="457200" marR="0" rtl="0" algn="l">
              <a:lnSpc>
                <a:spcPct val="115000"/>
              </a:lnSpc>
              <a:spcBef>
                <a:spcPts val="1500"/>
              </a:spcBef>
              <a:spcAft>
                <a:spcPts val="1500"/>
              </a:spcAft>
              <a:buClr>
                <a:schemeClr val="dk1"/>
              </a:buClr>
              <a:buSzPts val="2400"/>
              <a:buFont typeface="Georgia"/>
              <a:buChar char="●"/>
            </a:pPr>
            <a:r>
              <a:rPr b="0" i="0" lang="en-US" sz="2400" u="none" cap="none" strike="noStrike">
                <a:solidFill>
                  <a:schemeClr val="dk1"/>
                </a:solidFill>
                <a:latin typeface="Georgia"/>
                <a:ea typeface="Georgia"/>
                <a:cs typeface="Georgia"/>
                <a:sym typeface="Georgia"/>
              </a:rPr>
              <a:t>Housing authority must give the Execution to a sheriff/constable who serves a 48-Hour Notice notifying the tenant that if they do not move, the sheriff/constable will “levy” on the Execution – which means they will move the tenant and her property out</a:t>
            </a:r>
            <a:endParaRPr b="0" i="0" sz="2400" u="none" cap="none" strike="noStrike">
              <a:solidFill>
                <a:schemeClr val="dk1"/>
              </a:solidFill>
              <a:latin typeface="Georgia"/>
              <a:ea typeface="Georgia"/>
              <a:cs typeface="Georgia"/>
              <a:sym typeface="Georgia"/>
            </a:endParaRPr>
          </a:p>
        </p:txBody>
      </p:sp>
      <p:sp>
        <p:nvSpPr>
          <p:cNvPr id="384" name="Google Shape;384;g37ff155a730_0_245"/>
          <p:cNvSpPr txBox="1"/>
          <p:nvPr>
            <p:ph type="ctrTitle"/>
          </p:nvPr>
        </p:nvSpPr>
        <p:spPr>
          <a:xfrm>
            <a:off x="115525" y="0"/>
            <a:ext cx="3554100" cy="539400"/>
          </a:xfrm>
          <a:prstGeom prst="rect">
            <a:avLst/>
          </a:prstGeom>
          <a:noFill/>
          <a:ln cap="flat" cmpd="sng" w="19050">
            <a:solidFill>
              <a:srgbClr val="000000"/>
            </a:solidFill>
            <a:prstDash val="solid"/>
            <a:round/>
            <a:headEnd len="sm" w="sm" type="none"/>
            <a:tailEnd len="sm" w="sm" type="none"/>
          </a:ln>
        </p:spPr>
        <p:txBody>
          <a:bodyPr anchorCtr="0" anchor="ctr" bIns="45700" lIns="91425" spcFirstLastPara="1" rIns="91425" wrap="square" tIns="45700">
            <a:noAutofit/>
          </a:bodyPr>
          <a:lstStyle/>
          <a:p>
            <a:pPr indent="0" lvl="0" marL="0" rtl="0" algn="ctr">
              <a:lnSpc>
                <a:spcPct val="100000"/>
              </a:lnSpc>
              <a:spcBef>
                <a:spcPts val="0"/>
              </a:spcBef>
              <a:spcAft>
                <a:spcPts val="0"/>
              </a:spcAft>
              <a:buSzPts val="990"/>
              <a:buNone/>
            </a:pPr>
            <a:r>
              <a:rPr b="1" lang="en-US" sz="1840">
                <a:latin typeface="Georgia"/>
                <a:ea typeface="Georgia"/>
                <a:cs typeface="Georgia"/>
                <a:sym typeface="Georgia"/>
              </a:rPr>
              <a:t>Evictions in Public Housing</a:t>
            </a:r>
            <a:endParaRPr b="1" sz="1840">
              <a:latin typeface="Georgia"/>
              <a:ea typeface="Georgia"/>
              <a:cs typeface="Georgia"/>
              <a:sym typeface="Georgia"/>
            </a:endParaRP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9" name="Shape 389"/>
        <p:cNvGrpSpPr/>
        <p:nvPr/>
      </p:nvGrpSpPr>
      <p:grpSpPr>
        <a:xfrm>
          <a:off x="0" y="0"/>
          <a:ext cx="0" cy="0"/>
          <a:chOff x="0" y="0"/>
          <a:chExt cx="0" cy="0"/>
        </a:xfrm>
      </p:grpSpPr>
      <p:sp>
        <p:nvSpPr>
          <p:cNvPr id="390" name="Google Shape;390;g3805a14fc10_1_31"/>
          <p:cNvSpPr txBox="1"/>
          <p:nvPr>
            <p:ph idx="12" type="sldNum"/>
          </p:nvPr>
        </p:nvSpPr>
        <p:spPr>
          <a:xfrm>
            <a:off x="6553200" y="6356350"/>
            <a:ext cx="2133600" cy="3651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sp>
        <p:nvSpPr>
          <p:cNvPr id="391" name="Google Shape;391;g3805a14fc10_1_31"/>
          <p:cNvSpPr txBox="1"/>
          <p:nvPr/>
        </p:nvSpPr>
        <p:spPr>
          <a:xfrm>
            <a:off x="58350" y="955675"/>
            <a:ext cx="9027300" cy="6156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2800"/>
              <a:buFont typeface="Arial"/>
              <a:buNone/>
            </a:pPr>
            <a:r>
              <a:rPr b="1" i="0" lang="en-US" sz="2800" u="none" cap="none" strike="noStrike">
                <a:solidFill>
                  <a:schemeClr val="dk1"/>
                </a:solidFill>
                <a:latin typeface="Georgia"/>
                <a:ea typeface="Georgia"/>
                <a:cs typeface="Georgia"/>
                <a:sym typeface="Georgia"/>
              </a:rPr>
              <a:t>What is a 48-hour notice?</a:t>
            </a:r>
            <a:endParaRPr b="1" i="0" sz="2800" u="none" cap="none" strike="noStrike">
              <a:solidFill>
                <a:schemeClr val="dk1"/>
              </a:solidFill>
              <a:latin typeface="Georgia"/>
              <a:ea typeface="Georgia"/>
              <a:cs typeface="Georgia"/>
              <a:sym typeface="Georgia"/>
            </a:endParaRPr>
          </a:p>
        </p:txBody>
      </p:sp>
      <p:sp>
        <p:nvSpPr>
          <p:cNvPr id="392" name="Google Shape;392;g3805a14fc10_1_31"/>
          <p:cNvSpPr txBox="1"/>
          <p:nvPr/>
        </p:nvSpPr>
        <p:spPr>
          <a:xfrm>
            <a:off x="121500" y="1987550"/>
            <a:ext cx="8901000" cy="507900"/>
          </a:xfrm>
          <a:prstGeom prst="rect">
            <a:avLst/>
          </a:prstGeom>
          <a:noFill/>
          <a:ln>
            <a:noFill/>
          </a:ln>
        </p:spPr>
        <p:txBody>
          <a:bodyPr anchorCtr="0" anchor="t" bIns="91425" lIns="91425" spcFirstLastPara="1" rIns="91425" wrap="square" tIns="91425">
            <a:spAutoFit/>
          </a:bodyPr>
          <a:lstStyle/>
          <a:p>
            <a:pPr indent="0" lvl="0" marL="0" marR="0" rtl="0" algn="l">
              <a:lnSpc>
                <a:spcPct val="115000"/>
              </a:lnSpc>
              <a:spcBef>
                <a:spcPts val="0"/>
              </a:spcBef>
              <a:spcAft>
                <a:spcPts val="0"/>
              </a:spcAft>
              <a:buClr>
                <a:srgbClr val="000000"/>
              </a:buClr>
              <a:buSzPts val="2100"/>
              <a:buFont typeface="Arial"/>
              <a:buNone/>
            </a:pPr>
            <a:r>
              <a:t/>
            </a:r>
            <a:endParaRPr b="0" i="0" sz="2100" u="none" cap="none" strike="noStrike">
              <a:solidFill>
                <a:schemeClr val="dk1"/>
              </a:solidFill>
              <a:latin typeface="Georgia"/>
              <a:ea typeface="Georgia"/>
              <a:cs typeface="Georgia"/>
              <a:sym typeface="Georgia"/>
            </a:endParaRPr>
          </a:p>
        </p:txBody>
      </p:sp>
      <p:sp>
        <p:nvSpPr>
          <p:cNvPr id="393" name="Google Shape;393;g3805a14fc10_1_31"/>
          <p:cNvSpPr txBox="1"/>
          <p:nvPr/>
        </p:nvSpPr>
        <p:spPr>
          <a:xfrm>
            <a:off x="1389250" y="1831550"/>
            <a:ext cx="6164100" cy="3295500"/>
          </a:xfrm>
          <a:prstGeom prst="rect">
            <a:avLst/>
          </a:prstGeom>
          <a:noFill/>
          <a:ln>
            <a:noFill/>
          </a:ln>
        </p:spPr>
        <p:txBody>
          <a:bodyPr anchorCtr="0" anchor="t" bIns="91425" lIns="91425" spcFirstLastPara="1" rIns="91425" wrap="square" tIns="91425">
            <a:spAutoFit/>
          </a:bodyPr>
          <a:lstStyle/>
          <a:p>
            <a:pPr indent="-381000" lvl="0" marL="457200" marR="0" rtl="0" algn="l">
              <a:lnSpc>
                <a:spcPct val="115000"/>
              </a:lnSpc>
              <a:spcBef>
                <a:spcPts val="0"/>
              </a:spcBef>
              <a:spcAft>
                <a:spcPts val="0"/>
              </a:spcAft>
              <a:buClr>
                <a:schemeClr val="dk1"/>
              </a:buClr>
              <a:buSzPts val="2400"/>
              <a:buFont typeface="Georgia"/>
              <a:buChar char="●"/>
            </a:pPr>
            <a:r>
              <a:rPr b="0" i="0" lang="en-US" sz="2400" u="none" cap="none" strike="noStrike">
                <a:solidFill>
                  <a:schemeClr val="dk1"/>
                </a:solidFill>
                <a:latin typeface="Georgia"/>
                <a:ea typeface="Georgia"/>
                <a:cs typeface="Georgia"/>
                <a:sym typeface="Georgia"/>
              </a:rPr>
              <a:t>48-Hour Notice must state the date and time the tenant will be moved out and must be served at least 48 hours prior</a:t>
            </a:r>
            <a:endParaRPr b="0" i="0" sz="2400" u="none" cap="none" strike="noStrike">
              <a:solidFill>
                <a:schemeClr val="dk1"/>
              </a:solidFill>
              <a:latin typeface="Georgia"/>
              <a:ea typeface="Georgia"/>
              <a:cs typeface="Georgia"/>
              <a:sym typeface="Georgia"/>
            </a:endParaRPr>
          </a:p>
          <a:p>
            <a:pPr indent="-381000" lvl="0" marL="457200" marR="0" rtl="0" algn="l">
              <a:lnSpc>
                <a:spcPct val="115000"/>
              </a:lnSpc>
              <a:spcBef>
                <a:spcPts val="1500"/>
              </a:spcBef>
              <a:spcAft>
                <a:spcPts val="1500"/>
              </a:spcAft>
              <a:buClr>
                <a:schemeClr val="dk1"/>
              </a:buClr>
              <a:buSzPts val="2400"/>
              <a:buFont typeface="Georgia"/>
              <a:buChar char="●"/>
            </a:pPr>
            <a:r>
              <a:rPr b="0" i="0" lang="en-US" sz="2400" u="none" cap="none" strike="noStrike">
                <a:solidFill>
                  <a:schemeClr val="dk1"/>
                </a:solidFill>
                <a:latin typeface="Georgia"/>
                <a:ea typeface="Georgia"/>
                <a:cs typeface="Georgia"/>
                <a:sym typeface="Georgia"/>
              </a:rPr>
              <a:t>Housing Authority can only use the Execution during business hours 9-5 on Monday-Friday and cannot use it on weekends or holidays</a:t>
            </a:r>
            <a:endParaRPr b="0" i="0" sz="2400" u="none" cap="none" strike="noStrike">
              <a:solidFill>
                <a:schemeClr val="dk1"/>
              </a:solidFill>
              <a:latin typeface="Georgia"/>
              <a:ea typeface="Georgia"/>
              <a:cs typeface="Georgia"/>
              <a:sym typeface="Georgia"/>
            </a:endParaRPr>
          </a:p>
        </p:txBody>
      </p:sp>
      <p:sp>
        <p:nvSpPr>
          <p:cNvPr id="394" name="Google Shape;394;g3805a14fc10_1_31"/>
          <p:cNvSpPr txBox="1"/>
          <p:nvPr>
            <p:ph type="ctrTitle"/>
          </p:nvPr>
        </p:nvSpPr>
        <p:spPr>
          <a:xfrm>
            <a:off x="115525" y="0"/>
            <a:ext cx="3554100" cy="539400"/>
          </a:xfrm>
          <a:prstGeom prst="rect">
            <a:avLst/>
          </a:prstGeom>
          <a:noFill/>
          <a:ln cap="flat" cmpd="sng" w="19050">
            <a:solidFill>
              <a:srgbClr val="000000"/>
            </a:solidFill>
            <a:prstDash val="solid"/>
            <a:round/>
            <a:headEnd len="sm" w="sm" type="none"/>
            <a:tailEnd len="sm" w="sm" type="none"/>
          </a:ln>
        </p:spPr>
        <p:txBody>
          <a:bodyPr anchorCtr="0" anchor="ctr" bIns="45700" lIns="91425" spcFirstLastPara="1" rIns="91425" wrap="square" tIns="45700">
            <a:noAutofit/>
          </a:bodyPr>
          <a:lstStyle/>
          <a:p>
            <a:pPr indent="0" lvl="0" marL="0" rtl="0" algn="ctr">
              <a:lnSpc>
                <a:spcPct val="100000"/>
              </a:lnSpc>
              <a:spcBef>
                <a:spcPts val="0"/>
              </a:spcBef>
              <a:spcAft>
                <a:spcPts val="0"/>
              </a:spcAft>
              <a:buSzPts val="990"/>
              <a:buNone/>
            </a:pPr>
            <a:r>
              <a:rPr b="1" lang="en-US" sz="1840">
                <a:latin typeface="Georgia"/>
                <a:ea typeface="Georgia"/>
                <a:cs typeface="Georgia"/>
                <a:sym typeface="Georgia"/>
              </a:rPr>
              <a:t>Evictions in Public Housing</a:t>
            </a:r>
            <a:endParaRPr b="1" sz="1840">
              <a:latin typeface="Georgia"/>
              <a:ea typeface="Georgia"/>
              <a:cs typeface="Georgia"/>
              <a:sym typeface="Georgia"/>
            </a:endParaRPr>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9" name="Shape 399"/>
        <p:cNvGrpSpPr/>
        <p:nvPr/>
      </p:nvGrpSpPr>
      <p:grpSpPr>
        <a:xfrm>
          <a:off x="0" y="0"/>
          <a:ext cx="0" cy="0"/>
          <a:chOff x="0" y="0"/>
          <a:chExt cx="0" cy="0"/>
        </a:xfrm>
      </p:grpSpPr>
      <p:sp>
        <p:nvSpPr>
          <p:cNvPr id="400" name="Google Shape;400;g37ff155a730_0_254"/>
          <p:cNvSpPr txBox="1"/>
          <p:nvPr>
            <p:ph type="ctrTitle"/>
          </p:nvPr>
        </p:nvSpPr>
        <p:spPr>
          <a:xfrm>
            <a:off x="115525" y="0"/>
            <a:ext cx="3554100" cy="539400"/>
          </a:xfrm>
          <a:prstGeom prst="rect">
            <a:avLst/>
          </a:prstGeom>
          <a:noFill/>
          <a:ln cap="flat" cmpd="sng" w="19050">
            <a:solidFill>
              <a:srgbClr val="000000"/>
            </a:solidFill>
            <a:prstDash val="solid"/>
            <a:round/>
            <a:headEnd len="sm" w="sm" type="none"/>
            <a:tailEnd len="sm" w="sm" type="none"/>
          </a:ln>
        </p:spPr>
        <p:txBody>
          <a:bodyPr anchorCtr="0" anchor="ctr" bIns="45700" lIns="91425" spcFirstLastPara="1" rIns="91425" wrap="square" tIns="45700">
            <a:noAutofit/>
          </a:bodyPr>
          <a:lstStyle/>
          <a:p>
            <a:pPr indent="0" lvl="0" marL="0" rtl="0" algn="ctr">
              <a:lnSpc>
                <a:spcPct val="100000"/>
              </a:lnSpc>
              <a:spcBef>
                <a:spcPts val="0"/>
              </a:spcBef>
              <a:spcAft>
                <a:spcPts val="0"/>
              </a:spcAft>
              <a:buSzPts val="990"/>
              <a:buNone/>
            </a:pPr>
            <a:r>
              <a:rPr b="1" lang="en-US" sz="1840">
                <a:latin typeface="Georgia"/>
                <a:ea typeface="Georgia"/>
                <a:cs typeface="Georgia"/>
                <a:sym typeface="Georgia"/>
              </a:rPr>
              <a:t>Evictions in Public Housing</a:t>
            </a:r>
            <a:endParaRPr b="1" sz="1840">
              <a:latin typeface="Georgia"/>
              <a:ea typeface="Georgia"/>
              <a:cs typeface="Georgia"/>
              <a:sym typeface="Georgia"/>
            </a:endParaRPr>
          </a:p>
        </p:txBody>
      </p:sp>
      <p:sp>
        <p:nvSpPr>
          <p:cNvPr id="401" name="Google Shape;401;g37ff155a730_0_254"/>
          <p:cNvSpPr txBox="1"/>
          <p:nvPr>
            <p:ph idx="12" type="sldNum"/>
          </p:nvPr>
        </p:nvSpPr>
        <p:spPr>
          <a:xfrm>
            <a:off x="6553200" y="6356350"/>
            <a:ext cx="2133600" cy="3651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sp>
        <p:nvSpPr>
          <p:cNvPr id="402" name="Google Shape;402;g37ff155a730_0_254"/>
          <p:cNvSpPr txBox="1"/>
          <p:nvPr/>
        </p:nvSpPr>
        <p:spPr>
          <a:xfrm>
            <a:off x="58350" y="955675"/>
            <a:ext cx="9027300" cy="14775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2800"/>
              <a:buFont typeface="Arial"/>
              <a:buNone/>
            </a:pPr>
            <a:r>
              <a:rPr b="1" i="0" lang="en-US" sz="2800" u="none" cap="none" strike="noStrike">
                <a:solidFill>
                  <a:schemeClr val="dk1"/>
                </a:solidFill>
                <a:latin typeface="Georgia"/>
                <a:ea typeface="Georgia"/>
                <a:cs typeface="Georgia"/>
                <a:sym typeface="Georgia"/>
              </a:rPr>
              <a:t>Can a tenant do anything </a:t>
            </a:r>
            <a:br>
              <a:rPr b="1" i="0" lang="en-US" sz="2800" u="none" cap="none" strike="noStrike">
                <a:solidFill>
                  <a:schemeClr val="dk1"/>
                </a:solidFill>
                <a:latin typeface="Georgia"/>
                <a:ea typeface="Georgia"/>
                <a:cs typeface="Georgia"/>
                <a:sym typeface="Georgia"/>
              </a:rPr>
            </a:br>
            <a:r>
              <a:rPr b="1" i="0" lang="en-US" sz="2800" u="none" cap="none" strike="noStrike">
                <a:solidFill>
                  <a:schemeClr val="dk1"/>
                </a:solidFill>
                <a:latin typeface="Georgia"/>
                <a:ea typeface="Georgia"/>
                <a:cs typeface="Georgia"/>
                <a:sym typeface="Georgia"/>
              </a:rPr>
              <a:t>if they get a 48-hour notice?</a:t>
            </a:r>
            <a:endParaRPr b="1" i="0" sz="2800" u="none" cap="none" strike="noStrike">
              <a:solidFill>
                <a:schemeClr val="dk1"/>
              </a:solidFill>
              <a:latin typeface="Georgia"/>
              <a:ea typeface="Georgia"/>
              <a:cs typeface="Georgia"/>
              <a:sym typeface="Georgia"/>
            </a:endParaRPr>
          </a:p>
          <a:p>
            <a:pPr indent="0" lvl="0" marL="0" marR="0" rtl="0" algn="ctr">
              <a:lnSpc>
                <a:spcPct val="100000"/>
              </a:lnSpc>
              <a:spcBef>
                <a:spcPts val="0"/>
              </a:spcBef>
              <a:spcAft>
                <a:spcPts val="0"/>
              </a:spcAft>
              <a:buClr>
                <a:srgbClr val="000000"/>
              </a:buClr>
              <a:buSzPts val="2800"/>
              <a:buFont typeface="Arial"/>
              <a:buNone/>
            </a:pPr>
            <a:r>
              <a:t/>
            </a:r>
            <a:endParaRPr b="1" i="0" sz="2800" u="none" cap="none" strike="noStrike">
              <a:solidFill>
                <a:schemeClr val="dk1"/>
              </a:solidFill>
              <a:latin typeface="Georgia"/>
              <a:ea typeface="Georgia"/>
              <a:cs typeface="Georgia"/>
              <a:sym typeface="Georgia"/>
            </a:endParaRPr>
          </a:p>
        </p:txBody>
      </p:sp>
      <p:sp>
        <p:nvSpPr>
          <p:cNvPr id="403" name="Google Shape;403;g37ff155a730_0_254"/>
          <p:cNvSpPr txBox="1"/>
          <p:nvPr/>
        </p:nvSpPr>
        <p:spPr>
          <a:xfrm>
            <a:off x="121500" y="1987550"/>
            <a:ext cx="8901000" cy="507900"/>
          </a:xfrm>
          <a:prstGeom prst="rect">
            <a:avLst/>
          </a:prstGeom>
          <a:noFill/>
          <a:ln>
            <a:noFill/>
          </a:ln>
        </p:spPr>
        <p:txBody>
          <a:bodyPr anchorCtr="0" anchor="t" bIns="91425" lIns="91425" spcFirstLastPara="1" rIns="91425" wrap="square" tIns="91425">
            <a:spAutoFit/>
          </a:bodyPr>
          <a:lstStyle/>
          <a:p>
            <a:pPr indent="0" lvl="0" marL="0" marR="0" rtl="0" algn="l">
              <a:lnSpc>
                <a:spcPct val="115000"/>
              </a:lnSpc>
              <a:spcBef>
                <a:spcPts val="0"/>
              </a:spcBef>
              <a:spcAft>
                <a:spcPts val="0"/>
              </a:spcAft>
              <a:buClr>
                <a:srgbClr val="000000"/>
              </a:buClr>
              <a:buSzPts val="2100"/>
              <a:buFont typeface="Arial"/>
              <a:buNone/>
            </a:pPr>
            <a:r>
              <a:t/>
            </a:r>
            <a:endParaRPr b="0" i="0" sz="2100" u="none" cap="none" strike="noStrike">
              <a:solidFill>
                <a:schemeClr val="dk1"/>
              </a:solidFill>
              <a:latin typeface="Georgia"/>
              <a:ea typeface="Georgia"/>
              <a:cs typeface="Georgia"/>
              <a:sym typeface="Georgia"/>
            </a:endParaRPr>
          </a:p>
        </p:txBody>
      </p:sp>
      <p:sp>
        <p:nvSpPr>
          <p:cNvPr id="404" name="Google Shape;404;g37ff155a730_0_254"/>
          <p:cNvSpPr txBox="1"/>
          <p:nvPr/>
        </p:nvSpPr>
        <p:spPr>
          <a:xfrm>
            <a:off x="1356150" y="2365325"/>
            <a:ext cx="6778200" cy="2638200"/>
          </a:xfrm>
          <a:prstGeom prst="rect">
            <a:avLst/>
          </a:prstGeom>
          <a:noFill/>
          <a:ln>
            <a:noFill/>
          </a:ln>
        </p:spPr>
        <p:txBody>
          <a:bodyPr anchorCtr="0" anchor="t" bIns="91425" lIns="91425" spcFirstLastPara="1" rIns="91425" wrap="square" tIns="91425">
            <a:spAutoFit/>
          </a:bodyPr>
          <a:lstStyle/>
          <a:p>
            <a:pPr indent="-381000" lvl="0" marL="457200" marR="0" rtl="0" algn="l">
              <a:lnSpc>
                <a:spcPct val="115000"/>
              </a:lnSpc>
              <a:spcBef>
                <a:spcPts val="0"/>
              </a:spcBef>
              <a:spcAft>
                <a:spcPts val="0"/>
              </a:spcAft>
              <a:buClr>
                <a:schemeClr val="dk1"/>
              </a:buClr>
              <a:buSzPts val="2400"/>
              <a:buFont typeface="Georgia"/>
              <a:buChar char="●"/>
            </a:pPr>
            <a:r>
              <a:rPr b="0" i="0" lang="en-US" sz="2400" u="none" cap="none" strike="noStrike">
                <a:solidFill>
                  <a:schemeClr val="dk1"/>
                </a:solidFill>
                <a:latin typeface="Georgia"/>
                <a:ea typeface="Georgia"/>
                <a:cs typeface="Georgia"/>
                <a:sym typeface="Georgia"/>
              </a:rPr>
              <a:t>Must act quickly</a:t>
            </a:r>
            <a:endParaRPr b="0" i="0" sz="2400" u="none" cap="none" strike="noStrike">
              <a:solidFill>
                <a:schemeClr val="dk1"/>
              </a:solidFill>
              <a:latin typeface="Georgia"/>
              <a:ea typeface="Georgia"/>
              <a:cs typeface="Georgia"/>
              <a:sym typeface="Georgia"/>
            </a:endParaRPr>
          </a:p>
          <a:p>
            <a:pPr indent="-381000" lvl="0" marL="457200" marR="0" rtl="0" algn="l">
              <a:lnSpc>
                <a:spcPct val="115000"/>
              </a:lnSpc>
              <a:spcBef>
                <a:spcPts val="1500"/>
              </a:spcBef>
              <a:spcAft>
                <a:spcPts val="0"/>
              </a:spcAft>
              <a:buClr>
                <a:schemeClr val="dk1"/>
              </a:buClr>
              <a:buSzPts val="2400"/>
              <a:buFont typeface="Georgia"/>
              <a:buChar char="●"/>
            </a:pPr>
            <a:r>
              <a:rPr b="0" i="0" lang="en-US" sz="2400" u="none" cap="none" strike="noStrike">
                <a:solidFill>
                  <a:schemeClr val="dk1"/>
                </a:solidFill>
                <a:latin typeface="Georgia"/>
                <a:ea typeface="Georgia"/>
                <a:cs typeface="Georgia"/>
                <a:sym typeface="Georgia"/>
              </a:rPr>
              <a:t>A tenant can seek a “Stay of Execution” in certain cases to ask the judge for more time while they look for a new place to live</a:t>
            </a:r>
            <a:endParaRPr b="0" i="0" sz="2400" u="none" cap="none" strike="noStrike">
              <a:solidFill>
                <a:schemeClr val="dk1"/>
              </a:solidFill>
              <a:latin typeface="Georgia"/>
              <a:ea typeface="Georgia"/>
              <a:cs typeface="Georgia"/>
              <a:sym typeface="Georgia"/>
            </a:endParaRPr>
          </a:p>
          <a:p>
            <a:pPr indent="-381000" lvl="0" marL="457200" marR="0" rtl="0" algn="l">
              <a:lnSpc>
                <a:spcPct val="115000"/>
              </a:lnSpc>
              <a:spcBef>
                <a:spcPts val="1500"/>
              </a:spcBef>
              <a:spcAft>
                <a:spcPts val="1500"/>
              </a:spcAft>
              <a:buClr>
                <a:schemeClr val="dk1"/>
              </a:buClr>
              <a:buSzPts val="2400"/>
              <a:buFont typeface="Georgia"/>
              <a:buChar char="●"/>
            </a:pPr>
            <a:r>
              <a:rPr b="0" i="0" lang="en-US" sz="2400" u="none" cap="none" strike="noStrike">
                <a:solidFill>
                  <a:schemeClr val="dk1"/>
                </a:solidFill>
                <a:latin typeface="Georgia"/>
                <a:ea typeface="Georgia"/>
                <a:cs typeface="Georgia"/>
                <a:sym typeface="Georgia"/>
              </a:rPr>
              <a:t>Use </a:t>
            </a:r>
            <a:r>
              <a:rPr b="1" i="0" lang="en-US" sz="2400" u="none" cap="none" strike="noStrike">
                <a:solidFill>
                  <a:schemeClr val="dk1"/>
                </a:solidFill>
                <a:latin typeface="Georgia"/>
                <a:ea typeface="Georgia"/>
                <a:cs typeface="Georgia"/>
                <a:sym typeface="Georgia"/>
                <a:extLst>
                  <a:ext uri="http://customooxmlschemas.google.com/">
                    <go:slidesCustomData xmlns:go="http://customooxmlschemas.google.com/" textRoundtripDataId="1"/>
                  </a:ext>
                </a:extLst>
              </a:rPr>
              <a:t>Booklet 9: Stay</a:t>
            </a:r>
            <a:r>
              <a:rPr b="0" i="0" lang="en-US" sz="2400" u="none" cap="none" strike="noStrike">
                <a:solidFill>
                  <a:schemeClr val="dk1"/>
                </a:solidFill>
                <a:latin typeface="Georgia"/>
                <a:ea typeface="Georgia"/>
                <a:cs typeface="Georgia"/>
                <a:sym typeface="Georgia"/>
              </a:rPr>
              <a:t> at </a:t>
            </a:r>
            <a:r>
              <a:rPr b="0" i="0" lang="en-US" sz="2400" u="sng" cap="none" strike="noStrike">
                <a:solidFill>
                  <a:schemeClr val="hlink"/>
                </a:solidFill>
                <a:latin typeface="Georgia"/>
                <a:ea typeface="Georgia"/>
                <a:cs typeface="Georgia"/>
                <a:sym typeface="Georgia"/>
                <a:hlinkClick r:id="rId3"/>
              </a:rPr>
              <a:t>MassLegalHelp.org</a:t>
            </a:r>
            <a:endParaRPr b="0" i="0" sz="2400" u="none" cap="none" strike="noStrike">
              <a:solidFill>
                <a:schemeClr val="dk1"/>
              </a:solidFill>
              <a:latin typeface="Georgia"/>
              <a:ea typeface="Georgia"/>
              <a:cs typeface="Georgia"/>
              <a:sym typeface="Georgia"/>
            </a:endParaRPr>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9" name="Shape 409"/>
        <p:cNvGrpSpPr/>
        <p:nvPr/>
      </p:nvGrpSpPr>
      <p:grpSpPr>
        <a:xfrm>
          <a:off x="0" y="0"/>
          <a:ext cx="0" cy="0"/>
          <a:chOff x="0" y="0"/>
          <a:chExt cx="0" cy="0"/>
        </a:xfrm>
      </p:grpSpPr>
      <p:sp>
        <p:nvSpPr>
          <p:cNvPr id="410" name="Google Shape;410;g37ff155a730_0_263"/>
          <p:cNvSpPr txBox="1"/>
          <p:nvPr>
            <p:ph idx="12" type="sldNum"/>
          </p:nvPr>
        </p:nvSpPr>
        <p:spPr>
          <a:xfrm>
            <a:off x="6553200" y="6356350"/>
            <a:ext cx="2133600" cy="3651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sp>
        <p:nvSpPr>
          <p:cNvPr id="411" name="Google Shape;411;g37ff155a730_0_263"/>
          <p:cNvSpPr txBox="1"/>
          <p:nvPr/>
        </p:nvSpPr>
        <p:spPr>
          <a:xfrm>
            <a:off x="58350" y="666900"/>
            <a:ext cx="9027300" cy="6156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2800"/>
              <a:buFont typeface="Arial"/>
              <a:buNone/>
            </a:pPr>
            <a:r>
              <a:rPr b="1" i="0" lang="en-US" sz="2800" u="none" cap="none" strike="noStrike">
                <a:solidFill>
                  <a:schemeClr val="dk1"/>
                </a:solidFill>
                <a:latin typeface="Georgia"/>
                <a:ea typeface="Georgia"/>
                <a:cs typeface="Georgia"/>
                <a:sym typeface="Georgia"/>
              </a:rPr>
              <a:t>Is my eviction record sealable?</a:t>
            </a:r>
            <a:endParaRPr b="1" i="0" sz="2800" u="none" cap="none" strike="noStrike">
              <a:solidFill>
                <a:schemeClr val="dk1"/>
              </a:solidFill>
              <a:latin typeface="Georgia"/>
              <a:ea typeface="Georgia"/>
              <a:cs typeface="Georgia"/>
              <a:sym typeface="Georgia"/>
            </a:endParaRPr>
          </a:p>
        </p:txBody>
      </p:sp>
      <p:sp>
        <p:nvSpPr>
          <p:cNvPr id="412" name="Google Shape;412;g37ff155a730_0_263"/>
          <p:cNvSpPr txBox="1"/>
          <p:nvPr/>
        </p:nvSpPr>
        <p:spPr>
          <a:xfrm>
            <a:off x="121500" y="1987550"/>
            <a:ext cx="8901000" cy="507900"/>
          </a:xfrm>
          <a:prstGeom prst="rect">
            <a:avLst/>
          </a:prstGeom>
          <a:noFill/>
          <a:ln>
            <a:noFill/>
          </a:ln>
        </p:spPr>
        <p:txBody>
          <a:bodyPr anchorCtr="0" anchor="t" bIns="91425" lIns="91425" spcFirstLastPara="1" rIns="91425" wrap="square" tIns="91425">
            <a:spAutoFit/>
          </a:bodyPr>
          <a:lstStyle/>
          <a:p>
            <a:pPr indent="0" lvl="0" marL="0" marR="0" rtl="0" algn="l">
              <a:lnSpc>
                <a:spcPct val="115000"/>
              </a:lnSpc>
              <a:spcBef>
                <a:spcPts val="0"/>
              </a:spcBef>
              <a:spcAft>
                <a:spcPts val="0"/>
              </a:spcAft>
              <a:buClr>
                <a:srgbClr val="000000"/>
              </a:buClr>
              <a:buSzPts val="2100"/>
              <a:buFont typeface="Arial"/>
              <a:buNone/>
            </a:pPr>
            <a:r>
              <a:t/>
            </a:r>
            <a:endParaRPr b="0" i="0" sz="2100" u="none" cap="none" strike="noStrike">
              <a:solidFill>
                <a:schemeClr val="dk1"/>
              </a:solidFill>
              <a:latin typeface="Georgia"/>
              <a:ea typeface="Georgia"/>
              <a:cs typeface="Georgia"/>
              <a:sym typeface="Georgia"/>
            </a:endParaRPr>
          </a:p>
        </p:txBody>
      </p:sp>
      <p:sp>
        <p:nvSpPr>
          <p:cNvPr id="413" name="Google Shape;413;g37ff155a730_0_263"/>
          <p:cNvSpPr txBox="1"/>
          <p:nvPr/>
        </p:nvSpPr>
        <p:spPr>
          <a:xfrm>
            <a:off x="976350" y="1599700"/>
            <a:ext cx="6932100" cy="4530000"/>
          </a:xfrm>
          <a:prstGeom prst="rect">
            <a:avLst/>
          </a:prstGeom>
          <a:noFill/>
          <a:ln>
            <a:noFill/>
          </a:ln>
        </p:spPr>
        <p:txBody>
          <a:bodyPr anchorCtr="0" anchor="t" bIns="91425" lIns="91425" spcFirstLastPara="1" rIns="91425" wrap="square" tIns="91425">
            <a:spAutoFit/>
          </a:bodyPr>
          <a:lstStyle/>
          <a:p>
            <a:pPr indent="-381000" lvl="0" marL="457200" marR="0" rtl="0" algn="l">
              <a:lnSpc>
                <a:spcPct val="115000"/>
              </a:lnSpc>
              <a:spcBef>
                <a:spcPts val="0"/>
              </a:spcBef>
              <a:spcAft>
                <a:spcPts val="0"/>
              </a:spcAft>
              <a:buClr>
                <a:schemeClr val="dk1"/>
              </a:buClr>
              <a:buSzPts val="2400"/>
              <a:buFont typeface="Georgia"/>
              <a:buChar char="●"/>
            </a:pPr>
            <a:r>
              <a:rPr b="0" i="0" lang="en-US" sz="2400" u="none" cap="none" strike="noStrike">
                <a:solidFill>
                  <a:schemeClr val="dk1"/>
                </a:solidFill>
                <a:latin typeface="Georgia"/>
                <a:ea typeface="Georgia"/>
                <a:cs typeface="Georgia"/>
                <a:sym typeface="Georgia"/>
              </a:rPr>
              <a:t>New law went into effect in May 2025 that allows tenants to seal records in certain cases</a:t>
            </a:r>
            <a:endParaRPr b="0" i="0" sz="2400" u="none" cap="none" strike="noStrike">
              <a:solidFill>
                <a:schemeClr val="dk1"/>
              </a:solidFill>
              <a:latin typeface="Georgia"/>
              <a:ea typeface="Georgia"/>
              <a:cs typeface="Georgia"/>
              <a:sym typeface="Georgia"/>
            </a:endParaRPr>
          </a:p>
          <a:p>
            <a:pPr indent="-381000" lvl="0" marL="457200" marR="0" rtl="0" algn="l">
              <a:lnSpc>
                <a:spcPct val="115000"/>
              </a:lnSpc>
              <a:spcBef>
                <a:spcPts val="1500"/>
              </a:spcBef>
              <a:spcAft>
                <a:spcPts val="0"/>
              </a:spcAft>
              <a:buClr>
                <a:schemeClr val="dk1"/>
              </a:buClr>
              <a:buSzPts val="2400"/>
              <a:buFont typeface="Georgia"/>
              <a:buChar char="●"/>
            </a:pPr>
            <a:r>
              <a:rPr b="0" i="0" lang="en-US" sz="2400" u="none" cap="none" strike="noStrike">
                <a:solidFill>
                  <a:schemeClr val="dk1"/>
                </a:solidFill>
                <a:latin typeface="Georgia"/>
                <a:ea typeface="Georgia"/>
                <a:cs typeface="Georgia"/>
                <a:sym typeface="Georgia"/>
              </a:rPr>
              <a:t>Once sealed case is not publicly available and cannot be seen by future landlords or credit reporting companies</a:t>
            </a:r>
            <a:endParaRPr b="0" i="0" sz="2400" u="none" cap="none" strike="noStrike">
              <a:solidFill>
                <a:schemeClr val="dk1"/>
              </a:solidFill>
              <a:latin typeface="Georgia"/>
              <a:ea typeface="Georgia"/>
              <a:cs typeface="Georgia"/>
              <a:sym typeface="Georgia"/>
            </a:endParaRPr>
          </a:p>
          <a:p>
            <a:pPr indent="-381000" lvl="0" marL="457200" marR="0" rtl="0" algn="l">
              <a:lnSpc>
                <a:spcPct val="115000"/>
              </a:lnSpc>
              <a:spcBef>
                <a:spcPts val="1500"/>
              </a:spcBef>
              <a:spcAft>
                <a:spcPts val="0"/>
              </a:spcAft>
              <a:buClr>
                <a:schemeClr val="dk1"/>
              </a:buClr>
              <a:buSzPts val="2400"/>
              <a:buFont typeface="Georgia"/>
              <a:buChar char="●"/>
            </a:pPr>
            <a:r>
              <a:rPr b="0" i="0" lang="en-US" sz="2400" u="none" cap="none" strike="noStrike">
                <a:solidFill>
                  <a:schemeClr val="dk1"/>
                </a:solidFill>
                <a:latin typeface="Georgia"/>
                <a:ea typeface="Georgia"/>
                <a:cs typeface="Georgia"/>
                <a:sym typeface="Georgia"/>
              </a:rPr>
              <a:t>Self guided interview online to help tenants complete and file the petition to seal</a:t>
            </a:r>
            <a:endParaRPr b="0" i="0" sz="2400" u="none" cap="none" strike="noStrike">
              <a:solidFill>
                <a:schemeClr val="dk1"/>
              </a:solidFill>
              <a:latin typeface="Georgia"/>
              <a:ea typeface="Georgia"/>
              <a:cs typeface="Georgia"/>
              <a:sym typeface="Georgia"/>
            </a:endParaRPr>
          </a:p>
          <a:p>
            <a:pPr indent="-381000" lvl="0" marL="457200" marR="0" rtl="0" algn="l">
              <a:lnSpc>
                <a:spcPct val="115000"/>
              </a:lnSpc>
              <a:spcBef>
                <a:spcPts val="1500"/>
              </a:spcBef>
              <a:spcAft>
                <a:spcPts val="1500"/>
              </a:spcAft>
              <a:buClr>
                <a:schemeClr val="dk1"/>
              </a:buClr>
              <a:buSzPts val="2400"/>
              <a:buFont typeface="Georgia"/>
              <a:buChar char="●"/>
            </a:pPr>
            <a:r>
              <a:rPr b="0" i="0" lang="en-US" sz="2400" u="none" cap="none" strike="noStrike">
                <a:solidFill>
                  <a:schemeClr val="dk1"/>
                </a:solidFill>
                <a:latin typeface="Georgia"/>
                <a:ea typeface="Georgia"/>
                <a:cs typeface="Georgia"/>
                <a:sym typeface="Georgia"/>
              </a:rPr>
              <a:t>For more information go to </a:t>
            </a:r>
            <a:r>
              <a:rPr b="0" i="0" lang="en-US" sz="2400" u="sng" cap="none" strike="noStrike">
                <a:solidFill>
                  <a:schemeClr val="hlink"/>
                </a:solidFill>
                <a:latin typeface="Georgia"/>
                <a:ea typeface="Georgia"/>
                <a:cs typeface="Georgia"/>
                <a:sym typeface="Georgia"/>
                <a:hlinkClick r:id="rId3"/>
              </a:rPr>
              <a:t>SealMyEviction.org</a:t>
            </a:r>
            <a:endParaRPr b="0" i="0" sz="2400" u="none" cap="none" strike="noStrike">
              <a:solidFill>
                <a:schemeClr val="dk1"/>
              </a:solidFill>
              <a:latin typeface="Georgia"/>
              <a:ea typeface="Georgia"/>
              <a:cs typeface="Georgia"/>
              <a:sym typeface="Georgia"/>
            </a:endParaRPr>
          </a:p>
        </p:txBody>
      </p:sp>
      <p:sp>
        <p:nvSpPr>
          <p:cNvPr id="414" name="Google Shape;414;g37ff155a730_0_263"/>
          <p:cNvSpPr txBox="1"/>
          <p:nvPr>
            <p:ph type="ctrTitle"/>
          </p:nvPr>
        </p:nvSpPr>
        <p:spPr>
          <a:xfrm>
            <a:off x="115525" y="0"/>
            <a:ext cx="3554100" cy="539400"/>
          </a:xfrm>
          <a:prstGeom prst="rect">
            <a:avLst/>
          </a:prstGeom>
          <a:noFill/>
          <a:ln cap="flat" cmpd="sng" w="19050">
            <a:solidFill>
              <a:srgbClr val="000000"/>
            </a:solidFill>
            <a:prstDash val="solid"/>
            <a:round/>
            <a:headEnd len="sm" w="sm" type="none"/>
            <a:tailEnd len="sm" w="sm" type="none"/>
          </a:ln>
        </p:spPr>
        <p:txBody>
          <a:bodyPr anchorCtr="0" anchor="ctr" bIns="45700" lIns="91425" spcFirstLastPara="1" rIns="91425" wrap="square" tIns="45700">
            <a:noAutofit/>
          </a:bodyPr>
          <a:lstStyle/>
          <a:p>
            <a:pPr indent="0" lvl="0" marL="0" rtl="0" algn="ctr">
              <a:lnSpc>
                <a:spcPct val="100000"/>
              </a:lnSpc>
              <a:spcBef>
                <a:spcPts val="0"/>
              </a:spcBef>
              <a:spcAft>
                <a:spcPts val="0"/>
              </a:spcAft>
              <a:buSzPts val="990"/>
              <a:buNone/>
            </a:pPr>
            <a:r>
              <a:rPr b="1" lang="en-US" sz="1840">
                <a:latin typeface="Georgia"/>
                <a:ea typeface="Georgia"/>
                <a:cs typeface="Georgia"/>
                <a:sym typeface="Georgia"/>
              </a:rPr>
              <a:t>Evictions in Public Housing</a:t>
            </a:r>
            <a:endParaRPr b="1" sz="1840">
              <a:latin typeface="Georgia"/>
              <a:ea typeface="Georgia"/>
              <a:cs typeface="Georgia"/>
              <a:sym typeface="Georgia"/>
            </a:endParaRPr>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9" name="Shape 419"/>
        <p:cNvGrpSpPr/>
        <p:nvPr/>
      </p:nvGrpSpPr>
      <p:grpSpPr>
        <a:xfrm>
          <a:off x="0" y="0"/>
          <a:ext cx="0" cy="0"/>
          <a:chOff x="0" y="0"/>
          <a:chExt cx="0" cy="0"/>
        </a:xfrm>
      </p:grpSpPr>
      <p:sp>
        <p:nvSpPr>
          <p:cNvPr id="420" name="Google Shape;420;g3805a14fc10_1_41"/>
          <p:cNvSpPr txBox="1"/>
          <p:nvPr>
            <p:ph idx="12" type="sldNum"/>
          </p:nvPr>
        </p:nvSpPr>
        <p:spPr>
          <a:xfrm>
            <a:off x="6553200" y="6356350"/>
            <a:ext cx="2133600" cy="3651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sp>
        <p:nvSpPr>
          <p:cNvPr id="421" name="Google Shape;421;g3805a14fc10_1_41"/>
          <p:cNvSpPr txBox="1"/>
          <p:nvPr/>
        </p:nvSpPr>
        <p:spPr>
          <a:xfrm>
            <a:off x="58350" y="666900"/>
            <a:ext cx="9027300" cy="6156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2800"/>
              <a:buFont typeface="Arial"/>
              <a:buNone/>
            </a:pPr>
            <a:r>
              <a:rPr b="1" i="0" lang="en-US" sz="2800" u="none" cap="none" strike="noStrike">
                <a:solidFill>
                  <a:schemeClr val="dk1"/>
                </a:solidFill>
                <a:latin typeface="Georgia"/>
                <a:ea typeface="Georgia"/>
                <a:cs typeface="Georgia"/>
                <a:sym typeface="Georgia"/>
              </a:rPr>
              <a:t>When can an eviction record be sealed?</a:t>
            </a:r>
            <a:endParaRPr b="1" i="0" sz="2800" u="none" cap="none" strike="noStrike">
              <a:solidFill>
                <a:schemeClr val="dk1"/>
              </a:solidFill>
              <a:latin typeface="Georgia"/>
              <a:ea typeface="Georgia"/>
              <a:cs typeface="Georgia"/>
              <a:sym typeface="Georgia"/>
            </a:endParaRPr>
          </a:p>
        </p:txBody>
      </p:sp>
      <p:sp>
        <p:nvSpPr>
          <p:cNvPr id="422" name="Google Shape;422;g3805a14fc10_1_41"/>
          <p:cNvSpPr txBox="1"/>
          <p:nvPr/>
        </p:nvSpPr>
        <p:spPr>
          <a:xfrm>
            <a:off x="121500" y="1987550"/>
            <a:ext cx="8901000" cy="507900"/>
          </a:xfrm>
          <a:prstGeom prst="rect">
            <a:avLst/>
          </a:prstGeom>
          <a:noFill/>
          <a:ln>
            <a:noFill/>
          </a:ln>
        </p:spPr>
        <p:txBody>
          <a:bodyPr anchorCtr="0" anchor="t" bIns="91425" lIns="91425" spcFirstLastPara="1" rIns="91425" wrap="square" tIns="91425">
            <a:spAutoFit/>
          </a:bodyPr>
          <a:lstStyle/>
          <a:p>
            <a:pPr indent="0" lvl="0" marL="0" marR="0" rtl="0" algn="l">
              <a:lnSpc>
                <a:spcPct val="115000"/>
              </a:lnSpc>
              <a:spcBef>
                <a:spcPts val="0"/>
              </a:spcBef>
              <a:spcAft>
                <a:spcPts val="0"/>
              </a:spcAft>
              <a:buClr>
                <a:srgbClr val="000000"/>
              </a:buClr>
              <a:buSzPts val="2100"/>
              <a:buFont typeface="Arial"/>
              <a:buNone/>
            </a:pPr>
            <a:r>
              <a:t/>
            </a:r>
            <a:endParaRPr b="0" i="0" sz="2100" u="none" cap="none" strike="noStrike">
              <a:solidFill>
                <a:schemeClr val="dk1"/>
              </a:solidFill>
              <a:latin typeface="Georgia"/>
              <a:ea typeface="Georgia"/>
              <a:cs typeface="Georgia"/>
              <a:sym typeface="Georgia"/>
            </a:endParaRPr>
          </a:p>
        </p:txBody>
      </p:sp>
      <p:sp>
        <p:nvSpPr>
          <p:cNvPr id="423" name="Google Shape;423;g3805a14fc10_1_41"/>
          <p:cNvSpPr txBox="1"/>
          <p:nvPr/>
        </p:nvSpPr>
        <p:spPr>
          <a:xfrm>
            <a:off x="568500" y="1603650"/>
            <a:ext cx="8007000" cy="4182000"/>
          </a:xfrm>
          <a:prstGeom prst="rect">
            <a:avLst/>
          </a:prstGeom>
          <a:noFill/>
          <a:ln>
            <a:noFill/>
          </a:ln>
        </p:spPr>
        <p:txBody>
          <a:bodyPr anchorCtr="0" anchor="t" bIns="91425" lIns="91425" spcFirstLastPara="1" rIns="91425" wrap="square" tIns="91425">
            <a:spAutoFit/>
          </a:bodyPr>
          <a:lstStyle/>
          <a:p>
            <a:pPr indent="-381000" lvl="0" marL="457200" marR="0" rtl="0" algn="l">
              <a:lnSpc>
                <a:spcPct val="115000"/>
              </a:lnSpc>
              <a:spcBef>
                <a:spcPts val="0"/>
              </a:spcBef>
              <a:spcAft>
                <a:spcPts val="0"/>
              </a:spcAft>
              <a:buClr>
                <a:schemeClr val="dk1"/>
              </a:buClr>
              <a:buSzPts val="2400"/>
              <a:buFont typeface="Georgia"/>
              <a:buChar char="●"/>
            </a:pPr>
            <a:r>
              <a:rPr b="0" i="0" lang="en-US" sz="2400" u="none" cap="none" strike="noStrike">
                <a:solidFill>
                  <a:schemeClr val="dk1"/>
                </a:solidFill>
                <a:latin typeface="Georgia"/>
                <a:ea typeface="Georgia"/>
                <a:cs typeface="Georgia"/>
                <a:sym typeface="Georgia"/>
              </a:rPr>
              <a:t>If case is dismissed or tenant wins, sealable without notice to the landlord after the appeal period runs</a:t>
            </a:r>
            <a:endParaRPr b="0" i="0" sz="2400" u="none" cap="none" strike="noStrike">
              <a:solidFill>
                <a:schemeClr val="dk1"/>
              </a:solidFill>
              <a:latin typeface="Georgia"/>
              <a:ea typeface="Georgia"/>
              <a:cs typeface="Georgia"/>
              <a:sym typeface="Georgia"/>
            </a:endParaRPr>
          </a:p>
          <a:p>
            <a:pPr indent="-381000" lvl="0" marL="457200" marR="0" rtl="0" algn="l">
              <a:lnSpc>
                <a:spcPct val="115000"/>
              </a:lnSpc>
              <a:spcBef>
                <a:spcPts val="1700"/>
              </a:spcBef>
              <a:spcAft>
                <a:spcPts val="0"/>
              </a:spcAft>
              <a:buClr>
                <a:schemeClr val="dk1"/>
              </a:buClr>
              <a:buSzPts val="2400"/>
              <a:buFont typeface="Georgia"/>
              <a:buChar char="●"/>
            </a:pPr>
            <a:r>
              <a:rPr b="0" i="0" lang="en-US" sz="2400" u="none" cap="none" strike="noStrike">
                <a:solidFill>
                  <a:schemeClr val="dk1"/>
                </a:solidFill>
                <a:latin typeface="Georgia"/>
                <a:ea typeface="Georgia"/>
                <a:cs typeface="Georgia"/>
                <a:sym typeface="Georgia"/>
              </a:rPr>
              <a:t>If you paid off the rent owed, sealable after appeal period runs, must give notice to the landlord</a:t>
            </a:r>
            <a:endParaRPr b="0" i="0" sz="2400" u="none" cap="none" strike="noStrike">
              <a:solidFill>
                <a:schemeClr val="dk1"/>
              </a:solidFill>
              <a:latin typeface="Georgia"/>
              <a:ea typeface="Georgia"/>
              <a:cs typeface="Georgia"/>
              <a:sym typeface="Georgia"/>
            </a:endParaRPr>
          </a:p>
          <a:p>
            <a:pPr indent="-381000" lvl="0" marL="457200" marR="0" rtl="0" algn="l">
              <a:lnSpc>
                <a:spcPct val="115000"/>
              </a:lnSpc>
              <a:spcBef>
                <a:spcPts val="1700"/>
              </a:spcBef>
              <a:spcAft>
                <a:spcPts val="0"/>
              </a:spcAft>
              <a:buClr>
                <a:schemeClr val="dk1"/>
              </a:buClr>
              <a:buSzPts val="2400"/>
              <a:buFont typeface="Georgia"/>
              <a:buChar char="●"/>
            </a:pPr>
            <a:r>
              <a:rPr b="0" i="0" lang="en-US" sz="2400" u="none" cap="none" strike="noStrike">
                <a:solidFill>
                  <a:schemeClr val="dk1"/>
                </a:solidFill>
                <a:latin typeface="Georgia"/>
                <a:ea typeface="Georgia"/>
                <a:cs typeface="Georgia"/>
                <a:sym typeface="Georgia"/>
              </a:rPr>
              <a:t>If you have not paid off the rent because of a hardship, sealable after 4 years, but may have to show hardship</a:t>
            </a:r>
            <a:endParaRPr b="0" i="0" sz="2400" u="none" cap="none" strike="noStrike">
              <a:solidFill>
                <a:schemeClr val="dk1"/>
              </a:solidFill>
              <a:latin typeface="Georgia"/>
              <a:ea typeface="Georgia"/>
              <a:cs typeface="Georgia"/>
              <a:sym typeface="Georgia"/>
            </a:endParaRPr>
          </a:p>
          <a:p>
            <a:pPr indent="-381000" lvl="0" marL="457200" marR="0" rtl="0" algn="l">
              <a:lnSpc>
                <a:spcPct val="115000"/>
              </a:lnSpc>
              <a:spcBef>
                <a:spcPts val="1700"/>
              </a:spcBef>
              <a:spcAft>
                <a:spcPts val="1700"/>
              </a:spcAft>
              <a:buClr>
                <a:schemeClr val="dk1"/>
              </a:buClr>
              <a:buSzPts val="2400"/>
              <a:buFont typeface="Georgia"/>
              <a:buChar char="●"/>
            </a:pPr>
            <a:r>
              <a:rPr b="0" i="0" lang="en-US" sz="2400" u="none" cap="none" strike="noStrike">
                <a:solidFill>
                  <a:schemeClr val="dk1"/>
                </a:solidFill>
                <a:latin typeface="Georgia"/>
                <a:ea typeface="Georgia"/>
                <a:cs typeface="Georgia"/>
                <a:sym typeface="Georgia"/>
              </a:rPr>
              <a:t>If the case was a fault eviction or 139, 19 case, have to wait 7 years unless it was dismissed or you win</a:t>
            </a:r>
            <a:endParaRPr b="0" i="0" sz="2400" u="none" cap="none" strike="noStrike">
              <a:solidFill>
                <a:schemeClr val="dk1"/>
              </a:solidFill>
              <a:latin typeface="Georgia"/>
              <a:ea typeface="Georgia"/>
              <a:cs typeface="Georgia"/>
              <a:sym typeface="Georgia"/>
            </a:endParaRPr>
          </a:p>
        </p:txBody>
      </p:sp>
      <p:sp>
        <p:nvSpPr>
          <p:cNvPr id="424" name="Google Shape;424;g3805a14fc10_1_41"/>
          <p:cNvSpPr txBox="1"/>
          <p:nvPr>
            <p:ph type="ctrTitle"/>
          </p:nvPr>
        </p:nvSpPr>
        <p:spPr>
          <a:xfrm>
            <a:off x="115525" y="0"/>
            <a:ext cx="3554100" cy="539400"/>
          </a:xfrm>
          <a:prstGeom prst="rect">
            <a:avLst/>
          </a:prstGeom>
          <a:noFill/>
          <a:ln cap="flat" cmpd="sng" w="19050">
            <a:solidFill>
              <a:srgbClr val="000000"/>
            </a:solidFill>
            <a:prstDash val="solid"/>
            <a:round/>
            <a:headEnd len="sm" w="sm" type="none"/>
            <a:tailEnd len="sm" w="sm" type="none"/>
          </a:ln>
        </p:spPr>
        <p:txBody>
          <a:bodyPr anchorCtr="0" anchor="ctr" bIns="45700" lIns="91425" spcFirstLastPara="1" rIns="91425" wrap="square" tIns="45700">
            <a:noAutofit/>
          </a:bodyPr>
          <a:lstStyle/>
          <a:p>
            <a:pPr indent="0" lvl="0" marL="0" rtl="0" algn="ctr">
              <a:lnSpc>
                <a:spcPct val="100000"/>
              </a:lnSpc>
              <a:spcBef>
                <a:spcPts val="0"/>
              </a:spcBef>
              <a:spcAft>
                <a:spcPts val="0"/>
              </a:spcAft>
              <a:buSzPts val="990"/>
              <a:buNone/>
            </a:pPr>
            <a:r>
              <a:rPr b="1" lang="en-US" sz="1840">
                <a:latin typeface="Georgia"/>
                <a:ea typeface="Georgia"/>
                <a:cs typeface="Georgia"/>
                <a:sym typeface="Georgia"/>
              </a:rPr>
              <a:t>Evictions in Public Housing</a:t>
            </a:r>
            <a:endParaRPr b="1" sz="1840">
              <a:latin typeface="Georgia"/>
              <a:ea typeface="Georgia"/>
              <a:cs typeface="Georgia"/>
              <a:sym typeface="Georgia"/>
            </a:endParaRPr>
          </a:p>
        </p:txBody>
      </p:sp>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29" name="Shape 429"/>
        <p:cNvGrpSpPr/>
        <p:nvPr/>
      </p:nvGrpSpPr>
      <p:grpSpPr>
        <a:xfrm>
          <a:off x="0" y="0"/>
          <a:ext cx="0" cy="0"/>
          <a:chOff x="0" y="0"/>
          <a:chExt cx="0" cy="0"/>
        </a:xfrm>
      </p:grpSpPr>
      <p:sp>
        <p:nvSpPr>
          <p:cNvPr id="430" name="Google Shape;430;g37ff155a730_0_272"/>
          <p:cNvSpPr txBox="1"/>
          <p:nvPr>
            <p:ph idx="12" type="sldNum"/>
          </p:nvPr>
        </p:nvSpPr>
        <p:spPr>
          <a:xfrm>
            <a:off x="6553200" y="6356350"/>
            <a:ext cx="2133600" cy="3651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sp>
        <p:nvSpPr>
          <p:cNvPr id="431" name="Google Shape;431;g37ff155a730_0_272"/>
          <p:cNvSpPr txBox="1"/>
          <p:nvPr/>
        </p:nvSpPr>
        <p:spPr>
          <a:xfrm>
            <a:off x="58350" y="666900"/>
            <a:ext cx="9027300" cy="6156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2800"/>
              <a:buFont typeface="Arial"/>
              <a:buNone/>
            </a:pPr>
            <a:r>
              <a:rPr b="1" i="0" lang="en-US" sz="2800" u="none" cap="none" strike="noStrike">
                <a:solidFill>
                  <a:schemeClr val="dk1"/>
                </a:solidFill>
                <a:latin typeface="Georgia"/>
                <a:ea typeface="Georgia"/>
                <a:cs typeface="Georgia"/>
                <a:sym typeface="Georgia"/>
              </a:rPr>
              <a:t>What helpful forms are available?</a:t>
            </a:r>
            <a:endParaRPr b="1" i="0" sz="2800" u="none" cap="none" strike="noStrike">
              <a:solidFill>
                <a:schemeClr val="dk1"/>
              </a:solidFill>
              <a:latin typeface="Georgia"/>
              <a:ea typeface="Georgia"/>
              <a:cs typeface="Georgia"/>
              <a:sym typeface="Georgia"/>
            </a:endParaRPr>
          </a:p>
        </p:txBody>
      </p:sp>
      <p:sp>
        <p:nvSpPr>
          <p:cNvPr id="432" name="Google Shape;432;g37ff155a730_0_272"/>
          <p:cNvSpPr txBox="1"/>
          <p:nvPr/>
        </p:nvSpPr>
        <p:spPr>
          <a:xfrm>
            <a:off x="121500" y="1987550"/>
            <a:ext cx="8901000" cy="507900"/>
          </a:xfrm>
          <a:prstGeom prst="rect">
            <a:avLst/>
          </a:prstGeom>
          <a:noFill/>
          <a:ln>
            <a:noFill/>
          </a:ln>
        </p:spPr>
        <p:txBody>
          <a:bodyPr anchorCtr="0" anchor="t" bIns="91425" lIns="91425" spcFirstLastPara="1" rIns="91425" wrap="square" tIns="91425">
            <a:spAutoFit/>
          </a:bodyPr>
          <a:lstStyle/>
          <a:p>
            <a:pPr indent="0" lvl="0" marL="0" marR="0" rtl="0" algn="l">
              <a:lnSpc>
                <a:spcPct val="115000"/>
              </a:lnSpc>
              <a:spcBef>
                <a:spcPts val="0"/>
              </a:spcBef>
              <a:spcAft>
                <a:spcPts val="0"/>
              </a:spcAft>
              <a:buClr>
                <a:srgbClr val="000000"/>
              </a:buClr>
              <a:buSzPts val="2100"/>
              <a:buFont typeface="Arial"/>
              <a:buNone/>
            </a:pPr>
            <a:r>
              <a:t/>
            </a:r>
            <a:endParaRPr b="0" i="0" sz="2100" u="none" cap="none" strike="noStrike">
              <a:solidFill>
                <a:schemeClr val="dk1"/>
              </a:solidFill>
              <a:latin typeface="Georgia"/>
              <a:ea typeface="Georgia"/>
              <a:cs typeface="Georgia"/>
              <a:sym typeface="Georgia"/>
            </a:endParaRPr>
          </a:p>
        </p:txBody>
      </p:sp>
      <p:sp>
        <p:nvSpPr>
          <p:cNvPr id="433" name="Google Shape;433;g37ff155a730_0_272"/>
          <p:cNvSpPr txBox="1"/>
          <p:nvPr/>
        </p:nvSpPr>
        <p:spPr>
          <a:xfrm>
            <a:off x="184650" y="1470588"/>
            <a:ext cx="8901000" cy="2869200"/>
          </a:xfrm>
          <a:prstGeom prst="rect">
            <a:avLst/>
          </a:prstGeom>
          <a:noFill/>
          <a:ln>
            <a:noFill/>
          </a:ln>
        </p:spPr>
        <p:txBody>
          <a:bodyPr anchorCtr="0" anchor="t" bIns="91425" lIns="91425" spcFirstLastPara="1" rIns="91425" wrap="square" tIns="91425">
            <a:spAutoFit/>
          </a:bodyPr>
          <a:lstStyle/>
          <a:p>
            <a:pPr indent="-381000" lvl="0" marL="457200" marR="0" rtl="0" algn="l">
              <a:lnSpc>
                <a:spcPct val="115000"/>
              </a:lnSpc>
              <a:spcBef>
                <a:spcPts val="0"/>
              </a:spcBef>
              <a:spcAft>
                <a:spcPts val="0"/>
              </a:spcAft>
              <a:buClr>
                <a:schemeClr val="dk1"/>
              </a:buClr>
              <a:buSzPts val="2400"/>
              <a:buFont typeface="Georgia"/>
              <a:buChar char="●"/>
            </a:pPr>
            <a:r>
              <a:rPr b="0" i="0" lang="en-US" sz="2400" u="none" cap="none" strike="noStrike">
                <a:solidFill>
                  <a:schemeClr val="dk1"/>
                </a:solidFill>
                <a:latin typeface="Georgia"/>
                <a:ea typeface="Georgia"/>
                <a:cs typeface="Georgia"/>
                <a:sym typeface="Georgia"/>
              </a:rPr>
              <a:t>Booklets: Representing Yourself in an Eviction at </a:t>
            </a:r>
            <a:r>
              <a:rPr b="0" i="0" lang="en-US" sz="2400" u="sng" cap="none" strike="noStrike">
                <a:solidFill>
                  <a:schemeClr val="hlink"/>
                </a:solidFill>
                <a:latin typeface="Georgia"/>
                <a:ea typeface="Georgia"/>
                <a:cs typeface="Georgia"/>
                <a:sym typeface="Georgia"/>
                <a:hlinkClick r:id="rId3"/>
              </a:rPr>
              <a:t>masslegalhelp.org/housing-apartments-shelter/eviction/booklets-representing-yourself-eviction</a:t>
            </a:r>
            <a:endParaRPr b="0" i="0" sz="2400" u="none" cap="none" strike="noStrike">
              <a:solidFill>
                <a:schemeClr val="dk1"/>
              </a:solidFill>
              <a:latin typeface="Georgia"/>
              <a:ea typeface="Georgia"/>
              <a:cs typeface="Georgia"/>
              <a:sym typeface="Georgia"/>
            </a:endParaRPr>
          </a:p>
          <a:p>
            <a:pPr indent="-381000" lvl="0" marL="457200" marR="0" rtl="0" algn="l">
              <a:lnSpc>
                <a:spcPct val="115000"/>
              </a:lnSpc>
              <a:spcBef>
                <a:spcPts val="2400"/>
              </a:spcBef>
              <a:spcAft>
                <a:spcPts val="0"/>
              </a:spcAft>
              <a:buClr>
                <a:schemeClr val="dk1"/>
              </a:buClr>
              <a:buSzPts val="2400"/>
              <a:buFont typeface="Georgia"/>
              <a:buChar char="●"/>
            </a:pPr>
            <a:r>
              <a:rPr b="0" i="0" lang="en-US" sz="2400" u="none" cap="none" strike="noStrike">
                <a:solidFill>
                  <a:schemeClr val="dk1"/>
                </a:solidFill>
                <a:latin typeface="Georgia"/>
                <a:ea typeface="Georgia"/>
                <a:cs typeface="Georgia"/>
                <a:sym typeface="Georgia"/>
              </a:rPr>
              <a:t>MADE Online Forms at </a:t>
            </a:r>
            <a:r>
              <a:rPr b="0" i="0" lang="en-US" sz="2400" u="sng" cap="none" strike="noStrike">
                <a:solidFill>
                  <a:schemeClr val="hlink"/>
                </a:solidFill>
                <a:latin typeface="Georgia"/>
                <a:ea typeface="Georgia"/>
                <a:cs typeface="Georgia"/>
                <a:sym typeface="Georgia"/>
                <a:hlinkClick r:id="rId4"/>
              </a:rPr>
              <a:t>gbls.org/MADE</a:t>
            </a:r>
            <a:endParaRPr b="0" i="0" sz="2400" u="none" cap="none" strike="noStrike">
              <a:solidFill>
                <a:schemeClr val="dk1"/>
              </a:solidFill>
              <a:latin typeface="Georgia"/>
              <a:ea typeface="Georgia"/>
              <a:cs typeface="Georgia"/>
              <a:sym typeface="Georgia"/>
            </a:endParaRPr>
          </a:p>
          <a:p>
            <a:pPr indent="-381000" lvl="0" marL="457200" marR="0" rtl="0" algn="l">
              <a:lnSpc>
                <a:spcPct val="115000"/>
              </a:lnSpc>
              <a:spcBef>
                <a:spcPts val="2400"/>
              </a:spcBef>
              <a:spcAft>
                <a:spcPts val="2400"/>
              </a:spcAft>
              <a:buClr>
                <a:schemeClr val="dk1"/>
              </a:buClr>
              <a:buSzPts val="2400"/>
              <a:buFont typeface="Georgia"/>
              <a:buChar char="●"/>
            </a:pPr>
            <a:r>
              <a:rPr b="0" i="0" lang="en-US" sz="2400" u="sng" cap="none" strike="noStrike">
                <a:solidFill>
                  <a:schemeClr val="hlink"/>
                </a:solidFill>
                <a:latin typeface="Georgia"/>
                <a:ea typeface="Georgia"/>
                <a:cs typeface="Georgia"/>
                <a:sym typeface="Georgia"/>
                <a:hlinkClick r:id="rId5"/>
              </a:rPr>
              <a:t>MassLegalHelp.org</a:t>
            </a:r>
            <a:r>
              <a:rPr b="0" i="0" lang="en-US" sz="2400" u="none" cap="none" strike="noStrike">
                <a:solidFill>
                  <a:schemeClr val="dk1"/>
                </a:solidFill>
                <a:latin typeface="Georgia"/>
                <a:ea typeface="Georgia"/>
                <a:cs typeface="Georgia"/>
                <a:sym typeface="Georgia"/>
              </a:rPr>
              <a:t> - lots of information about the law</a:t>
            </a:r>
            <a:endParaRPr b="0" i="0" sz="2400" u="none" cap="none" strike="noStrike">
              <a:solidFill>
                <a:schemeClr val="dk1"/>
              </a:solidFill>
              <a:latin typeface="Georgia"/>
              <a:ea typeface="Georgia"/>
              <a:cs typeface="Georgia"/>
              <a:sym typeface="Georgia"/>
            </a:endParaRPr>
          </a:p>
        </p:txBody>
      </p:sp>
      <p:sp>
        <p:nvSpPr>
          <p:cNvPr id="434" name="Google Shape;434;g37ff155a730_0_272"/>
          <p:cNvSpPr txBox="1"/>
          <p:nvPr>
            <p:ph type="ctrTitle"/>
          </p:nvPr>
        </p:nvSpPr>
        <p:spPr>
          <a:xfrm>
            <a:off x="115525" y="0"/>
            <a:ext cx="3554100" cy="539400"/>
          </a:xfrm>
          <a:prstGeom prst="rect">
            <a:avLst/>
          </a:prstGeom>
          <a:noFill/>
          <a:ln cap="flat" cmpd="sng" w="19050">
            <a:solidFill>
              <a:srgbClr val="000000"/>
            </a:solidFill>
            <a:prstDash val="solid"/>
            <a:round/>
            <a:headEnd len="sm" w="sm" type="none"/>
            <a:tailEnd len="sm" w="sm" type="none"/>
          </a:ln>
        </p:spPr>
        <p:txBody>
          <a:bodyPr anchorCtr="0" anchor="ctr" bIns="45700" lIns="91425" spcFirstLastPara="1" rIns="91425" wrap="square" tIns="45700">
            <a:noAutofit/>
          </a:bodyPr>
          <a:lstStyle/>
          <a:p>
            <a:pPr indent="0" lvl="0" marL="0" rtl="0" algn="ctr">
              <a:lnSpc>
                <a:spcPct val="100000"/>
              </a:lnSpc>
              <a:spcBef>
                <a:spcPts val="0"/>
              </a:spcBef>
              <a:spcAft>
                <a:spcPts val="0"/>
              </a:spcAft>
              <a:buSzPts val="990"/>
              <a:buNone/>
            </a:pPr>
            <a:r>
              <a:rPr b="1" lang="en-US" sz="1840">
                <a:latin typeface="Georgia"/>
                <a:ea typeface="Georgia"/>
                <a:cs typeface="Georgia"/>
                <a:sym typeface="Georgia"/>
              </a:rPr>
              <a:t>Evictions in Public Housing</a:t>
            </a:r>
            <a:endParaRPr b="1" sz="1840">
              <a:latin typeface="Georgia"/>
              <a:ea typeface="Georgia"/>
              <a:cs typeface="Georgia"/>
              <a:sym typeface="Georgia"/>
            </a:endParaRPr>
          </a:p>
        </p:txBody>
      </p:sp>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39" name="Shape 439"/>
        <p:cNvGrpSpPr/>
        <p:nvPr/>
      </p:nvGrpSpPr>
      <p:grpSpPr>
        <a:xfrm>
          <a:off x="0" y="0"/>
          <a:ext cx="0" cy="0"/>
          <a:chOff x="0" y="0"/>
          <a:chExt cx="0" cy="0"/>
        </a:xfrm>
      </p:grpSpPr>
      <p:sp>
        <p:nvSpPr>
          <p:cNvPr id="440" name="Google Shape;440;g380a8747cee_1_7"/>
          <p:cNvSpPr txBox="1"/>
          <p:nvPr>
            <p:ph idx="12" type="sldNum"/>
          </p:nvPr>
        </p:nvSpPr>
        <p:spPr>
          <a:xfrm>
            <a:off x="6553200" y="6356350"/>
            <a:ext cx="21336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en-US"/>
              <a:t>‹#›</a:t>
            </a:fld>
            <a:endParaRPr/>
          </a:p>
        </p:txBody>
      </p:sp>
      <p:pic>
        <p:nvPicPr>
          <p:cNvPr id="441" name="Google Shape;441;g380a8747cee_1_7"/>
          <p:cNvPicPr preferRelativeResize="0"/>
          <p:nvPr/>
        </p:nvPicPr>
        <p:blipFill>
          <a:blip r:embed="rId3">
            <a:alphaModFix/>
          </a:blip>
          <a:stretch>
            <a:fillRect/>
          </a:stretch>
        </p:blipFill>
        <p:spPr>
          <a:xfrm>
            <a:off x="3543763" y="2913900"/>
            <a:ext cx="2143125" cy="2143125"/>
          </a:xfrm>
          <a:prstGeom prst="rect">
            <a:avLst/>
          </a:prstGeom>
          <a:noFill/>
          <a:ln cap="flat" cmpd="sng" w="19050">
            <a:solidFill>
              <a:schemeClr val="dk2"/>
            </a:solidFill>
            <a:prstDash val="solid"/>
            <a:round/>
            <a:headEnd len="sm" w="sm" type="none"/>
            <a:tailEnd len="sm" w="sm" type="none"/>
          </a:ln>
        </p:spPr>
      </p:pic>
      <p:sp>
        <p:nvSpPr>
          <p:cNvPr id="442" name="Google Shape;442;g380a8747cee_1_7"/>
          <p:cNvSpPr txBox="1"/>
          <p:nvPr/>
        </p:nvSpPr>
        <p:spPr>
          <a:xfrm>
            <a:off x="3418938" y="5186650"/>
            <a:ext cx="2306100" cy="1169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US" sz="1600">
                <a:solidFill>
                  <a:schemeClr val="dk1"/>
                </a:solidFill>
                <a:latin typeface="Georgia"/>
                <a:ea typeface="Georgia"/>
                <a:cs typeface="Georgia"/>
                <a:sym typeface="Georgia"/>
              </a:rPr>
              <a:t>Formatted with the assistance of </a:t>
            </a:r>
            <a:endParaRPr sz="1600">
              <a:solidFill>
                <a:schemeClr val="dk1"/>
              </a:solidFill>
              <a:latin typeface="Georgia"/>
              <a:ea typeface="Georgia"/>
              <a:cs typeface="Georgia"/>
              <a:sym typeface="Georgia"/>
            </a:endParaRPr>
          </a:p>
          <a:p>
            <a:pPr indent="0" lvl="0" marL="0" rtl="0" algn="ctr">
              <a:spcBef>
                <a:spcPts val="0"/>
              </a:spcBef>
              <a:spcAft>
                <a:spcPts val="0"/>
              </a:spcAft>
              <a:buNone/>
            </a:pPr>
            <a:r>
              <a:rPr lang="en-US" sz="1600">
                <a:solidFill>
                  <a:schemeClr val="dk1"/>
                </a:solidFill>
                <a:latin typeface="Georgia"/>
                <a:ea typeface="Georgia"/>
                <a:cs typeface="Georgia"/>
                <a:sym typeface="Georgia"/>
              </a:rPr>
              <a:t>Saddat Nazir,</a:t>
            </a:r>
            <a:endParaRPr sz="1600">
              <a:solidFill>
                <a:schemeClr val="dk1"/>
              </a:solidFill>
              <a:latin typeface="Georgia"/>
              <a:ea typeface="Georgia"/>
              <a:cs typeface="Georgia"/>
              <a:sym typeface="Georgia"/>
            </a:endParaRPr>
          </a:p>
          <a:p>
            <a:pPr indent="0" lvl="0" marL="0" rtl="0" algn="ctr">
              <a:spcBef>
                <a:spcPts val="0"/>
              </a:spcBef>
              <a:spcAft>
                <a:spcPts val="0"/>
              </a:spcAft>
              <a:buNone/>
            </a:pPr>
            <a:r>
              <a:rPr lang="en-US" sz="1600">
                <a:solidFill>
                  <a:schemeClr val="dk1"/>
                </a:solidFill>
                <a:latin typeface="Georgia"/>
                <a:ea typeface="Georgia"/>
                <a:cs typeface="Georgia"/>
                <a:sym typeface="Georgia"/>
              </a:rPr>
              <a:t>Americorps Volunteer</a:t>
            </a:r>
            <a:endParaRPr sz="1600">
              <a:solidFill>
                <a:schemeClr val="dk1"/>
              </a:solidFill>
              <a:latin typeface="Georgia"/>
              <a:ea typeface="Georgia"/>
              <a:cs typeface="Georgia"/>
              <a:sym typeface="Georgia"/>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0" name="Shape 110"/>
        <p:cNvGrpSpPr/>
        <p:nvPr/>
      </p:nvGrpSpPr>
      <p:grpSpPr>
        <a:xfrm>
          <a:off x="0" y="0"/>
          <a:ext cx="0" cy="0"/>
          <a:chOff x="0" y="0"/>
          <a:chExt cx="0" cy="0"/>
        </a:xfrm>
      </p:grpSpPr>
      <p:sp>
        <p:nvSpPr>
          <p:cNvPr id="111" name="Google Shape;111;g37ff155a730_0_97"/>
          <p:cNvSpPr txBox="1"/>
          <p:nvPr>
            <p:ph type="ctrTitle"/>
          </p:nvPr>
        </p:nvSpPr>
        <p:spPr>
          <a:xfrm>
            <a:off x="685800" y="2592425"/>
            <a:ext cx="7772400" cy="1470000"/>
          </a:xfrm>
          <a:prstGeom prst="rect">
            <a:avLst/>
          </a:prstGeom>
          <a:noFill/>
          <a:ln>
            <a:noFill/>
          </a:ln>
        </p:spPr>
        <p:txBody>
          <a:bodyPr anchorCtr="0" anchor="ctr" bIns="45700" lIns="91425" spcFirstLastPara="1" rIns="91425" wrap="square" tIns="45700">
            <a:normAutofit/>
          </a:bodyPr>
          <a:lstStyle/>
          <a:p>
            <a:pPr indent="0" lvl="0" marL="0" rtl="0" algn="ctr">
              <a:lnSpc>
                <a:spcPct val="100000"/>
              </a:lnSpc>
              <a:spcBef>
                <a:spcPts val="0"/>
              </a:spcBef>
              <a:spcAft>
                <a:spcPts val="0"/>
              </a:spcAft>
              <a:buSzPts val="1800"/>
              <a:buNone/>
            </a:pPr>
            <a:r>
              <a:rPr b="1" lang="en-US" sz="5200">
                <a:latin typeface="Georgia"/>
                <a:ea typeface="Georgia"/>
                <a:cs typeface="Georgia"/>
                <a:sym typeface="Georgia"/>
              </a:rPr>
              <a:t>Habitable Apartment</a:t>
            </a:r>
            <a:endParaRPr b="1" sz="5200">
              <a:latin typeface="Georgia"/>
              <a:ea typeface="Georgia"/>
              <a:cs typeface="Georgia"/>
              <a:sym typeface="Georgia"/>
            </a:endParaRPr>
          </a:p>
        </p:txBody>
      </p:sp>
      <p:sp>
        <p:nvSpPr>
          <p:cNvPr id="112" name="Google Shape;112;g37ff155a730_0_97"/>
          <p:cNvSpPr txBox="1"/>
          <p:nvPr>
            <p:ph idx="12" type="sldNum"/>
          </p:nvPr>
        </p:nvSpPr>
        <p:spPr>
          <a:xfrm>
            <a:off x="6553200" y="6356350"/>
            <a:ext cx="2133600" cy="3651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7" name="Shape 117"/>
        <p:cNvGrpSpPr/>
        <p:nvPr/>
      </p:nvGrpSpPr>
      <p:grpSpPr>
        <a:xfrm>
          <a:off x="0" y="0"/>
          <a:ext cx="0" cy="0"/>
          <a:chOff x="0" y="0"/>
          <a:chExt cx="0" cy="0"/>
        </a:xfrm>
      </p:grpSpPr>
      <p:sp>
        <p:nvSpPr>
          <p:cNvPr id="118" name="Google Shape;118;g37ff155a730_0_9"/>
          <p:cNvSpPr txBox="1"/>
          <p:nvPr>
            <p:ph type="ctrTitle"/>
          </p:nvPr>
        </p:nvSpPr>
        <p:spPr>
          <a:xfrm>
            <a:off x="121500" y="86650"/>
            <a:ext cx="2788800" cy="507900"/>
          </a:xfrm>
          <a:prstGeom prst="rect">
            <a:avLst/>
          </a:prstGeom>
          <a:noFill/>
          <a:ln cap="flat" cmpd="sng" w="19050">
            <a:solidFill>
              <a:srgbClr val="000000"/>
            </a:solidFill>
            <a:prstDash val="solid"/>
            <a:round/>
            <a:headEnd len="sm" w="sm" type="none"/>
            <a:tailEnd len="sm" w="sm" type="none"/>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990"/>
              <a:buNone/>
            </a:pPr>
            <a:r>
              <a:rPr b="1" lang="en-US" sz="1840">
                <a:latin typeface="Georgia"/>
                <a:ea typeface="Georgia"/>
                <a:cs typeface="Georgia"/>
                <a:sym typeface="Georgia"/>
              </a:rPr>
              <a:t>Habitable Apartment</a:t>
            </a:r>
            <a:endParaRPr b="1" sz="1840">
              <a:latin typeface="Georgia"/>
              <a:ea typeface="Georgia"/>
              <a:cs typeface="Georgia"/>
              <a:sym typeface="Georgia"/>
            </a:endParaRPr>
          </a:p>
        </p:txBody>
      </p:sp>
      <p:sp>
        <p:nvSpPr>
          <p:cNvPr id="119" name="Google Shape;119;g37ff155a730_0_9"/>
          <p:cNvSpPr txBox="1"/>
          <p:nvPr>
            <p:ph idx="12" type="sldNum"/>
          </p:nvPr>
        </p:nvSpPr>
        <p:spPr>
          <a:xfrm>
            <a:off x="6553200" y="6356350"/>
            <a:ext cx="2133600" cy="3651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sp>
        <p:nvSpPr>
          <p:cNvPr id="120" name="Google Shape;120;g37ff155a730_0_9"/>
          <p:cNvSpPr txBox="1"/>
          <p:nvPr/>
        </p:nvSpPr>
        <p:spPr>
          <a:xfrm>
            <a:off x="800100" y="654775"/>
            <a:ext cx="7814400" cy="11082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3000"/>
              <a:buFont typeface="Arial"/>
              <a:buNone/>
            </a:pPr>
            <a:r>
              <a:rPr b="1" i="0" lang="en-US" sz="3000" u="none" cap="none" strike="noStrike">
                <a:solidFill>
                  <a:schemeClr val="dk1"/>
                </a:solidFill>
                <a:latin typeface="Georgia"/>
                <a:ea typeface="Georgia"/>
                <a:cs typeface="Georgia"/>
                <a:sym typeface="Georgia"/>
              </a:rPr>
              <a:t>What are my rights to a </a:t>
            </a:r>
            <a:br>
              <a:rPr b="1" i="0" lang="en-US" sz="3000" u="none" cap="none" strike="noStrike">
                <a:solidFill>
                  <a:schemeClr val="dk1"/>
                </a:solidFill>
                <a:latin typeface="Georgia"/>
                <a:ea typeface="Georgia"/>
                <a:cs typeface="Georgia"/>
                <a:sym typeface="Georgia"/>
              </a:rPr>
            </a:br>
            <a:r>
              <a:rPr b="1" i="0" lang="en-US" sz="3000" u="none" cap="none" strike="noStrike">
                <a:solidFill>
                  <a:schemeClr val="dk1"/>
                </a:solidFill>
                <a:latin typeface="Georgia"/>
                <a:ea typeface="Georgia"/>
                <a:cs typeface="Georgia"/>
                <a:sym typeface="Georgia"/>
              </a:rPr>
              <a:t>habitable place to live?</a:t>
            </a:r>
            <a:endParaRPr b="1" i="0" sz="3000" u="none" cap="none" strike="noStrike">
              <a:solidFill>
                <a:schemeClr val="dk1"/>
              </a:solidFill>
              <a:latin typeface="Georgia"/>
              <a:ea typeface="Georgia"/>
              <a:cs typeface="Georgia"/>
              <a:sym typeface="Georgia"/>
            </a:endParaRPr>
          </a:p>
        </p:txBody>
      </p:sp>
      <p:sp>
        <p:nvSpPr>
          <p:cNvPr id="121" name="Google Shape;121;g37ff155a730_0_9"/>
          <p:cNvSpPr txBox="1"/>
          <p:nvPr/>
        </p:nvSpPr>
        <p:spPr>
          <a:xfrm>
            <a:off x="121500" y="1583300"/>
            <a:ext cx="8901000" cy="507900"/>
          </a:xfrm>
          <a:prstGeom prst="rect">
            <a:avLst/>
          </a:prstGeom>
          <a:noFill/>
          <a:ln>
            <a:noFill/>
          </a:ln>
        </p:spPr>
        <p:txBody>
          <a:bodyPr anchorCtr="0" anchor="t" bIns="91425" lIns="91425" spcFirstLastPara="1" rIns="91425" wrap="square" tIns="91425">
            <a:spAutoFit/>
          </a:bodyPr>
          <a:lstStyle/>
          <a:p>
            <a:pPr indent="0" lvl="0" marL="0" marR="0" rtl="0" algn="l">
              <a:lnSpc>
                <a:spcPct val="115000"/>
              </a:lnSpc>
              <a:spcBef>
                <a:spcPts val="0"/>
              </a:spcBef>
              <a:spcAft>
                <a:spcPts val="0"/>
              </a:spcAft>
              <a:buClr>
                <a:srgbClr val="000000"/>
              </a:buClr>
              <a:buSzPts val="2100"/>
              <a:buFont typeface="Arial"/>
              <a:buNone/>
            </a:pPr>
            <a:r>
              <a:t/>
            </a:r>
            <a:endParaRPr b="0" i="0" sz="2100" u="none" cap="none" strike="noStrike">
              <a:solidFill>
                <a:schemeClr val="dk1"/>
              </a:solidFill>
              <a:latin typeface="Georgia"/>
              <a:ea typeface="Georgia"/>
              <a:cs typeface="Georgia"/>
              <a:sym typeface="Georgia"/>
            </a:endParaRPr>
          </a:p>
        </p:txBody>
      </p:sp>
      <p:sp>
        <p:nvSpPr>
          <p:cNvPr id="122" name="Google Shape;122;g37ff155a730_0_9"/>
          <p:cNvSpPr txBox="1"/>
          <p:nvPr/>
        </p:nvSpPr>
        <p:spPr>
          <a:xfrm>
            <a:off x="454500" y="1989838"/>
            <a:ext cx="8235000" cy="3994800"/>
          </a:xfrm>
          <a:prstGeom prst="rect">
            <a:avLst/>
          </a:prstGeom>
          <a:noFill/>
          <a:ln>
            <a:noFill/>
          </a:ln>
        </p:spPr>
        <p:txBody>
          <a:bodyPr anchorCtr="0" anchor="t" bIns="91425" lIns="91425" spcFirstLastPara="1" rIns="91425" wrap="square" tIns="91425">
            <a:spAutoFit/>
          </a:bodyPr>
          <a:lstStyle/>
          <a:p>
            <a:pPr indent="-361950" lvl="0" marL="457200" marR="0" rtl="0" algn="l">
              <a:lnSpc>
                <a:spcPct val="115000"/>
              </a:lnSpc>
              <a:spcBef>
                <a:spcPts val="0"/>
              </a:spcBef>
              <a:spcAft>
                <a:spcPts val="0"/>
              </a:spcAft>
              <a:buClr>
                <a:schemeClr val="dk1"/>
              </a:buClr>
              <a:buSzPts val="2100"/>
              <a:buFont typeface="Georgia"/>
              <a:buChar char="●"/>
            </a:pPr>
            <a:r>
              <a:rPr b="0" i="0" lang="en-US" sz="2100" u="none" cap="none" strike="noStrike">
                <a:solidFill>
                  <a:schemeClr val="dk1"/>
                </a:solidFill>
                <a:latin typeface="Georgia"/>
                <a:ea typeface="Georgia"/>
                <a:cs typeface="Georgia"/>
                <a:sym typeface="Georgia"/>
              </a:rPr>
              <a:t>Entitled to a safe and habitable apartment</a:t>
            </a:r>
            <a:endParaRPr b="0" i="0" sz="2100" u="none" cap="none" strike="noStrike">
              <a:solidFill>
                <a:schemeClr val="dk1"/>
              </a:solidFill>
              <a:latin typeface="Georgia"/>
              <a:ea typeface="Georgia"/>
              <a:cs typeface="Georgia"/>
              <a:sym typeface="Georgia"/>
            </a:endParaRPr>
          </a:p>
          <a:p>
            <a:pPr indent="-361950" lvl="0" marL="457200" marR="0" rtl="0" algn="l">
              <a:lnSpc>
                <a:spcPct val="115000"/>
              </a:lnSpc>
              <a:spcBef>
                <a:spcPts val="1000"/>
              </a:spcBef>
              <a:spcAft>
                <a:spcPts val="0"/>
              </a:spcAft>
              <a:buClr>
                <a:schemeClr val="dk1"/>
              </a:buClr>
              <a:buSzPts val="2100"/>
              <a:buFont typeface="Georgia"/>
              <a:buChar char="●"/>
            </a:pPr>
            <a:r>
              <a:rPr b="0" i="0" lang="en-US" sz="2100" u="none" cap="none" strike="noStrike">
                <a:solidFill>
                  <a:schemeClr val="dk1"/>
                </a:solidFill>
                <a:latin typeface="Georgia"/>
                <a:ea typeface="Georgia"/>
                <a:cs typeface="Georgia"/>
                <a:sym typeface="Georgia"/>
              </a:rPr>
              <a:t>See the Housing Code Checklist at </a:t>
            </a:r>
            <a:r>
              <a:rPr b="0" i="0" lang="en-US" sz="2100" u="sng" cap="none" strike="noStrike">
                <a:solidFill>
                  <a:schemeClr val="hlink"/>
                </a:solidFill>
                <a:latin typeface="Georgia"/>
                <a:ea typeface="Georgia"/>
                <a:cs typeface="Georgia"/>
                <a:sym typeface="Georgia"/>
                <a:hlinkClick r:id="rId3"/>
              </a:rPr>
              <a:t>MassLegalHelp.org/housing-apartments-shelter/repairs-bad-conditions/how-use-housing-code-checklist</a:t>
            </a:r>
            <a:endParaRPr b="0" i="0" sz="2100" u="none" cap="none" strike="noStrike">
              <a:solidFill>
                <a:schemeClr val="dk1"/>
              </a:solidFill>
              <a:latin typeface="Georgia"/>
              <a:ea typeface="Georgia"/>
              <a:cs typeface="Georgia"/>
              <a:sym typeface="Georgia"/>
            </a:endParaRPr>
          </a:p>
          <a:p>
            <a:pPr indent="-361950" lvl="0" marL="457200" marR="0" rtl="0" algn="l">
              <a:lnSpc>
                <a:spcPct val="115000"/>
              </a:lnSpc>
              <a:spcBef>
                <a:spcPts val="1000"/>
              </a:spcBef>
              <a:spcAft>
                <a:spcPts val="0"/>
              </a:spcAft>
              <a:buClr>
                <a:schemeClr val="dk1"/>
              </a:buClr>
              <a:buSzPts val="2100"/>
              <a:buFont typeface="Georgia"/>
              <a:buChar char="●"/>
            </a:pPr>
            <a:r>
              <a:rPr b="0" i="0" lang="en-US" sz="2100" u="none" cap="none" strike="noStrike">
                <a:solidFill>
                  <a:schemeClr val="dk1"/>
                </a:solidFill>
                <a:latin typeface="Georgia"/>
                <a:ea typeface="Georgia"/>
                <a:cs typeface="Georgia"/>
                <a:sym typeface="Georgia"/>
              </a:rPr>
              <a:t>If violation, report the problem to the PHA in writing</a:t>
            </a:r>
            <a:endParaRPr b="0" i="0" sz="2100" u="none" cap="none" strike="noStrike">
              <a:solidFill>
                <a:schemeClr val="dk1"/>
              </a:solidFill>
              <a:latin typeface="Georgia"/>
              <a:ea typeface="Georgia"/>
              <a:cs typeface="Georgia"/>
              <a:sym typeface="Georgia"/>
            </a:endParaRPr>
          </a:p>
          <a:p>
            <a:pPr indent="-361950" lvl="0" marL="457200" marR="0" rtl="0" algn="l">
              <a:lnSpc>
                <a:spcPct val="115000"/>
              </a:lnSpc>
              <a:spcBef>
                <a:spcPts val="1000"/>
              </a:spcBef>
              <a:spcAft>
                <a:spcPts val="0"/>
              </a:spcAft>
              <a:buClr>
                <a:schemeClr val="dk1"/>
              </a:buClr>
              <a:buSzPts val="2100"/>
              <a:buFont typeface="Georgia"/>
              <a:buChar char="●"/>
            </a:pPr>
            <a:r>
              <a:rPr b="0" i="0" lang="en-US" sz="2100" u="none" cap="none" strike="noStrike">
                <a:solidFill>
                  <a:schemeClr val="dk1"/>
                </a:solidFill>
                <a:latin typeface="Georgia"/>
                <a:ea typeface="Georgia"/>
                <a:cs typeface="Georgia"/>
                <a:sym typeface="Georgia"/>
              </a:rPr>
              <a:t>If the PHA does not take action, you can ask for a full inspection by the local housing code inspection office (Board of Health)</a:t>
            </a:r>
            <a:endParaRPr b="0" i="0" sz="2100" u="none" cap="none" strike="noStrike">
              <a:solidFill>
                <a:schemeClr val="dk1"/>
              </a:solidFill>
              <a:latin typeface="Georgia"/>
              <a:ea typeface="Georgia"/>
              <a:cs typeface="Georgia"/>
              <a:sym typeface="Georgia"/>
            </a:endParaRPr>
          </a:p>
          <a:p>
            <a:pPr indent="-361950" lvl="0" marL="457200" marR="0" rtl="0" algn="l">
              <a:lnSpc>
                <a:spcPct val="115000"/>
              </a:lnSpc>
              <a:spcBef>
                <a:spcPts val="1000"/>
              </a:spcBef>
              <a:spcAft>
                <a:spcPts val="1000"/>
              </a:spcAft>
              <a:buClr>
                <a:schemeClr val="dk1"/>
              </a:buClr>
              <a:buSzPts val="2100"/>
              <a:buFont typeface="Georgia"/>
              <a:buChar char="●"/>
            </a:pPr>
            <a:r>
              <a:rPr b="0" i="0" lang="en-US" sz="2100" u="none" cap="none" strike="noStrike">
                <a:solidFill>
                  <a:schemeClr val="dk1"/>
                </a:solidFill>
                <a:latin typeface="Georgia"/>
                <a:ea typeface="Georgia"/>
                <a:cs typeface="Georgia"/>
                <a:sym typeface="Georgia"/>
              </a:rPr>
              <a:t>Board of Health should not notify the PHA about this prior to inspection but will notify them after about the results</a:t>
            </a:r>
            <a:endParaRPr b="0" i="0" sz="2100" u="none" cap="none" strike="noStrike">
              <a:solidFill>
                <a:schemeClr val="dk1"/>
              </a:solidFill>
              <a:latin typeface="Georgia"/>
              <a:ea typeface="Georgia"/>
              <a:cs typeface="Georgia"/>
              <a:sym typeface="Georgia"/>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7" name="Shape 127"/>
        <p:cNvGrpSpPr/>
        <p:nvPr/>
      </p:nvGrpSpPr>
      <p:grpSpPr>
        <a:xfrm>
          <a:off x="0" y="0"/>
          <a:ext cx="0" cy="0"/>
          <a:chOff x="0" y="0"/>
          <a:chExt cx="0" cy="0"/>
        </a:xfrm>
      </p:grpSpPr>
      <p:sp>
        <p:nvSpPr>
          <p:cNvPr id="128" name="Google Shape;128;g37ff155a730_0_103"/>
          <p:cNvSpPr txBox="1"/>
          <p:nvPr>
            <p:ph type="ctrTitle"/>
          </p:nvPr>
        </p:nvSpPr>
        <p:spPr>
          <a:xfrm>
            <a:off x="685800" y="2592425"/>
            <a:ext cx="7772400" cy="1470000"/>
          </a:xfrm>
          <a:prstGeom prst="rect">
            <a:avLst/>
          </a:prstGeom>
          <a:noFill/>
          <a:ln>
            <a:noFill/>
          </a:ln>
        </p:spPr>
        <p:txBody>
          <a:bodyPr anchorCtr="0" anchor="ctr" bIns="45700" lIns="91425" spcFirstLastPara="1" rIns="91425" wrap="square" tIns="45700">
            <a:normAutofit fontScale="90000"/>
          </a:bodyPr>
          <a:lstStyle/>
          <a:p>
            <a:pPr indent="0" lvl="0" marL="0" rtl="0" algn="ctr">
              <a:lnSpc>
                <a:spcPct val="100000"/>
              </a:lnSpc>
              <a:spcBef>
                <a:spcPts val="0"/>
              </a:spcBef>
              <a:spcAft>
                <a:spcPts val="0"/>
              </a:spcAft>
              <a:buSzPct val="38461"/>
              <a:buNone/>
            </a:pPr>
            <a:r>
              <a:rPr b="1" lang="en-US" sz="5200">
                <a:latin typeface="Georgia"/>
                <a:ea typeface="Georgia"/>
                <a:cs typeface="Georgia"/>
                <a:sym typeface="Georgia"/>
              </a:rPr>
              <a:t>Reasonable Accommodation</a:t>
            </a:r>
            <a:endParaRPr b="1" sz="5200">
              <a:latin typeface="Georgia"/>
              <a:ea typeface="Georgia"/>
              <a:cs typeface="Georgia"/>
              <a:sym typeface="Georgia"/>
            </a:endParaRPr>
          </a:p>
        </p:txBody>
      </p:sp>
      <p:sp>
        <p:nvSpPr>
          <p:cNvPr id="129" name="Google Shape;129;g37ff155a730_0_103"/>
          <p:cNvSpPr txBox="1"/>
          <p:nvPr>
            <p:ph idx="12" type="sldNum"/>
          </p:nvPr>
        </p:nvSpPr>
        <p:spPr>
          <a:xfrm>
            <a:off x="6553200" y="6356350"/>
            <a:ext cx="2133600" cy="3651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 name="Shape 134"/>
        <p:cNvGrpSpPr/>
        <p:nvPr/>
      </p:nvGrpSpPr>
      <p:grpSpPr>
        <a:xfrm>
          <a:off x="0" y="0"/>
          <a:ext cx="0" cy="0"/>
          <a:chOff x="0" y="0"/>
          <a:chExt cx="0" cy="0"/>
        </a:xfrm>
      </p:grpSpPr>
      <p:sp>
        <p:nvSpPr>
          <p:cNvPr id="135" name="Google Shape;135;g37ff155a730_0_20"/>
          <p:cNvSpPr txBox="1"/>
          <p:nvPr>
            <p:ph type="ctrTitle"/>
          </p:nvPr>
        </p:nvSpPr>
        <p:spPr>
          <a:xfrm>
            <a:off x="121500" y="86625"/>
            <a:ext cx="3741900" cy="539400"/>
          </a:xfrm>
          <a:prstGeom prst="rect">
            <a:avLst/>
          </a:prstGeom>
          <a:noFill/>
          <a:ln cap="flat" cmpd="sng" w="19050">
            <a:solidFill>
              <a:srgbClr val="000000"/>
            </a:solidFill>
            <a:prstDash val="solid"/>
            <a:round/>
            <a:headEnd len="sm" w="sm" type="none"/>
            <a:tailEnd len="sm" w="sm" type="none"/>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990"/>
              <a:buNone/>
            </a:pPr>
            <a:r>
              <a:rPr b="1" lang="en-US" sz="1840">
                <a:latin typeface="Georgia"/>
                <a:ea typeface="Georgia"/>
                <a:cs typeface="Georgia"/>
                <a:sym typeface="Georgia"/>
              </a:rPr>
              <a:t>Reasonable Accommodation</a:t>
            </a:r>
            <a:endParaRPr b="1" sz="1840">
              <a:latin typeface="Georgia"/>
              <a:ea typeface="Georgia"/>
              <a:cs typeface="Georgia"/>
              <a:sym typeface="Georgia"/>
            </a:endParaRPr>
          </a:p>
        </p:txBody>
      </p:sp>
      <p:sp>
        <p:nvSpPr>
          <p:cNvPr id="136" name="Google Shape;136;g37ff155a730_0_20"/>
          <p:cNvSpPr txBox="1"/>
          <p:nvPr>
            <p:ph idx="12" type="sldNum"/>
          </p:nvPr>
        </p:nvSpPr>
        <p:spPr>
          <a:xfrm>
            <a:off x="6553200" y="6356350"/>
            <a:ext cx="2133600" cy="3651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sp>
        <p:nvSpPr>
          <p:cNvPr id="137" name="Google Shape;137;g37ff155a730_0_20"/>
          <p:cNvSpPr txBox="1"/>
          <p:nvPr/>
        </p:nvSpPr>
        <p:spPr>
          <a:xfrm>
            <a:off x="800100" y="417650"/>
            <a:ext cx="7814400" cy="15699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3000"/>
              <a:buFont typeface="Arial"/>
              <a:buNone/>
            </a:pPr>
            <a:r>
              <a:t/>
            </a:r>
            <a:endParaRPr b="1" i="0" sz="3000" u="none" cap="none" strike="noStrike">
              <a:solidFill>
                <a:schemeClr val="dk1"/>
              </a:solidFill>
              <a:latin typeface="Georgia"/>
              <a:ea typeface="Georgia"/>
              <a:cs typeface="Georgia"/>
              <a:sym typeface="Georgia"/>
            </a:endParaRPr>
          </a:p>
          <a:p>
            <a:pPr indent="0" lvl="0" marL="0" marR="0" rtl="0" algn="ctr">
              <a:lnSpc>
                <a:spcPct val="100000"/>
              </a:lnSpc>
              <a:spcBef>
                <a:spcPts val="0"/>
              </a:spcBef>
              <a:spcAft>
                <a:spcPts val="0"/>
              </a:spcAft>
              <a:buClr>
                <a:srgbClr val="000000"/>
              </a:buClr>
              <a:buSzPts val="3000"/>
              <a:buFont typeface="Arial"/>
              <a:buNone/>
            </a:pPr>
            <a:r>
              <a:rPr b="1" i="0" lang="en-US" sz="3000" u="none" cap="none" strike="noStrike">
                <a:solidFill>
                  <a:schemeClr val="dk1"/>
                </a:solidFill>
                <a:latin typeface="Georgia"/>
                <a:ea typeface="Georgia"/>
                <a:cs typeface="Georgia"/>
                <a:sym typeface="Georgia"/>
              </a:rPr>
              <a:t>What is a reasonable accommodation?</a:t>
            </a:r>
            <a:endParaRPr b="1" i="0" sz="3000" u="none" cap="none" strike="noStrike">
              <a:solidFill>
                <a:schemeClr val="dk1"/>
              </a:solidFill>
              <a:latin typeface="Georgia"/>
              <a:ea typeface="Georgia"/>
              <a:cs typeface="Georgia"/>
              <a:sym typeface="Georgia"/>
            </a:endParaRPr>
          </a:p>
          <a:p>
            <a:pPr indent="0" lvl="0" marL="0" marR="0" rtl="0" algn="ctr">
              <a:lnSpc>
                <a:spcPct val="100000"/>
              </a:lnSpc>
              <a:spcBef>
                <a:spcPts val="0"/>
              </a:spcBef>
              <a:spcAft>
                <a:spcPts val="0"/>
              </a:spcAft>
              <a:buClr>
                <a:srgbClr val="000000"/>
              </a:buClr>
              <a:buSzPts val="3000"/>
              <a:buFont typeface="Arial"/>
              <a:buNone/>
            </a:pPr>
            <a:r>
              <a:t/>
            </a:r>
            <a:endParaRPr b="1" i="0" sz="3000" u="none" cap="none" strike="noStrike">
              <a:solidFill>
                <a:schemeClr val="dk1"/>
              </a:solidFill>
              <a:latin typeface="Georgia"/>
              <a:ea typeface="Georgia"/>
              <a:cs typeface="Georgia"/>
              <a:sym typeface="Georgia"/>
            </a:endParaRPr>
          </a:p>
        </p:txBody>
      </p:sp>
      <p:sp>
        <p:nvSpPr>
          <p:cNvPr id="138" name="Google Shape;138;g37ff155a730_0_20"/>
          <p:cNvSpPr txBox="1"/>
          <p:nvPr/>
        </p:nvSpPr>
        <p:spPr>
          <a:xfrm>
            <a:off x="121500" y="1987550"/>
            <a:ext cx="8901000" cy="507900"/>
          </a:xfrm>
          <a:prstGeom prst="rect">
            <a:avLst/>
          </a:prstGeom>
          <a:noFill/>
          <a:ln>
            <a:noFill/>
          </a:ln>
        </p:spPr>
        <p:txBody>
          <a:bodyPr anchorCtr="0" anchor="t" bIns="91425" lIns="91425" spcFirstLastPara="1" rIns="91425" wrap="square" tIns="91425">
            <a:spAutoFit/>
          </a:bodyPr>
          <a:lstStyle/>
          <a:p>
            <a:pPr indent="0" lvl="0" marL="0" marR="0" rtl="0" algn="l">
              <a:lnSpc>
                <a:spcPct val="115000"/>
              </a:lnSpc>
              <a:spcBef>
                <a:spcPts val="0"/>
              </a:spcBef>
              <a:spcAft>
                <a:spcPts val="0"/>
              </a:spcAft>
              <a:buClr>
                <a:srgbClr val="000000"/>
              </a:buClr>
              <a:buSzPts val="2100"/>
              <a:buFont typeface="Arial"/>
              <a:buNone/>
            </a:pPr>
            <a:r>
              <a:t/>
            </a:r>
            <a:endParaRPr b="0" i="0" sz="2100" u="none" cap="none" strike="noStrike">
              <a:solidFill>
                <a:schemeClr val="dk1"/>
              </a:solidFill>
              <a:latin typeface="Georgia"/>
              <a:ea typeface="Georgia"/>
              <a:cs typeface="Georgia"/>
              <a:sym typeface="Georgia"/>
            </a:endParaRPr>
          </a:p>
        </p:txBody>
      </p:sp>
      <p:sp>
        <p:nvSpPr>
          <p:cNvPr id="139" name="Google Shape;139;g37ff155a730_0_20"/>
          <p:cNvSpPr txBox="1"/>
          <p:nvPr/>
        </p:nvSpPr>
        <p:spPr>
          <a:xfrm>
            <a:off x="652200" y="1901925"/>
            <a:ext cx="7385400" cy="4405200"/>
          </a:xfrm>
          <a:prstGeom prst="rect">
            <a:avLst/>
          </a:prstGeom>
          <a:noFill/>
          <a:ln>
            <a:noFill/>
          </a:ln>
        </p:spPr>
        <p:txBody>
          <a:bodyPr anchorCtr="0" anchor="t" bIns="91425" lIns="91425" spcFirstLastPara="1" rIns="91425" wrap="square" tIns="91425">
            <a:spAutoFit/>
          </a:bodyPr>
          <a:lstStyle/>
          <a:p>
            <a:pPr indent="-361950" lvl="0" marL="457200" marR="0" rtl="0" algn="l">
              <a:lnSpc>
                <a:spcPct val="115000"/>
              </a:lnSpc>
              <a:spcBef>
                <a:spcPts val="0"/>
              </a:spcBef>
              <a:spcAft>
                <a:spcPts val="0"/>
              </a:spcAft>
              <a:buClr>
                <a:schemeClr val="dk1"/>
              </a:buClr>
              <a:buSzPts val="2100"/>
              <a:buFont typeface="Georgia"/>
              <a:buChar char="●"/>
            </a:pPr>
            <a:r>
              <a:rPr b="0" i="0" lang="en-US" sz="2100" u="none" cap="none" strike="noStrike">
                <a:solidFill>
                  <a:schemeClr val="dk1"/>
                </a:solidFill>
                <a:latin typeface="Georgia"/>
                <a:ea typeface="Georgia"/>
                <a:cs typeface="Georgia"/>
                <a:sym typeface="Georgia"/>
              </a:rPr>
              <a:t>A change necessary for a person with a disability to have equal opportunity to use and enjoy their dwelling</a:t>
            </a:r>
            <a:endParaRPr b="0" i="0" sz="2100" u="none" cap="none" strike="noStrike">
              <a:solidFill>
                <a:schemeClr val="dk1"/>
              </a:solidFill>
              <a:latin typeface="Georgia"/>
              <a:ea typeface="Georgia"/>
              <a:cs typeface="Georgia"/>
              <a:sym typeface="Georgia"/>
            </a:endParaRPr>
          </a:p>
          <a:p>
            <a:pPr indent="-361950" lvl="0" marL="457200" marR="0" rtl="0" algn="l">
              <a:lnSpc>
                <a:spcPct val="115000"/>
              </a:lnSpc>
              <a:spcBef>
                <a:spcPts val="1800"/>
              </a:spcBef>
              <a:spcAft>
                <a:spcPts val="0"/>
              </a:spcAft>
              <a:buClr>
                <a:schemeClr val="dk1"/>
              </a:buClr>
              <a:buSzPts val="2100"/>
              <a:buFont typeface="Georgia"/>
              <a:buChar char="●"/>
            </a:pPr>
            <a:r>
              <a:rPr b="0" i="0" lang="en-US" sz="2100" u="none" cap="none" strike="noStrike">
                <a:solidFill>
                  <a:schemeClr val="dk1"/>
                </a:solidFill>
                <a:latin typeface="Georgia"/>
                <a:ea typeface="Georgia"/>
                <a:cs typeface="Georgia"/>
                <a:sym typeface="Georgia"/>
              </a:rPr>
              <a:t>Individualized adjustment to individual problems on a case-by-case basis</a:t>
            </a:r>
            <a:endParaRPr b="0" i="0" sz="2100" u="none" cap="none" strike="noStrike">
              <a:solidFill>
                <a:schemeClr val="dk1"/>
              </a:solidFill>
              <a:latin typeface="Georgia"/>
              <a:ea typeface="Georgia"/>
              <a:cs typeface="Georgia"/>
              <a:sym typeface="Georgia"/>
            </a:endParaRPr>
          </a:p>
          <a:p>
            <a:pPr indent="-361950" lvl="0" marL="457200" marR="0" rtl="0" algn="l">
              <a:lnSpc>
                <a:spcPct val="115000"/>
              </a:lnSpc>
              <a:spcBef>
                <a:spcPts val="1800"/>
              </a:spcBef>
              <a:spcAft>
                <a:spcPts val="0"/>
              </a:spcAft>
              <a:buClr>
                <a:schemeClr val="dk1"/>
              </a:buClr>
              <a:buSzPts val="2100"/>
              <a:buFont typeface="Georgia"/>
              <a:buChar char="●"/>
            </a:pPr>
            <a:r>
              <a:rPr b="0" i="0" lang="en-US" sz="2100" u="none" cap="none" strike="noStrike">
                <a:solidFill>
                  <a:schemeClr val="dk1"/>
                </a:solidFill>
                <a:latin typeface="Georgia"/>
                <a:ea typeface="Georgia"/>
                <a:cs typeface="Georgia"/>
                <a:sym typeface="Georgia"/>
              </a:rPr>
              <a:t>Need a connection between the requested accommodation and a person’s disability</a:t>
            </a:r>
            <a:endParaRPr b="0" i="0" sz="2100" u="none" cap="none" strike="noStrike">
              <a:solidFill>
                <a:schemeClr val="dk1"/>
              </a:solidFill>
              <a:latin typeface="Georgia"/>
              <a:ea typeface="Georgia"/>
              <a:cs typeface="Georgia"/>
              <a:sym typeface="Georgia"/>
            </a:endParaRPr>
          </a:p>
          <a:p>
            <a:pPr indent="-361950" lvl="0" marL="457200" marR="0" rtl="0" algn="l">
              <a:lnSpc>
                <a:spcPct val="115000"/>
              </a:lnSpc>
              <a:spcBef>
                <a:spcPts val="1800"/>
              </a:spcBef>
              <a:spcAft>
                <a:spcPts val="0"/>
              </a:spcAft>
              <a:buClr>
                <a:schemeClr val="dk1"/>
              </a:buClr>
              <a:buSzPts val="2100"/>
              <a:buFont typeface="Georgia"/>
              <a:buChar char="●"/>
            </a:pPr>
            <a:r>
              <a:rPr b="0" i="0" lang="en-US" sz="2100" u="none" cap="none" strike="noStrike">
                <a:solidFill>
                  <a:schemeClr val="dk1"/>
                </a:solidFill>
                <a:latin typeface="Georgia"/>
                <a:ea typeface="Georgia"/>
                <a:cs typeface="Georgia"/>
                <a:sym typeface="Georgia"/>
              </a:rPr>
              <a:t>For example: Relaxing a policy against pets in cases where the tenants are emotionally dependent on them</a:t>
            </a:r>
            <a:endParaRPr b="0" i="0" sz="2100" u="none" cap="none" strike="noStrike">
              <a:solidFill>
                <a:schemeClr val="dk1"/>
              </a:solidFill>
              <a:latin typeface="Georgia"/>
              <a:ea typeface="Georgia"/>
              <a:cs typeface="Georgia"/>
              <a:sym typeface="Georgia"/>
            </a:endParaRPr>
          </a:p>
          <a:p>
            <a:pPr indent="0" lvl="0" marL="0" marR="0" rtl="0" algn="l">
              <a:lnSpc>
                <a:spcPct val="115000"/>
              </a:lnSpc>
              <a:spcBef>
                <a:spcPts val="1800"/>
              </a:spcBef>
              <a:spcAft>
                <a:spcPts val="1000"/>
              </a:spcAft>
              <a:buClr>
                <a:srgbClr val="000000"/>
              </a:buClr>
              <a:buSzPts val="2100"/>
              <a:buFont typeface="Arial"/>
              <a:buNone/>
            </a:pPr>
            <a:r>
              <a:t/>
            </a:r>
            <a:endParaRPr b="0" i="0" sz="2100" u="none" cap="none" strike="noStrike">
              <a:solidFill>
                <a:schemeClr val="dk1"/>
              </a:solidFill>
              <a:latin typeface="Georgia"/>
              <a:ea typeface="Georgia"/>
              <a:cs typeface="Georgia"/>
              <a:sym typeface="Georgia"/>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4" name="Shape 144"/>
        <p:cNvGrpSpPr/>
        <p:nvPr/>
      </p:nvGrpSpPr>
      <p:grpSpPr>
        <a:xfrm>
          <a:off x="0" y="0"/>
          <a:ext cx="0" cy="0"/>
          <a:chOff x="0" y="0"/>
          <a:chExt cx="0" cy="0"/>
        </a:xfrm>
      </p:grpSpPr>
      <p:sp>
        <p:nvSpPr>
          <p:cNvPr id="145" name="Google Shape;145;g37ff155a730_0_29"/>
          <p:cNvSpPr txBox="1"/>
          <p:nvPr>
            <p:ph type="ctrTitle"/>
          </p:nvPr>
        </p:nvSpPr>
        <p:spPr>
          <a:xfrm>
            <a:off x="121500" y="94800"/>
            <a:ext cx="3713100" cy="539400"/>
          </a:xfrm>
          <a:prstGeom prst="rect">
            <a:avLst/>
          </a:prstGeom>
          <a:noFill/>
          <a:ln cap="flat" cmpd="sng" w="1905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990"/>
              <a:buNone/>
            </a:pPr>
            <a:r>
              <a:rPr b="1" lang="en-US" sz="1840">
                <a:latin typeface="Georgia"/>
                <a:ea typeface="Georgia"/>
                <a:cs typeface="Georgia"/>
                <a:sym typeface="Georgia"/>
              </a:rPr>
              <a:t>Reasonable Accommodation</a:t>
            </a:r>
            <a:endParaRPr b="1" sz="1840">
              <a:latin typeface="Georgia"/>
              <a:ea typeface="Georgia"/>
              <a:cs typeface="Georgia"/>
              <a:sym typeface="Georgia"/>
            </a:endParaRPr>
          </a:p>
        </p:txBody>
      </p:sp>
      <p:sp>
        <p:nvSpPr>
          <p:cNvPr id="146" name="Google Shape;146;g37ff155a730_0_29"/>
          <p:cNvSpPr txBox="1"/>
          <p:nvPr>
            <p:ph idx="12" type="sldNum"/>
          </p:nvPr>
        </p:nvSpPr>
        <p:spPr>
          <a:xfrm>
            <a:off x="6553200" y="6356350"/>
            <a:ext cx="2133600" cy="3651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sp>
        <p:nvSpPr>
          <p:cNvPr id="147" name="Google Shape;147;g37ff155a730_0_29"/>
          <p:cNvSpPr txBox="1"/>
          <p:nvPr/>
        </p:nvSpPr>
        <p:spPr>
          <a:xfrm>
            <a:off x="800100" y="634200"/>
            <a:ext cx="7814400" cy="15699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3000"/>
              <a:buFont typeface="Arial"/>
              <a:buNone/>
            </a:pPr>
            <a:r>
              <a:rPr b="1" i="0" lang="en-US" sz="3000" u="none" cap="none" strike="noStrike">
                <a:solidFill>
                  <a:schemeClr val="dk1"/>
                </a:solidFill>
                <a:latin typeface="Georgia"/>
                <a:ea typeface="Georgia"/>
                <a:cs typeface="Georgia"/>
                <a:sym typeface="Georgia"/>
              </a:rPr>
              <a:t>When is someone entitled to a reasonable accommodation?</a:t>
            </a:r>
            <a:endParaRPr b="1" i="0" sz="3000" u="none" cap="none" strike="noStrike">
              <a:solidFill>
                <a:schemeClr val="dk1"/>
              </a:solidFill>
              <a:latin typeface="Georgia"/>
              <a:ea typeface="Georgia"/>
              <a:cs typeface="Georgia"/>
              <a:sym typeface="Georgia"/>
            </a:endParaRPr>
          </a:p>
          <a:p>
            <a:pPr indent="0" lvl="0" marL="0" marR="0" rtl="0" algn="ctr">
              <a:lnSpc>
                <a:spcPct val="100000"/>
              </a:lnSpc>
              <a:spcBef>
                <a:spcPts val="0"/>
              </a:spcBef>
              <a:spcAft>
                <a:spcPts val="0"/>
              </a:spcAft>
              <a:buClr>
                <a:srgbClr val="000000"/>
              </a:buClr>
              <a:buSzPts val="3000"/>
              <a:buFont typeface="Arial"/>
              <a:buNone/>
            </a:pPr>
            <a:r>
              <a:t/>
            </a:r>
            <a:endParaRPr b="1" i="0" sz="3000" u="none" cap="none" strike="noStrike">
              <a:solidFill>
                <a:schemeClr val="dk1"/>
              </a:solidFill>
              <a:latin typeface="Georgia"/>
              <a:ea typeface="Georgia"/>
              <a:cs typeface="Georgia"/>
              <a:sym typeface="Georgia"/>
            </a:endParaRPr>
          </a:p>
        </p:txBody>
      </p:sp>
      <p:sp>
        <p:nvSpPr>
          <p:cNvPr id="148" name="Google Shape;148;g37ff155a730_0_29"/>
          <p:cNvSpPr txBox="1"/>
          <p:nvPr/>
        </p:nvSpPr>
        <p:spPr>
          <a:xfrm>
            <a:off x="121500" y="1987550"/>
            <a:ext cx="8901000" cy="507900"/>
          </a:xfrm>
          <a:prstGeom prst="rect">
            <a:avLst/>
          </a:prstGeom>
          <a:noFill/>
          <a:ln>
            <a:noFill/>
          </a:ln>
        </p:spPr>
        <p:txBody>
          <a:bodyPr anchorCtr="0" anchor="t" bIns="91425" lIns="91425" spcFirstLastPara="1" rIns="91425" wrap="square" tIns="91425">
            <a:spAutoFit/>
          </a:bodyPr>
          <a:lstStyle/>
          <a:p>
            <a:pPr indent="0" lvl="0" marL="0" marR="0" rtl="0" algn="l">
              <a:lnSpc>
                <a:spcPct val="115000"/>
              </a:lnSpc>
              <a:spcBef>
                <a:spcPts val="0"/>
              </a:spcBef>
              <a:spcAft>
                <a:spcPts val="0"/>
              </a:spcAft>
              <a:buClr>
                <a:srgbClr val="000000"/>
              </a:buClr>
              <a:buSzPts val="2100"/>
              <a:buFont typeface="Arial"/>
              <a:buNone/>
            </a:pPr>
            <a:r>
              <a:t/>
            </a:r>
            <a:endParaRPr b="0" i="0" sz="2100" u="none" cap="none" strike="noStrike">
              <a:solidFill>
                <a:schemeClr val="dk1"/>
              </a:solidFill>
              <a:latin typeface="Georgia"/>
              <a:ea typeface="Georgia"/>
              <a:cs typeface="Georgia"/>
              <a:sym typeface="Georgia"/>
            </a:endParaRPr>
          </a:p>
        </p:txBody>
      </p:sp>
      <p:sp>
        <p:nvSpPr>
          <p:cNvPr id="149" name="Google Shape;149;g37ff155a730_0_29"/>
          <p:cNvSpPr txBox="1"/>
          <p:nvPr/>
        </p:nvSpPr>
        <p:spPr>
          <a:xfrm>
            <a:off x="326100" y="1729125"/>
            <a:ext cx="8491800" cy="4827900"/>
          </a:xfrm>
          <a:prstGeom prst="rect">
            <a:avLst/>
          </a:prstGeom>
          <a:noFill/>
          <a:ln>
            <a:noFill/>
          </a:ln>
        </p:spPr>
        <p:txBody>
          <a:bodyPr anchorCtr="0" anchor="t" bIns="91425" lIns="91425" spcFirstLastPara="1" rIns="91425" wrap="square" tIns="91425">
            <a:spAutoFit/>
          </a:bodyPr>
          <a:lstStyle/>
          <a:p>
            <a:pPr indent="-361950" lvl="0" marL="457200" marR="0" rtl="0" algn="l">
              <a:lnSpc>
                <a:spcPct val="115000"/>
              </a:lnSpc>
              <a:spcBef>
                <a:spcPts val="0"/>
              </a:spcBef>
              <a:spcAft>
                <a:spcPts val="0"/>
              </a:spcAft>
              <a:buClr>
                <a:schemeClr val="dk1"/>
              </a:buClr>
              <a:buSzPts val="2100"/>
              <a:buFont typeface="Georgia"/>
              <a:buChar char="●"/>
            </a:pPr>
            <a:r>
              <a:rPr b="0" i="0" lang="en-US" sz="2100" u="none" cap="none" strike="noStrike">
                <a:solidFill>
                  <a:schemeClr val="dk1"/>
                </a:solidFill>
                <a:latin typeface="Georgia"/>
                <a:ea typeface="Georgia"/>
                <a:cs typeface="Georgia"/>
                <a:sym typeface="Georgia"/>
              </a:rPr>
              <a:t>Disabled tenants are only entitled to a reasonable accommodations when the housing authority does not suffer:</a:t>
            </a:r>
            <a:endParaRPr b="0" i="0" sz="2100" u="none" cap="none" strike="noStrike">
              <a:solidFill>
                <a:schemeClr val="dk1"/>
              </a:solidFill>
              <a:latin typeface="Georgia"/>
              <a:ea typeface="Georgia"/>
              <a:cs typeface="Georgia"/>
              <a:sym typeface="Georgia"/>
            </a:endParaRPr>
          </a:p>
          <a:p>
            <a:pPr indent="-361950" lvl="1" marL="914400" marR="0" rtl="0" algn="l">
              <a:lnSpc>
                <a:spcPct val="115000"/>
              </a:lnSpc>
              <a:spcBef>
                <a:spcPts val="0"/>
              </a:spcBef>
              <a:spcAft>
                <a:spcPts val="0"/>
              </a:spcAft>
              <a:buClr>
                <a:schemeClr val="dk1"/>
              </a:buClr>
              <a:buSzPts val="2100"/>
              <a:buFont typeface="Georgia"/>
              <a:buChar char="○"/>
            </a:pPr>
            <a:r>
              <a:rPr b="0" i="0" lang="en-US" sz="2100" u="none" cap="none" strike="noStrike">
                <a:solidFill>
                  <a:schemeClr val="dk1"/>
                </a:solidFill>
                <a:latin typeface="Georgia"/>
                <a:ea typeface="Georgia"/>
                <a:cs typeface="Georgia"/>
                <a:sym typeface="Georgia"/>
              </a:rPr>
              <a:t>Undue financial hardship</a:t>
            </a:r>
            <a:endParaRPr b="0" i="0" sz="2100" u="none" cap="none" strike="noStrike">
              <a:solidFill>
                <a:schemeClr val="dk1"/>
              </a:solidFill>
              <a:latin typeface="Georgia"/>
              <a:ea typeface="Georgia"/>
              <a:cs typeface="Georgia"/>
              <a:sym typeface="Georgia"/>
            </a:endParaRPr>
          </a:p>
          <a:p>
            <a:pPr indent="-361950" lvl="1" marL="914400" marR="0" rtl="0" algn="l">
              <a:lnSpc>
                <a:spcPct val="115000"/>
              </a:lnSpc>
              <a:spcBef>
                <a:spcPts val="0"/>
              </a:spcBef>
              <a:spcAft>
                <a:spcPts val="0"/>
              </a:spcAft>
              <a:buClr>
                <a:schemeClr val="dk1"/>
              </a:buClr>
              <a:buSzPts val="2100"/>
              <a:buFont typeface="Georgia"/>
              <a:buChar char="○"/>
            </a:pPr>
            <a:r>
              <a:rPr b="0" i="0" lang="en-US" sz="2100" u="none" cap="none" strike="noStrike">
                <a:solidFill>
                  <a:schemeClr val="dk1"/>
                </a:solidFill>
                <a:latin typeface="Georgia"/>
                <a:ea typeface="Georgia"/>
                <a:cs typeface="Georgia"/>
                <a:sym typeface="Georgia"/>
              </a:rPr>
              <a:t>Undue administrative burden</a:t>
            </a:r>
            <a:endParaRPr b="0" i="0" sz="2100" u="none" cap="none" strike="noStrike">
              <a:solidFill>
                <a:schemeClr val="dk1"/>
              </a:solidFill>
              <a:latin typeface="Georgia"/>
              <a:ea typeface="Georgia"/>
              <a:cs typeface="Georgia"/>
              <a:sym typeface="Georgia"/>
            </a:endParaRPr>
          </a:p>
          <a:p>
            <a:pPr indent="-361950" lvl="1" marL="914400" marR="0" rtl="0" algn="l">
              <a:lnSpc>
                <a:spcPct val="115000"/>
              </a:lnSpc>
              <a:spcBef>
                <a:spcPts val="0"/>
              </a:spcBef>
              <a:spcAft>
                <a:spcPts val="0"/>
              </a:spcAft>
              <a:buClr>
                <a:schemeClr val="dk1"/>
              </a:buClr>
              <a:buSzPts val="2100"/>
              <a:buFont typeface="Georgia"/>
              <a:buChar char="○"/>
            </a:pPr>
            <a:r>
              <a:rPr b="0" i="0" lang="en-US" sz="2100" u="none" cap="none" strike="noStrike">
                <a:solidFill>
                  <a:schemeClr val="dk1"/>
                </a:solidFill>
                <a:latin typeface="Georgia"/>
                <a:ea typeface="Georgia"/>
                <a:cs typeface="Georgia"/>
                <a:sym typeface="Georgia"/>
              </a:rPr>
              <a:t>Fundamental </a:t>
            </a:r>
            <a:r>
              <a:rPr b="0" i="0" lang="en-US" sz="2100" u="none" cap="none" strike="noStrike">
                <a:solidFill>
                  <a:schemeClr val="dk1"/>
                </a:solidFill>
                <a:latin typeface="Georgia"/>
                <a:ea typeface="Georgia"/>
                <a:cs typeface="Georgia"/>
                <a:sym typeface="Georgia"/>
                <a:extLst>
                  <a:ext uri="http://customooxmlschemas.google.com/">
                    <go:slidesCustomData xmlns:go="http://customooxmlschemas.google.com/" textRoundtripDataId="0"/>
                  </a:ext>
                </a:extLst>
              </a:rPr>
              <a:t>alteration</a:t>
            </a:r>
            <a:r>
              <a:rPr b="0" i="0" lang="en-US" sz="2100" u="none" cap="none" strike="noStrike">
                <a:solidFill>
                  <a:schemeClr val="dk1"/>
                </a:solidFill>
                <a:latin typeface="Georgia"/>
                <a:ea typeface="Georgia"/>
                <a:cs typeface="Georgia"/>
                <a:sym typeface="Georgia"/>
              </a:rPr>
              <a:t> in the nature of its programs</a:t>
            </a:r>
            <a:endParaRPr b="0" i="0" sz="2100" u="none" cap="none" strike="noStrike">
              <a:solidFill>
                <a:schemeClr val="dk1"/>
              </a:solidFill>
              <a:latin typeface="Georgia"/>
              <a:ea typeface="Georgia"/>
              <a:cs typeface="Georgia"/>
              <a:sym typeface="Georgia"/>
            </a:endParaRPr>
          </a:p>
          <a:p>
            <a:pPr indent="-361950" lvl="1" marL="914400" marR="0" rtl="0" algn="l">
              <a:lnSpc>
                <a:spcPct val="115000"/>
              </a:lnSpc>
              <a:spcBef>
                <a:spcPts val="0"/>
              </a:spcBef>
              <a:spcAft>
                <a:spcPts val="0"/>
              </a:spcAft>
              <a:buClr>
                <a:schemeClr val="dk1"/>
              </a:buClr>
              <a:buSzPts val="2100"/>
              <a:buFont typeface="Georgia"/>
              <a:buChar char="○"/>
            </a:pPr>
            <a:r>
              <a:rPr b="0" i="0" lang="en-US" sz="2100" u="none" cap="none" strike="noStrike">
                <a:solidFill>
                  <a:schemeClr val="dk1"/>
                </a:solidFill>
                <a:latin typeface="Georgia"/>
                <a:ea typeface="Georgia"/>
                <a:cs typeface="Georgia"/>
                <a:sym typeface="Georgia"/>
              </a:rPr>
              <a:t>Significant risk of substantial interference with safety of others</a:t>
            </a:r>
            <a:endParaRPr b="0" i="0" sz="2100" u="none" cap="none" strike="noStrike">
              <a:solidFill>
                <a:schemeClr val="dk1"/>
              </a:solidFill>
              <a:latin typeface="Georgia"/>
              <a:ea typeface="Georgia"/>
              <a:cs typeface="Georgia"/>
              <a:sym typeface="Georgia"/>
            </a:endParaRPr>
          </a:p>
          <a:p>
            <a:pPr indent="-361950" lvl="0" marL="457200" marR="0" rtl="0" algn="l">
              <a:lnSpc>
                <a:spcPct val="115000"/>
              </a:lnSpc>
              <a:spcBef>
                <a:spcPts val="1800"/>
              </a:spcBef>
              <a:spcAft>
                <a:spcPts val="0"/>
              </a:spcAft>
              <a:buClr>
                <a:schemeClr val="dk1"/>
              </a:buClr>
              <a:buSzPts val="2100"/>
              <a:buFont typeface="Georgia"/>
              <a:buChar char="●"/>
            </a:pPr>
            <a:r>
              <a:rPr b="0" i="0" lang="en-US" sz="2100" u="none" cap="none" strike="noStrike">
                <a:solidFill>
                  <a:schemeClr val="dk1"/>
                </a:solidFill>
                <a:latin typeface="Georgia"/>
                <a:ea typeface="Georgia"/>
                <a:cs typeface="Georgia"/>
                <a:sym typeface="Georgia"/>
              </a:rPr>
              <a:t>With an reasonable accommodation, tenant will be able to comply with their tenant responsibilities for example:</a:t>
            </a:r>
            <a:endParaRPr b="0" i="0" sz="2100" u="none" cap="none" strike="noStrike">
              <a:solidFill>
                <a:schemeClr val="dk1"/>
              </a:solidFill>
              <a:latin typeface="Georgia"/>
              <a:ea typeface="Georgia"/>
              <a:cs typeface="Georgia"/>
              <a:sym typeface="Georgia"/>
            </a:endParaRPr>
          </a:p>
          <a:p>
            <a:pPr indent="-361950" lvl="1" marL="914400" marR="0" rtl="0" algn="l">
              <a:lnSpc>
                <a:spcPct val="115000"/>
              </a:lnSpc>
              <a:spcBef>
                <a:spcPts val="0"/>
              </a:spcBef>
              <a:spcAft>
                <a:spcPts val="0"/>
              </a:spcAft>
              <a:buClr>
                <a:schemeClr val="dk1"/>
              </a:buClr>
              <a:buSzPts val="2100"/>
              <a:buFont typeface="Georgia"/>
              <a:buChar char="○"/>
            </a:pPr>
            <a:r>
              <a:rPr b="0" i="0" lang="en-US" sz="2100" u="none" cap="none" strike="noStrike">
                <a:solidFill>
                  <a:schemeClr val="dk1"/>
                </a:solidFill>
                <a:latin typeface="Georgia"/>
                <a:ea typeface="Georgia"/>
                <a:cs typeface="Georgia"/>
                <a:sym typeface="Georgia"/>
              </a:rPr>
              <a:t>Timely rent payments</a:t>
            </a:r>
            <a:endParaRPr b="0" i="0" sz="2100" u="none" cap="none" strike="noStrike">
              <a:solidFill>
                <a:schemeClr val="dk1"/>
              </a:solidFill>
              <a:latin typeface="Georgia"/>
              <a:ea typeface="Georgia"/>
              <a:cs typeface="Georgia"/>
              <a:sym typeface="Georgia"/>
            </a:endParaRPr>
          </a:p>
          <a:p>
            <a:pPr indent="-361950" lvl="1" marL="914400" marR="0" rtl="0" algn="l">
              <a:lnSpc>
                <a:spcPct val="115000"/>
              </a:lnSpc>
              <a:spcBef>
                <a:spcPts val="0"/>
              </a:spcBef>
              <a:spcAft>
                <a:spcPts val="0"/>
              </a:spcAft>
              <a:buClr>
                <a:schemeClr val="dk1"/>
              </a:buClr>
              <a:buSzPts val="2100"/>
              <a:buFont typeface="Georgia"/>
              <a:buChar char="○"/>
            </a:pPr>
            <a:r>
              <a:rPr b="0" i="0" lang="en-US" sz="2100" u="none" cap="none" strike="noStrike">
                <a:solidFill>
                  <a:schemeClr val="dk1"/>
                </a:solidFill>
                <a:latin typeface="Georgia"/>
                <a:ea typeface="Georgia"/>
                <a:cs typeface="Georgia"/>
                <a:sym typeface="Georgia"/>
              </a:rPr>
              <a:t>Respect for the rights of others</a:t>
            </a:r>
            <a:endParaRPr b="0" i="0" sz="2100" u="none" cap="none" strike="noStrike">
              <a:solidFill>
                <a:schemeClr val="dk1"/>
              </a:solidFill>
              <a:latin typeface="Georgia"/>
              <a:ea typeface="Georgia"/>
              <a:cs typeface="Georgia"/>
              <a:sym typeface="Georgia"/>
            </a:endParaRPr>
          </a:p>
          <a:p>
            <a:pPr indent="-361950" lvl="1" marL="914400" marR="0" rtl="0" algn="l">
              <a:lnSpc>
                <a:spcPct val="115000"/>
              </a:lnSpc>
              <a:spcBef>
                <a:spcPts val="0"/>
              </a:spcBef>
              <a:spcAft>
                <a:spcPts val="0"/>
              </a:spcAft>
              <a:buClr>
                <a:schemeClr val="dk1"/>
              </a:buClr>
              <a:buSzPts val="2100"/>
              <a:buFont typeface="Georgia"/>
              <a:buChar char="○"/>
            </a:pPr>
            <a:r>
              <a:rPr b="0" i="0" lang="en-US" sz="2100" u="none" cap="none" strike="noStrike">
                <a:solidFill>
                  <a:schemeClr val="dk1"/>
                </a:solidFill>
                <a:latin typeface="Georgia"/>
                <a:ea typeface="Georgia"/>
                <a:cs typeface="Georgia"/>
                <a:sym typeface="Georgia"/>
              </a:rPr>
              <a:t>Care for the premises</a:t>
            </a:r>
            <a:endParaRPr b="0" i="0" sz="2100" u="none" cap="none" strike="noStrike">
              <a:solidFill>
                <a:schemeClr val="dk1"/>
              </a:solidFill>
              <a:latin typeface="Georgia"/>
              <a:ea typeface="Georgia"/>
              <a:cs typeface="Georgia"/>
              <a:sym typeface="Georgia"/>
            </a:endParaRPr>
          </a:p>
          <a:p>
            <a:pPr indent="-361950" lvl="1" marL="914400" marR="0" rtl="0" algn="l">
              <a:lnSpc>
                <a:spcPct val="115000"/>
              </a:lnSpc>
              <a:spcBef>
                <a:spcPts val="0"/>
              </a:spcBef>
              <a:spcAft>
                <a:spcPts val="0"/>
              </a:spcAft>
              <a:buClr>
                <a:schemeClr val="dk1"/>
              </a:buClr>
              <a:buSzPts val="2100"/>
              <a:buFont typeface="Georgia"/>
              <a:buChar char="○"/>
            </a:pPr>
            <a:r>
              <a:rPr b="0" i="0" lang="en-US" sz="2100" u="none" cap="none" strike="noStrike">
                <a:solidFill>
                  <a:schemeClr val="dk1"/>
                </a:solidFill>
                <a:latin typeface="Georgia"/>
                <a:ea typeface="Georgia"/>
                <a:cs typeface="Georgia"/>
                <a:sym typeface="Georgia"/>
              </a:rPr>
              <a:t>Avoiding criminal activity</a:t>
            </a:r>
            <a:endParaRPr b="0" i="0" sz="2100" u="none" cap="none" strike="noStrike">
              <a:solidFill>
                <a:schemeClr val="dk1"/>
              </a:solidFill>
              <a:latin typeface="Georgia"/>
              <a:ea typeface="Georgia"/>
              <a:cs typeface="Georgia"/>
              <a:sym typeface="Georgia"/>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4" name="Shape 154"/>
        <p:cNvGrpSpPr/>
        <p:nvPr/>
      </p:nvGrpSpPr>
      <p:grpSpPr>
        <a:xfrm>
          <a:off x="0" y="0"/>
          <a:ext cx="0" cy="0"/>
          <a:chOff x="0" y="0"/>
          <a:chExt cx="0" cy="0"/>
        </a:xfrm>
      </p:grpSpPr>
      <p:sp>
        <p:nvSpPr>
          <p:cNvPr id="155" name="Google Shape;155;g37ff155a730_0_38"/>
          <p:cNvSpPr txBox="1"/>
          <p:nvPr>
            <p:ph type="ctrTitle"/>
          </p:nvPr>
        </p:nvSpPr>
        <p:spPr>
          <a:xfrm>
            <a:off x="121500" y="115500"/>
            <a:ext cx="3669600" cy="539400"/>
          </a:xfrm>
          <a:prstGeom prst="rect">
            <a:avLst/>
          </a:prstGeom>
          <a:noFill/>
          <a:ln cap="flat" cmpd="sng" w="1905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990"/>
              <a:buNone/>
            </a:pPr>
            <a:r>
              <a:rPr b="1" lang="en-US" sz="1840">
                <a:latin typeface="Georgia"/>
                <a:ea typeface="Georgia"/>
                <a:cs typeface="Georgia"/>
                <a:sym typeface="Georgia"/>
              </a:rPr>
              <a:t>Reasonable Accommodation</a:t>
            </a:r>
            <a:endParaRPr b="1" sz="1840">
              <a:latin typeface="Georgia"/>
              <a:ea typeface="Georgia"/>
              <a:cs typeface="Georgia"/>
              <a:sym typeface="Georgia"/>
            </a:endParaRPr>
          </a:p>
        </p:txBody>
      </p:sp>
      <p:sp>
        <p:nvSpPr>
          <p:cNvPr id="156" name="Google Shape;156;g37ff155a730_0_38"/>
          <p:cNvSpPr txBox="1"/>
          <p:nvPr>
            <p:ph idx="12" type="sldNum"/>
          </p:nvPr>
        </p:nvSpPr>
        <p:spPr>
          <a:xfrm>
            <a:off x="6553200" y="6356350"/>
            <a:ext cx="2133600" cy="3651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sp>
        <p:nvSpPr>
          <p:cNvPr id="157" name="Google Shape;157;g37ff155a730_0_38"/>
          <p:cNvSpPr txBox="1"/>
          <p:nvPr/>
        </p:nvSpPr>
        <p:spPr>
          <a:xfrm>
            <a:off x="800100" y="940225"/>
            <a:ext cx="7814400" cy="6465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3000"/>
              <a:buFont typeface="Arial"/>
              <a:buNone/>
            </a:pPr>
            <a:r>
              <a:rPr b="1" i="0" lang="en-US" sz="3000" u="none" cap="none" strike="noStrike">
                <a:solidFill>
                  <a:schemeClr val="dk1"/>
                </a:solidFill>
                <a:latin typeface="Georgia"/>
                <a:ea typeface="Georgia"/>
                <a:cs typeface="Georgia"/>
                <a:sym typeface="Georgia"/>
              </a:rPr>
              <a:t>Who is a person with a disability?</a:t>
            </a:r>
            <a:endParaRPr b="1" i="0" sz="3000" u="none" cap="none" strike="noStrike">
              <a:solidFill>
                <a:schemeClr val="dk1"/>
              </a:solidFill>
              <a:latin typeface="Georgia"/>
              <a:ea typeface="Georgia"/>
              <a:cs typeface="Georgia"/>
              <a:sym typeface="Georgia"/>
            </a:endParaRPr>
          </a:p>
        </p:txBody>
      </p:sp>
      <p:sp>
        <p:nvSpPr>
          <p:cNvPr id="158" name="Google Shape;158;g37ff155a730_0_38"/>
          <p:cNvSpPr txBox="1"/>
          <p:nvPr/>
        </p:nvSpPr>
        <p:spPr>
          <a:xfrm>
            <a:off x="121500" y="1987550"/>
            <a:ext cx="8901000" cy="507900"/>
          </a:xfrm>
          <a:prstGeom prst="rect">
            <a:avLst/>
          </a:prstGeom>
          <a:noFill/>
          <a:ln>
            <a:noFill/>
          </a:ln>
        </p:spPr>
        <p:txBody>
          <a:bodyPr anchorCtr="0" anchor="t" bIns="91425" lIns="91425" spcFirstLastPara="1" rIns="91425" wrap="square" tIns="91425">
            <a:spAutoFit/>
          </a:bodyPr>
          <a:lstStyle/>
          <a:p>
            <a:pPr indent="0" lvl="0" marL="0" marR="0" rtl="0" algn="l">
              <a:lnSpc>
                <a:spcPct val="115000"/>
              </a:lnSpc>
              <a:spcBef>
                <a:spcPts val="0"/>
              </a:spcBef>
              <a:spcAft>
                <a:spcPts val="0"/>
              </a:spcAft>
              <a:buClr>
                <a:srgbClr val="000000"/>
              </a:buClr>
              <a:buSzPts val="2100"/>
              <a:buFont typeface="Arial"/>
              <a:buNone/>
            </a:pPr>
            <a:r>
              <a:t/>
            </a:r>
            <a:endParaRPr b="0" i="0" sz="2100" u="none" cap="none" strike="noStrike">
              <a:solidFill>
                <a:schemeClr val="dk1"/>
              </a:solidFill>
              <a:latin typeface="Georgia"/>
              <a:ea typeface="Georgia"/>
              <a:cs typeface="Georgia"/>
              <a:sym typeface="Georgia"/>
            </a:endParaRPr>
          </a:p>
        </p:txBody>
      </p:sp>
      <p:sp>
        <p:nvSpPr>
          <p:cNvPr id="159" name="Google Shape;159;g37ff155a730_0_38"/>
          <p:cNvSpPr txBox="1"/>
          <p:nvPr/>
        </p:nvSpPr>
        <p:spPr>
          <a:xfrm>
            <a:off x="1442400" y="1987550"/>
            <a:ext cx="6259200" cy="2379600"/>
          </a:xfrm>
          <a:prstGeom prst="rect">
            <a:avLst/>
          </a:prstGeom>
          <a:noFill/>
          <a:ln>
            <a:noFill/>
          </a:ln>
        </p:spPr>
        <p:txBody>
          <a:bodyPr anchorCtr="0" anchor="t" bIns="91425" lIns="91425" spcFirstLastPara="1" rIns="91425" wrap="square" tIns="91425">
            <a:spAutoFit/>
          </a:bodyPr>
          <a:lstStyle/>
          <a:p>
            <a:pPr indent="0" lvl="0" marL="0" marR="0" rtl="0" algn="l">
              <a:lnSpc>
                <a:spcPct val="115000"/>
              </a:lnSpc>
              <a:spcBef>
                <a:spcPts val="0"/>
              </a:spcBef>
              <a:spcAft>
                <a:spcPts val="0"/>
              </a:spcAft>
              <a:buClr>
                <a:srgbClr val="000000"/>
              </a:buClr>
              <a:buSzPts val="2100"/>
              <a:buFont typeface="Arial"/>
              <a:buNone/>
            </a:pPr>
            <a:r>
              <a:rPr b="0" i="0" lang="en-US" sz="2100" u="none" cap="none" strike="noStrike">
                <a:solidFill>
                  <a:schemeClr val="dk1"/>
                </a:solidFill>
                <a:latin typeface="Georgia"/>
                <a:ea typeface="Georgia"/>
                <a:cs typeface="Georgia"/>
                <a:sym typeface="Georgia"/>
              </a:rPr>
              <a:t>Physical or mental impairment that </a:t>
            </a:r>
            <a:br>
              <a:rPr b="0" i="0" lang="en-US" sz="2100" u="none" cap="none" strike="noStrike">
                <a:solidFill>
                  <a:schemeClr val="dk1"/>
                </a:solidFill>
                <a:latin typeface="Georgia"/>
                <a:ea typeface="Georgia"/>
                <a:cs typeface="Georgia"/>
                <a:sym typeface="Georgia"/>
              </a:rPr>
            </a:br>
            <a:r>
              <a:rPr b="0" i="0" lang="en-US" sz="2100" u="none" cap="none" strike="noStrike">
                <a:solidFill>
                  <a:schemeClr val="dk1"/>
                </a:solidFill>
                <a:latin typeface="Georgia"/>
                <a:ea typeface="Georgia"/>
                <a:cs typeface="Georgia"/>
                <a:sym typeface="Georgia"/>
              </a:rPr>
              <a:t>substantially limits a major life activity such as:</a:t>
            </a:r>
            <a:endParaRPr b="0" i="0" sz="2100" u="none" cap="none" strike="noStrike">
              <a:solidFill>
                <a:schemeClr val="dk1"/>
              </a:solidFill>
              <a:latin typeface="Georgia"/>
              <a:ea typeface="Georgia"/>
              <a:cs typeface="Georgia"/>
              <a:sym typeface="Georgia"/>
            </a:endParaRPr>
          </a:p>
          <a:p>
            <a:pPr indent="-361950" lvl="1" marL="914400" marR="0" rtl="0" algn="l">
              <a:lnSpc>
                <a:spcPct val="115000"/>
              </a:lnSpc>
              <a:spcBef>
                <a:spcPts val="1000"/>
              </a:spcBef>
              <a:spcAft>
                <a:spcPts val="0"/>
              </a:spcAft>
              <a:buClr>
                <a:schemeClr val="dk1"/>
              </a:buClr>
              <a:buSzPts val="2100"/>
              <a:buFont typeface="Georgia"/>
              <a:buChar char="○"/>
            </a:pPr>
            <a:r>
              <a:rPr b="0" i="0" lang="en-US" sz="2100" u="none" cap="none" strike="noStrike">
                <a:solidFill>
                  <a:schemeClr val="dk1"/>
                </a:solidFill>
                <a:latin typeface="Georgia"/>
                <a:ea typeface="Georgia"/>
                <a:cs typeface="Georgia"/>
                <a:sym typeface="Georgia"/>
              </a:rPr>
              <a:t>Working</a:t>
            </a:r>
            <a:endParaRPr b="0" i="0" sz="2100" u="none" cap="none" strike="noStrike">
              <a:solidFill>
                <a:schemeClr val="dk1"/>
              </a:solidFill>
              <a:latin typeface="Georgia"/>
              <a:ea typeface="Georgia"/>
              <a:cs typeface="Georgia"/>
              <a:sym typeface="Georgia"/>
            </a:endParaRPr>
          </a:p>
          <a:p>
            <a:pPr indent="-361950" lvl="1" marL="914400" marR="0" rtl="0" algn="l">
              <a:lnSpc>
                <a:spcPct val="115000"/>
              </a:lnSpc>
              <a:spcBef>
                <a:spcPts val="1000"/>
              </a:spcBef>
              <a:spcAft>
                <a:spcPts val="0"/>
              </a:spcAft>
              <a:buClr>
                <a:schemeClr val="dk1"/>
              </a:buClr>
              <a:buSzPts val="2100"/>
              <a:buFont typeface="Georgia"/>
              <a:buChar char="○"/>
            </a:pPr>
            <a:r>
              <a:rPr b="0" i="0" lang="en-US" sz="2100" u="none" cap="none" strike="noStrike">
                <a:solidFill>
                  <a:schemeClr val="dk1"/>
                </a:solidFill>
                <a:latin typeface="Georgia"/>
                <a:ea typeface="Georgia"/>
                <a:cs typeface="Georgia"/>
                <a:sym typeface="Georgia"/>
              </a:rPr>
              <a:t>Learning</a:t>
            </a:r>
            <a:endParaRPr b="0" i="0" sz="2100" u="none" cap="none" strike="noStrike">
              <a:solidFill>
                <a:schemeClr val="dk1"/>
              </a:solidFill>
              <a:latin typeface="Georgia"/>
              <a:ea typeface="Georgia"/>
              <a:cs typeface="Georgia"/>
              <a:sym typeface="Georgia"/>
            </a:endParaRPr>
          </a:p>
          <a:p>
            <a:pPr indent="-361950" lvl="1" marL="914400" marR="0" rtl="0" algn="l">
              <a:lnSpc>
                <a:spcPct val="115000"/>
              </a:lnSpc>
              <a:spcBef>
                <a:spcPts val="1000"/>
              </a:spcBef>
              <a:spcAft>
                <a:spcPts val="1000"/>
              </a:spcAft>
              <a:buClr>
                <a:schemeClr val="dk1"/>
              </a:buClr>
              <a:buSzPts val="2100"/>
              <a:buFont typeface="Georgia"/>
              <a:buChar char="○"/>
            </a:pPr>
            <a:r>
              <a:rPr b="0" i="0" lang="en-US" sz="2100" u="none" cap="none" strike="noStrike">
                <a:solidFill>
                  <a:schemeClr val="dk1"/>
                </a:solidFill>
                <a:latin typeface="Georgia"/>
                <a:ea typeface="Georgia"/>
                <a:cs typeface="Georgia"/>
                <a:sym typeface="Georgia"/>
              </a:rPr>
              <a:t>Caring for one’s self</a:t>
            </a:r>
            <a:endParaRPr b="0" i="0" sz="2100" u="none" cap="none" strike="noStrike">
              <a:solidFill>
                <a:schemeClr val="dk1"/>
              </a:solidFill>
              <a:latin typeface="Georgia"/>
              <a:ea typeface="Georgia"/>
              <a:cs typeface="Georgia"/>
              <a:sym typeface="Georgia"/>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A08F43F4311C248A43B7E7DC97B5C6A" ma:contentTypeVersion="16" ma:contentTypeDescription="Create a new document." ma:contentTypeScope="" ma:versionID="a17369c5d6bb9470d106363cbced1be6">
  <xsd:schema xmlns:xsd="http://www.w3.org/2001/XMLSchema" xmlns:xs="http://www.w3.org/2001/XMLSchema" xmlns:p="http://schemas.microsoft.com/office/2006/metadata/properties" xmlns:ns2="25c80e6f-f754-49d6-955d-5c5539a86643" xmlns:ns3="63965529-2387-4859-8e01-6055136a058e" targetNamespace="http://schemas.microsoft.com/office/2006/metadata/properties" ma:root="true" ma:fieldsID="fb91d49b84c472048f1645b8bd4390e1" ns2:_="" ns3:_="">
    <xsd:import namespace="25c80e6f-f754-49d6-955d-5c5539a86643"/>
    <xsd:import namespace="63965529-2387-4859-8e01-6055136a058e"/>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LengthInSeconds" minOccurs="0"/>
                <xsd:element ref="ns2:MediaServiceOCR" minOccurs="0"/>
                <xsd:element ref="ns3:SharedWithUsers" minOccurs="0"/>
                <xsd:element ref="ns3:SharedWithDetails" minOccurs="0"/>
                <xsd:element ref="ns2:MediaServiceLocation"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5c80e6f-f754-49d6-955d-5c5539a8664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Image Tags" ma:readOnly="false" ma:fieldId="{5cf76f15-5ced-4ddc-b409-7134ff3c332f}" ma:taxonomyMulti="true" ma:sspId="3428e4c9-7526-49ce-8b8c-691a1477fcdd"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21" nillable="true" ma:displayName="Location" ma:indexed="true" ma:internalName="MediaServiceLocation"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3965529-2387-4859-8e01-6055136a058e"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0bf7fc70-bd2c-4f5d-9add-0ac7c71ffef7}" ma:internalName="TaxCatchAll" ma:showField="CatchAllData" ma:web="63965529-2387-4859-8e01-6055136a058e">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63965529-2387-4859-8e01-6055136a058e" xsi:nil="true"/>
    <lcf76f155ced4ddcb4097134ff3c332f xmlns="25c80e6f-f754-49d6-955d-5c5539a86643">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ABD885FB-14C0-466A-8CFA-4989A815C867}"/>
</file>

<file path=customXml/itemProps2.xml><?xml version="1.0" encoding="utf-8"?>
<ds:datastoreItem xmlns:ds="http://schemas.openxmlformats.org/officeDocument/2006/customXml" ds:itemID="{76B40990-CBE0-480C-A742-22515FE83A4B}"/>
</file>

<file path=customXml/itemProps3.xml><?xml version="1.0" encoding="utf-8"?>
<ds:datastoreItem xmlns:ds="http://schemas.openxmlformats.org/officeDocument/2006/customXml" ds:itemID="{EF6EFB29-C64C-4370-AD5F-F6149F481AA2}"/>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Susan</dc:creator>
  <dcterms:created xsi:type="dcterms:W3CDTF">2020-10-15T12:15:51Z</dcterms:creat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0x0101005A08F43F4311C248A43B7E7DC97B5C6A</vt:lpwstr>
  </property>
</Properties>
</file>